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8" r:id="rId14"/>
    <p:sldId id="269" r:id="rId15"/>
    <p:sldId id="270" r:id="rId16"/>
    <p:sldId id="277" r:id="rId17"/>
    <p:sldId id="278" r:id="rId18"/>
    <p:sldId id="279" r:id="rId19"/>
    <p:sldId id="271" r:id="rId20"/>
    <p:sldId id="272" r:id="rId21"/>
    <p:sldId id="274" r:id="rId22"/>
    <p:sldId id="280" r:id="rId23"/>
  </p:sldIdLst>
  <p:sldSz cx="9144000" cy="6858000" type="screen4x3"/>
  <p:notesSz cx="9144000" cy="6858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680"/>
  </p:normalViewPr>
  <p:slideViewPr>
    <p:cSldViewPr>
      <p:cViewPr varScale="1">
        <p:scale>
          <a:sx n="103" d="100"/>
          <a:sy n="103" d="100"/>
        </p:scale>
        <p:origin x="1784"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98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37243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51803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2152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33963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2445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24455"/>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2445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99288"/>
            <a:ext cx="5410200" cy="52069"/>
          </a:xfrm>
          <a:custGeom>
            <a:avLst/>
            <a:gdLst/>
            <a:ahLst/>
            <a:cxnLst/>
            <a:rect l="l" t="t" r="r" b="b"/>
            <a:pathLst>
              <a:path w="5410200" h="52070">
                <a:moveTo>
                  <a:pt x="0" y="51816"/>
                </a:moveTo>
                <a:lnTo>
                  <a:pt x="5410200" y="51816"/>
                </a:lnTo>
                <a:lnTo>
                  <a:pt x="5410200" y="0"/>
                </a:lnTo>
                <a:lnTo>
                  <a:pt x="0" y="0"/>
                </a:lnTo>
                <a:lnTo>
                  <a:pt x="0" y="51816"/>
                </a:lnTo>
                <a:close/>
              </a:path>
            </a:pathLst>
          </a:custGeom>
          <a:solidFill>
            <a:srgbClr val="438085"/>
          </a:solidFill>
        </p:spPr>
        <p:txBody>
          <a:bodyPr wrap="square" lIns="0" tIns="0" rIns="0" bIns="0" rtlCol="0"/>
          <a:lstStyle/>
          <a:p>
            <a:endParaRPr/>
          </a:p>
        </p:txBody>
      </p:sp>
      <p:sp>
        <p:nvSpPr>
          <p:cNvPr id="17" name="bk object 17"/>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424455"/>
          </a:solidFill>
        </p:spPr>
        <p:txBody>
          <a:bodyPr wrap="square" lIns="0" tIns="0" rIns="0" bIns="0" rtlCol="0"/>
          <a:lstStyle/>
          <a:p>
            <a:endParaRPr/>
          </a:p>
        </p:txBody>
      </p:sp>
      <p:sp>
        <p:nvSpPr>
          <p:cNvPr id="18" name="bk object 18"/>
          <p:cNvSpPr/>
          <p:nvPr/>
        </p:nvSpPr>
        <p:spPr>
          <a:xfrm>
            <a:off x="0" y="0"/>
            <a:ext cx="9084945" cy="311150"/>
          </a:xfrm>
          <a:custGeom>
            <a:avLst/>
            <a:gdLst/>
            <a:ahLst/>
            <a:cxnLst/>
            <a:rect l="l" t="t" r="r" b="b"/>
            <a:pathLst>
              <a:path w="9084945" h="311150">
                <a:moveTo>
                  <a:pt x="0" y="310896"/>
                </a:moveTo>
                <a:lnTo>
                  <a:pt x="9084564" y="310896"/>
                </a:lnTo>
                <a:lnTo>
                  <a:pt x="9084564" y="0"/>
                </a:lnTo>
                <a:lnTo>
                  <a:pt x="0" y="0"/>
                </a:lnTo>
                <a:lnTo>
                  <a:pt x="0" y="310896"/>
                </a:lnTo>
                <a:close/>
              </a:path>
            </a:pathLst>
          </a:custGeom>
          <a:solidFill>
            <a:srgbClr val="424455"/>
          </a:solidFill>
        </p:spPr>
        <p:txBody>
          <a:bodyPr wrap="square" lIns="0" tIns="0" rIns="0" bIns="0" rtlCol="0"/>
          <a:lstStyle/>
          <a:p>
            <a:endParaRPr/>
          </a:p>
        </p:txBody>
      </p:sp>
      <p:sp>
        <p:nvSpPr>
          <p:cNvPr id="19" name="bk object 19"/>
          <p:cNvSpPr/>
          <p:nvPr/>
        </p:nvSpPr>
        <p:spPr>
          <a:xfrm>
            <a:off x="9142476" y="307847"/>
            <a:ext cx="1905" cy="91440"/>
          </a:xfrm>
          <a:custGeom>
            <a:avLst/>
            <a:gdLst/>
            <a:ahLst/>
            <a:cxnLst/>
            <a:rect l="l" t="t" r="r" b="b"/>
            <a:pathLst>
              <a:path w="1904" h="91439">
                <a:moveTo>
                  <a:pt x="0" y="91440"/>
                </a:moveTo>
                <a:lnTo>
                  <a:pt x="1524" y="91440"/>
                </a:lnTo>
                <a:lnTo>
                  <a:pt x="1524" y="0"/>
                </a:lnTo>
                <a:lnTo>
                  <a:pt x="0" y="0"/>
                </a:lnTo>
                <a:lnTo>
                  <a:pt x="0" y="91440"/>
                </a:lnTo>
                <a:close/>
              </a:path>
            </a:pathLst>
          </a:custGeom>
          <a:solidFill>
            <a:srgbClr val="438085"/>
          </a:solidFill>
        </p:spPr>
        <p:txBody>
          <a:bodyPr wrap="square" lIns="0" tIns="0" rIns="0" bIns="0" rtlCol="0"/>
          <a:lstStyle/>
          <a:p>
            <a:endParaRPr/>
          </a:p>
        </p:txBody>
      </p:sp>
      <p:sp>
        <p:nvSpPr>
          <p:cNvPr id="20" name="bk object 20"/>
          <p:cNvSpPr/>
          <p:nvPr/>
        </p:nvSpPr>
        <p:spPr>
          <a:xfrm>
            <a:off x="0" y="307847"/>
            <a:ext cx="9084945" cy="91440"/>
          </a:xfrm>
          <a:custGeom>
            <a:avLst/>
            <a:gdLst/>
            <a:ahLst/>
            <a:cxnLst/>
            <a:rect l="l" t="t" r="r" b="b"/>
            <a:pathLst>
              <a:path w="9084945" h="91439">
                <a:moveTo>
                  <a:pt x="0" y="91440"/>
                </a:moveTo>
                <a:lnTo>
                  <a:pt x="9084564" y="91440"/>
                </a:lnTo>
                <a:lnTo>
                  <a:pt x="9084564" y="0"/>
                </a:lnTo>
                <a:lnTo>
                  <a:pt x="0" y="0"/>
                </a:lnTo>
                <a:lnTo>
                  <a:pt x="0" y="91440"/>
                </a:lnTo>
                <a:close/>
              </a:path>
            </a:pathLst>
          </a:custGeom>
          <a:solidFill>
            <a:srgbClr val="438085"/>
          </a:solidFill>
        </p:spPr>
        <p:txBody>
          <a:bodyPr wrap="square" lIns="0" tIns="0" rIns="0" bIns="0" rtlCol="0"/>
          <a:lstStyle/>
          <a:p>
            <a:endParaRPr/>
          </a:p>
        </p:txBody>
      </p:sp>
      <p:sp>
        <p:nvSpPr>
          <p:cNvPr id="21" name="bk object 21"/>
          <p:cNvSpPr/>
          <p:nvPr/>
        </p:nvSpPr>
        <p:spPr>
          <a:xfrm>
            <a:off x="9142476" y="359663"/>
            <a:ext cx="1905" cy="91440"/>
          </a:xfrm>
          <a:custGeom>
            <a:avLst/>
            <a:gdLst/>
            <a:ahLst/>
            <a:cxnLst/>
            <a:rect l="l" t="t" r="r" b="b"/>
            <a:pathLst>
              <a:path w="1904" h="91440">
                <a:moveTo>
                  <a:pt x="0" y="91440"/>
                </a:moveTo>
                <a:lnTo>
                  <a:pt x="1524" y="91440"/>
                </a:lnTo>
                <a:lnTo>
                  <a:pt x="1524" y="0"/>
                </a:lnTo>
                <a:lnTo>
                  <a:pt x="0" y="0"/>
                </a:lnTo>
                <a:lnTo>
                  <a:pt x="0" y="91440"/>
                </a:lnTo>
                <a:close/>
              </a:path>
            </a:pathLst>
          </a:custGeom>
          <a:solidFill>
            <a:srgbClr val="438085"/>
          </a:solidFill>
        </p:spPr>
        <p:txBody>
          <a:bodyPr wrap="square" lIns="0" tIns="0" rIns="0" bIns="0" rtlCol="0"/>
          <a:lstStyle/>
          <a:p>
            <a:endParaRPr/>
          </a:p>
        </p:txBody>
      </p:sp>
      <p:sp>
        <p:nvSpPr>
          <p:cNvPr id="22" name="bk object 22"/>
          <p:cNvSpPr/>
          <p:nvPr/>
        </p:nvSpPr>
        <p:spPr>
          <a:xfrm>
            <a:off x="5410200" y="359663"/>
            <a:ext cx="3674745" cy="91440"/>
          </a:xfrm>
          <a:custGeom>
            <a:avLst/>
            <a:gdLst/>
            <a:ahLst/>
            <a:cxnLst/>
            <a:rect l="l" t="t" r="r" b="b"/>
            <a:pathLst>
              <a:path w="3674745" h="91440">
                <a:moveTo>
                  <a:pt x="0" y="91440"/>
                </a:moveTo>
                <a:lnTo>
                  <a:pt x="3674364" y="91440"/>
                </a:lnTo>
                <a:lnTo>
                  <a:pt x="3674364" y="0"/>
                </a:lnTo>
                <a:lnTo>
                  <a:pt x="0" y="0"/>
                </a:lnTo>
                <a:lnTo>
                  <a:pt x="0" y="91440"/>
                </a:lnTo>
                <a:close/>
              </a:path>
            </a:pathLst>
          </a:custGeom>
          <a:solidFill>
            <a:srgbClr val="438085"/>
          </a:solidFill>
        </p:spPr>
        <p:txBody>
          <a:bodyPr wrap="square" lIns="0" tIns="0" rIns="0" bIns="0" rtlCol="0"/>
          <a:lstStyle/>
          <a:p>
            <a:endParaRPr/>
          </a:p>
        </p:txBody>
      </p:sp>
      <p:sp>
        <p:nvSpPr>
          <p:cNvPr id="23" name="bk object 23"/>
          <p:cNvSpPr/>
          <p:nvPr/>
        </p:nvSpPr>
        <p:spPr>
          <a:xfrm>
            <a:off x="9142476"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438085"/>
          </a:solidFill>
        </p:spPr>
        <p:txBody>
          <a:bodyPr wrap="square" lIns="0" tIns="0" rIns="0" bIns="0" rtlCol="0"/>
          <a:lstStyle/>
          <a:p>
            <a:endParaRPr/>
          </a:p>
        </p:txBody>
      </p:sp>
      <p:sp>
        <p:nvSpPr>
          <p:cNvPr id="24" name="bk object 24"/>
          <p:cNvSpPr/>
          <p:nvPr/>
        </p:nvSpPr>
        <p:spPr>
          <a:xfrm>
            <a:off x="5410200" y="440436"/>
            <a:ext cx="3674745" cy="180340"/>
          </a:xfrm>
          <a:custGeom>
            <a:avLst/>
            <a:gdLst/>
            <a:ahLst/>
            <a:cxnLst/>
            <a:rect l="l" t="t" r="r" b="b"/>
            <a:pathLst>
              <a:path w="3674745" h="180340">
                <a:moveTo>
                  <a:pt x="0" y="179832"/>
                </a:moveTo>
                <a:lnTo>
                  <a:pt x="3674364" y="179832"/>
                </a:lnTo>
                <a:lnTo>
                  <a:pt x="3674364" y="0"/>
                </a:lnTo>
                <a:lnTo>
                  <a:pt x="0" y="0"/>
                </a:lnTo>
                <a:lnTo>
                  <a:pt x="0" y="179832"/>
                </a:lnTo>
                <a:close/>
              </a:path>
            </a:pathLst>
          </a:custGeom>
          <a:solidFill>
            <a:srgbClr val="438085"/>
          </a:solidFill>
        </p:spPr>
        <p:txBody>
          <a:bodyPr wrap="square" lIns="0" tIns="0" rIns="0" bIns="0" rtlCol="0"/>
          <a:lstStyle/>
          <a:p>
            <a:endParaRPr/>
          </a:p>
        </p:txBody>
      </p:sp>
      <p:sp>
        <p:nvSpPr>
          <p:cNvPr id="25" name="bk object 25"/>
          <p:cNvSpPr/>
          <p:nvPr/>
        </p:nvSpPr>
        <p:spPr>
          <a:xfrm>
            <a:off x="5407152" y="510540"/>
            <a:ext cx="3063240" cy="0"/>
          </a:xfrm>
          <a:custGeom>
            <a:avLst/>
            <a:gdLst/>
            <a:ahLst/>
            <a:cxnLst/>
            <a:rect l="l" t="t" r="r" b="b"/>
            <a:pathLst>
              <a:path w="3063240">
                <a:moveTo>
                  <a:pt x="0" y="0"/>
                </a:moveTo>
                <a:lnTo>
                  <a:pt x="3063240" y="0"/>
                </a:lnTo>
              </a:path>
            </a:pathLst>
          </a:custGeom>
          <a:ln w="28701">
            <a:solidFill>
              <a:srgbClr val="FFFFFF"/>
            </a:solidFill>
          </a:ln>
        </p:spPr>
        <p:txBody>
          <a:bodyPr wrap="square" lIns="0" tIns="0" rIns="0" bIns="0" rtlCol="0"/>
          <a:lstStyle/>
          <a:p>
            <a:endParaRPr/>
          </a:p>
        </p:txBody>
      </p:sp>
      <p:sp>
        <p:nvSpPr>
          <p:cNvPr id="26" name="bk object 26"/>
          <p:cNvSpPr/>
          <p:nvPr/>
        </p:nvSpPr>
        <p:spPr>
          <a:xfrm>
            <a:off x="7373111" y="588263"/>
            <a:ext cx="1600200" cy="36830"/>
          </a:xfrm>
          <a:custGeom>
            <a:avLst/>
            <a:gdLst/>
            <a:ahLst/>
            <a:cxnLst/>
            <a:rect l="l" t="t" r="r" b="b"/>
            <a:pathLst>
              <a:path w="1600200" h="36829">
                <a:moveTo>
                  <a:pt x="1597533" y="0"/>
                </a:moveTo>
                <a:lnTo>
                  <a:pt x="2667" y="0"/>
                </a:lnTo>
                <a:lnTo>
                  <a:pt x="0" y="2666"/>
                </a:lnTo>
                <a:lnTo>
                  <a:pt x="0" y="33909"/>
                </a:lnTo>
                <a:lnTo>
                  <a:pt x="2667" y="36575"/>
                </a:lnTo>
                <a:lnTo>
                  <a:pt x="1597533" y="36575"/>
                </a:lnTo>
                <a:lnTo>
                  <a:pt x="1600200" y="33909"/>
                </a:lnTo>
                <a:lnTo>
                  <a:pt x="1600200" y="2666"/>
                </a:lnTo>
                <a:lnTo>
                  <a:pt x="1597533" y="0"/>
                </a:lnTo>
                <a:close/>
              </a:path>
            </a:pathLst>
          </a:custGeom>
          <a:solidFill>
            <a:srgbClr val="FFFFFF"/>
          </a:solidFill>
        </p:spPr>
        <p:txBody>
          <a:bodyPr wrap="square" lIns="0" tIns="0" rIns="0" bIns="0" rtlCol="0"/>
          <a:lstStyle/>
          <a:p>
            <a:endParaRPr/>
          </a:p>
        </p:txBody>
      </p:sp>
      <p:sp>
        <p:nvSpPr>
          <p:cNvPr id="27" name="bk object 27"/>
          <p:cNvSpPr/>
          <p:nvPr/>
        </p:nvSpPr>
        <p:spPr>
          <a:xfrm>
            <a:off x="9058656" y="0"/>
            <a:ext cx="0" cy="620395"/>
          </a:xfrm>
          <a:custGeom>
            <a:avLst/>
            <a:gdLst/>
            <a:ahLst/>
            <a:cxnLst/>
            <a:rect l="l" t="t" r="r" b="b"/>
            <a:pathLst>
              <a:path h="620395">
                <a:moveTo>
                  <a:pt x="0" y="1524"/>
                </a:moveTo>
                <a:lnTo>
                  <a:pt x="0" y="621791"/>
                </a:lnTo>
              </a:path>
            </a:pathLst>
          </a:custGeom>
          <a:ln w="28701">
            <a:solidFill>
              <a:srgbClr val="FFFFFF"/>
            </a:solidFill>
          </a:ln>
        </p:spPr>
        <p:txBody>
          <a:bodyPr wrap="square" lIns="0" tIns="0" rIns="0" bIns="0" rtlCol="0"/>
          <a:lstStyle/>
          <a:p>
            <a:endParaRPr/>
          </a:p>
        </p:txBody>
      </p:sp>
      <p:sp>
        <p:nvSpPr>
          <p:cNvPr id="28" name="bk object 28"/>
          <p:cNvSpPr/>
          <p:nvPr/>
        </p:nvSpPr>
        <p:spPr>
          <a:xfrm>
            <a:off x="9029700" y="0"/>
            <a:ext cx="0" cy="620395"/>
          </a:xfrm>
          <a:custGeom>
            <a:avLst/>
            <a:gdLst/>
            <a:ahLst/>
            <a:cxnLst/>
            <a:rect l="l" t="t" r="r" b="b"/>
            <a:pathLst>
              <a:path h="620395">
                <a:moveTo>
                  <a:pt x="0" y="1524"/>
                </a:moveTo>
                <a:lnTo>
                  <a:pt x="0" y="621791"/>
                </a:lnTo>
              </a:path>
            </a:pathLst>
          </a:custGeom>
          <a:ln w="10413">
            <a:solidFill>
              <a:srgbClr val="FFFFFF"/>
            </a:solidFill>
          </a:ln>
        </p:spPr>
        <p:txBody>
          <a:bodyPr wrap="square" lIns="0" tIns="0" rIns="0" bIns="0" rtlCol="0"/>
          <a:lstStyle/>
          <a:p>
            <a:endParaRPr/>
          </a:p>
        </p:txBody>
      </p:sp>
      <p:sp>
        <p:nvSpPr>
          <p:cNvPr id="29" name="bk object 29"/>
          <p:cNvSpPr/>
          <p:nvPr/>
        </p:nvSpPr>
        <p:spPr>
          <a:xfrm>
            <a:off x="8988552" y="0"/>
            <a:ext cx="0" cy="620395"/>
          </a:xfrm>
          <a:custGeom>
            <a:avLst/>
            <a:gdLst/>
            <a:ahLst/>
            <a:cxnLst/>
            <a:rect l="l" t="t" r="r" b="b"/>
            <a:pathLst>
              <a:path h="620395">
                <a:moveTo>
                  <a:pt x="0" y="1524"/>
                </a:moveTo>
                <a:lnTo>
                  <a:pt x="0" y="621791"/>
                </a:lnTo>
              </a:path>
            </a:pathLst>
          </a:custGeom>
          <a:ln w="28701">
            <a:solidFill>
              <a:srgbClr val="FFFFFF"/>
            </a:solidFill>
          </a:ln>
        </p:spPr>
        <p:txBody>
          <a:bodyPr wrap="square" lIns="0" tIns="0" rIns="0" bIns="0" rtlCol="0"/>
          <a:lstStyle/>
          <a:p>
            <a:endParaRPr/>
          </a:p>
        </p:txBody>
      </p:sp>
      <p:sp>
        <p:nvSpPr>
          <p:cNvPr id="30" name="bk object 30"/>
          <p:cNvSpPr/>
          <p:nvPr/>
        </p:nvSpPr>
        <p:spPr>
          <a:xfrm>
            <a:off x="8942831" y="0"/>
            <a:ext cx="0" cy="585470"/>
          </a:xfrm>
          <a:custGeom>
            <a:avLst/>
            <a:gdLst/>
            <a:ahLst/>
            <a:cxnLst/>
            <a:rect l="l" t="t" r="r" b="b"/>
            <a:pathLst>
              <a:path h="585470">
                <a:moveTo>
                  <a:pt x="0" y="0"/>
                </a:moveTo>
                <a:lnTo>
                  <a:pt x="0" y="585215"/>
                </a:lnTo>
              </a:path>
            </a:pathLst>
          </a:custGeom>
          <a:ln w="56134">
            <a:solidFill>
              <a:srgbClr val="FFFFFF"/>
            </a:solidFill>
          </a:ln>
        </p:spPr>
        <p:txBody>
          <a:bodyPr wrap="square" lIns="0" tIns="0" rIns="0" bIns="0" rtlCol="0"/>
          <a:lstStyle/>
          <a:p>
            <a:endParaRPr/>
          </a:p>
        </p:txBody>
      </p:sp>
      <p:sp>
        <p:nvSpPr>
          <p:cNvPr id="31" name="bk object 31"/>
          <p:cNvSpPr/>
          <p:nvPr/>
        </p:nvSpPr>
        <p:spPr>
          <a:xfrm>
            <a:off x="8877300" y="0"/>
            <a:ext cx="0" cy="585470"/>
          </a:xfrm>
          <a:custGeom>
            <a:avLst/>
            <a:gdLst/>
            <a:ahLst/>
            <a:cxnLst/>
            <a:rect l="l" t="t" r="r" b="b"/>
            <a:pathLst>
              <a:path h="585470">
                <a:moveTo>
                  <a:pt x="0" y="0"/>
                </a:moveTo>
                <a:lnTo>
                  <a:pt x="0" y="585215"/>
                </a:lnTo>
              </a:path>
            </a:pathLst>
          </a:custGeom>
          <a:ln w="10413">
            <a:solidFill>
              <a:srgbClr val="FFFFFF"/>
            </a:solidFill>
          </a:ln>
        </p:spPr>
        <p:txBody>
          <a:bodyPr wrap="square" lIns="0" tIns="0" rIns="0" bIns="0" rtlCol="0"/>
          <a:lstStyle/>
          <a:p>
            <a:endParaRPr/>
          </a:p>
        </p:txBody>
      </p:sp>
      <p:sp>
        <p:nvSpPr>
          <p:cNvPr id="2" name="Holder 2"/>
          <p:cNvSpPr>
            <a:spLocks noGrp="1"/>
          </p:cNvSpPr>
          <p:nvPr>
            <p:ph type="title"/>
          </p:nvPr>
        </p:nvSpPr>
        <p:spPr>
          <a:xfrm>
            <a:off x="535940" y="1454993"/>
            <a:ext cx="8072119" cy="508000"/>
          </a:xfrm>
          <a:prstGeom prst="rect">
            <a:avLst/>
          </a:prstGeom>
        </p:spPr>
        <p:txBody>
          <a:bodyPr wrap="square" lIns="0" tIns="0" rIns="0" bIns="0">
            <a:spAutoFit/>
          </a:bodyPr>
          <a:lstStyle>
            <a:lvl1pPr>
              <a:defRPr sz="4000" b="0" i="0">
                <a:solidFill>
                  <a:srgbClr val="424455"/>
                </a:solidFill>
                <a:latin typeface="Trebuchet MS"/>
                <a:cs typeface="Trebuchet MS"/>
              </a:defRPr>
            </a:lvl1pPr>
          </a:lstStyle>
          <a:p>
            <a:endParaRPr/>
          </a:p>
        </p:txBody>
      </p:sp>
      <p:sp>
        <p:nvSpPr>
          <p:cNvPr id="3" name="Holder 3"/>
          <p:cNvSpPr>
            <a:spLocks noGrp="1"/>
          </p:cNvSpPr>
          <p:nvPr>
            <p:ph type="body" idx="1"/>
          </p:nvPr>
        </p:nvSpPr>
        <p:spPr>
          <a:xfrm>
            <a:off x="645668" y="2335006"/>
            <a:ext cx="7852663" cy="30118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200" y="3893820"/>
            <a:ext cx="3733800" cy="7620"/>
          </a:xfrm>
          <a:custGeom>
            <a:avLst/>
            <a:gdLst/>
            <a:ahLst/>
            <a:cxnLst/>
            <a:rect l="l" t="t" r="r" b="b"/>
            <a:pathLst>
              <a:path w="3733800" h="7620">
                <a:moveTo>
                  <a:pt x="0" y="7619"/>
                </a:moveTo>
                <a:lnTo>
                  <a:pt x="3733800" y="7619"/>
                </a:lnTo>
                <a:lnTo>
                  <a:pt x="3733800" y="0"/>
                </a:lnTo>
                <a:lnTo>
                  <a:pt x="0" y="0"/>
                </a:lnTo>
                <a:lnTo>
                  <a:pt x="0" y="7619"/>
                </a:lnTo>
                <a:close/>
              </a:path>
            </a:pathLst>
          </a:custGeom>
          <a:solidFill>
            <a:srgbClr val="438085"/>
          </a:solidFill>
        </p:spPr>
        <p:txBody>
          <a:bodyPr wrap="square" lIns="0" tIns="0" rIns="0" bIns="0" rtlCol="0"/>
          <a:lstStyle/>
          <a:p>
            <a:endParaRPr/>
          </a:p>
        </p:txBody>
      </p:sp>
      <p:sp>
        <p:nvSpPr>
          <p:cNvPr id="3" name="object 3"/>
          <p:cNvSpPr/>
          <p:nvPr/>
        </p:nvSpPr>
        <p:spPr>
          <a:xfrm>
            <a:off x="5410200" y="3896867"/>
            <a:ext cx="3733800" cy="192405"/>
          </a:xfrm>
          <a:custGeom>
            <a:avLst/>
            <a:gdLst/>
            <a:ahLst/>
            <a:cxnLst/>
            <a:rect l="l" t="t" r="r" b="b"/>
            <a:pathLst>
              <a:path w="3733800" h="192404">
                <a:moveTo>
                  <a:pt x="0" y="192023"/>
                </a:moveTo>
                <a:lnTo>
                  <a:pt x="3733800" y="192023"/>
                </a:lnTo>
                <a:lnTo>
                  <a:pt x="3733800" y="0"/>
                </a:lnTo>
                <a:lnTo>
                  <a:pt x="0" y="0"/>
                </a:lnTo>
                <a:lnTo>
                  <a:pt x="0" y="192023"/>
                </a:lnTo>
                <a:close/>
              </a:path>
            </a:pathLst>
          </a:custGeom>
          <a:solidFill>
            <a:srgbClr val="438085"/>
          </a:solidFill>
        </p:spPr>
        <p:txBody>
          <a:bodyPr wrap="square" lIns="0" tIns="0" rIns="0" bIns="0" rtlCol="0"/>
          <a:lstStyle/>
          <a:p>
            <a:endParaRPr/>
          </a:p>
        </p:txBody>
      </p:sp>
      <p:sp>
        <p:nvSpPr>
          <p:cNvPr id="4" name="object 4"/>
          <p:cNvSpPr/>
          <p:nvPr/>
        </p:nvSpPr>
        <p:spPr>
          <a:xfrm>
            <a:off x="5410200" y="4119371"/>
            <a:ext cx="3733800" cy="0"/>
          </a:xfrm>
          <a:custGeom>
            <a:avLst/>
            <a:gdLst/>
            <a:ahLst/>
            <a:cxnLst/>
            <a:rect l="l" t="t" r="r" b="b"/>
            <a:pathLst>
              <a:path w="3733800">
                <a:moveTo>
                  <a:pt x="0" y="0"/>
                </a:moveTo>
                <a:lnTo>
                  <a:pt x="3733800" y="0"/>
                </a:lnTo>
              </a:path>
            </a:pathLst>
          </a:custGeom>
          <a:ln w="10413">
            <a:solidFill>
              <a:srgbClr val="438085"/>
            </a:solidFill>
          </a:ln>
        </p:spPr>
        <p:txBody>
          <a:bodyPr wrap="square" lIns="0" tIns="0" rIns="0" bIns="0" rtlCol="0"/>
          <a:lstStyle/>
          <a:p>
            <a:endParaRPr/>
          </a:p>
        </p:txBody>
      </p:sp>
      <p:sp>
        <p:nvSpPr>
          <p:cNvPr id="5" name="object 5"/>
          <p:cNvSpPr/>
          <p:nvPr/>
        </p:nvSpPr>
        <p:spPr>
          <a:xfrm>
            <a:off x="5410200" y="4174235"/>
            <a:ext cx="1965960" cy="0"/>
          </a:xfrm>
          <a:custGeom>
            <a:avLst/>
            <a:gdLst/>
            <a:ahLst/>
            <a:cxnLst/>
            <a:rect l="l" t="t" r="r" b="b"/>
            <a:pathLst>
              <a:path w="1965959">
                <a:moveTo>
                  <a:pt x="0" y="0"/>
                </a:moveTo>
                <a:lnTo>
                  <a:pt x="1965959" y="0"/>
                </a:lnTo>
              </a:path>
            </a:pathLst>
          </a:custGeom>
          <a:ln w="19557">
            <a:solidFill>
              <a:srgbClr val="438085"/>
            </a:solidFill>
          </a:ln>
        </p:spPr>
        <p:txBody>
          <a:bodyPr wrap="square" lIns="0" tIns="0" rIns="0" bIns="0" rtlCol="0"/>
          <a:lstStyle/>
          <a:p>
            <a:endParaRPr/>
          </a:p>
        </p:txBody>
      </p:sp>
      <p:sp>
        <p:nvSpPr>
          <p:cNvPr id="6" name="object 6"/>
          <p:cNvSpPr/>
          <p:nvPr/>
        </p:nvSpPr>
        <p:spPr>
          <a:xfrm>
            <a:off x="5410200" y="4204715"/>
            <a:ext cx="1965960" cy="0"/>
          </a:xfrm>
          <a:custGeom>
            <a:avLst/>
            <a:gdLst/>
            <a:ahLst/>
            <a:cxnLst/>
            <a:rect l="l" t="t" r="r" b="b"/>
            <a:pathLst>
              <a:path w="1965959">
                <a:moveTo>
                  <a:pt x="0" y="0"/>
                </a:moveTo>
                <a:lnTo>
                  <a:pt x="1965959" y="0"/>
                </a:lnTo>
              </a:path>
            </a:pathLst>
          </a:custGeom>
          <a:ln w="10413">
            <a:solidFill>
              <a:srgbClr val="438085"/>
            </a:solidFill>
          </a:ln>
        </p:spPr>
        <p:txBody>
          <a:bodyPr wrap="square" lIns="0" tIns="0" rIns="0" bIns="0" rtlCol="0"/>
          <a:lstStyle/>
          <a:p>
            <a:endParaRPr/>
          </a:p>
        </p:txBody>
      </p:sp>
      <p:sp>
        <p:nvSpPr>
          <p:cNvPr id="7" name="object 7"/>
          <p:cNvSpPr/>
          <p:nvPr/>
        </p:nvSpPr>
        <p:spPr>
          <a:xfrm>
            <a:off x="5410200" y="3976115"/>
            <a:ext cx="3063240" cy="0"/>
          </a:xfrm>
          <a:custGeom>
            <a:avLst/>
            <a:gdLst/>
            <a:ahLst/>
            <a:cxnLst/>
            <a:rect l="l" t="t" r="r" b="b"/>
            <a:pathLst>
              <a:path w="3063240">
                <a:moveTo>
                  <a:pt x="0" y="0"/>
                </a:moveTo>
                <a:lnTo>
                  <a:pt x="3063240" y="0"/>
                </a:lnTo>
              </a:path>
            </a:pathLst>
          </a:custGeom>
          <a:ln w="28701">
            <a:solidFill>
              <a:srgbClr val="FFFFFF"/>
            </a:solidFill>
          </a:ln>
        </p:spPr>
        <p:txBody>
          <a:bodyPr wrap="square" lIns="0" tIns="0" rIns="0" bIns="0" rtlCol="0"/>
          <a:lstStyle/>
          <a:p>
            <a:endParaRPr/>
          </a:p>
        </p:txBody>
      </p:sp>
      <p:sp>
        <p:nvSpPr>
          <p:cNvPr id="8" name="object 8"/>
          <p:cNvSpPr/>
          <p:nvPr/>
        </p:nvSpPr>
        <p:spPr>
          <a:xfrm>
            <a:off x="7376159" y="4061459"/>
            <a:ext cx="1600200" cy="36830"/>
          </a:xfrm>
          <a:custGeom>
            <a:avLst/>
            <a:gdLst/>
            <a:ahLst/>
            <a:cxnLst/>
            <a:rect l="l" t="t" r="r" b="b"/>
            <a:pathLst>
              <a:path w="1600200" h="36829">
                <a:moveTo>
                  <a:pt x="1597533" y="0"/>
                </a:moveTo>
                <a:lnTo>
                  <a:pt x="2667" y="0"/>
                </a:lnTo>
                <a:lnTo>
                  <a:pt x="0" y="2666"/>
                </a:lnTo>
                <a:lnTo>
                  <a:pt x="0" y="33908"/>
                </a:lnTo>
                <a:lnTo>
                  <a:pt x="2667" y="36575"/>
                </a:lnTo>
                <a:lnTo>
                  <a:pt x="1597533" y="36575"/>
                </a:lnTo>
                <a:lnTo>
                  <a:pt x="1600200" y="33908"/>
                </a:lnTo>
                <a:lnTo>
                  <a:pt x="1600200" y="2666"/>
                </a:lnTo>
                <a:lnTo>
                  <a:pt x="1597533" y="0"/>
                </a:lnTo>
                <a:close/>
              </a:path>
            </a:pathLst>
          </a:custGeom>
          <a:solidFill>
            <a:srgbClr val="FFFFFF"/>
          </a:solidFill>
        </p:spPr>
        <p:txBody>
          <a:bodyPr wrap="square" lIns="0" tIns="0" rIns="0" bIns="0" rtlCol="0"/>
          <a:lstStyle/>
          <a:p>
            <a:endParaRPr/>
          </a:p>
        </p:txBody>
      </p:sp>
      <p:sp>
        <p:nvSpPr>
          <p:cNvPr id="9" name="object 9"/>
          <p:cNvSpPr/>
          <p:nvPr/>
        </p:nvSpPr>
        <p:spPr>
          <a:xfrm>
            <a:off x="0" y="3816096"/>
            <a:ext cx="9144000" cy="78105"/>
          </a:xfrm>
          <a:custGeom>
            <a:avLst/>
            <a:gdLst/>
            <a:ahLst/>
            <a:cxnLst/>
            <a:rect l="l" t="t" r="r" b="b"/>
            <a:pathLst>
              <a:path w="9144000" h="78104">
                <a:moveTo>
                  <a:pt x="0" y="77723"/>
                </a:moveTo>
                <a:lnTo>
                  <a:pt x="9144000" y="77723"/>
                </a:lnTo>
                <a:lnTo>
                  <a:pt x="9144000" y="0"/>
                </a:lnTo>
                <a:lnTo>
                  <a:pt x="0" y="0"/>
                </a:lnTo>
                <a:lnTo>
                  <a:pt x="0" y="77723"/>
                </a:lnTo>
                <a:close/>
              </a:path>
            </a:pathLst>
          </a:custGeom>
          <a:solidFill>
            <a:srgbClr val="438085"/>
          </a:solidFill>
        </p:spPr>
        <p:txBody>
          <a:bodyPr wrap="square" lIns="0" tIns="0" rIns="0" bIns="0" rtlCol="0"/>
          <a:lstStyle/>
          <a:p>
            <a:endParaRPr/>
          </a:p>
        </p:txBody>
      </p:sp>
      <p:sp>
        <p:nvSpPr>
          <p:cNvPr id="10" name="object 10"/>
          <p:cNvSpPr/>
          <p:nvPr/>
        </p:nvSpPr>
        <p:spPr>
          <a:xfrm>
            <a:off x="0" y="3701796"/>
            <a:ext cx="6414770" cy="114300"/>
          </a:xfrm>
          <a:custGeom>
            <a:avLst/>
            <a:gdLst/>
            <a:ahLst/>
            <a:cxnLst/>
            <a:rect l="l" t="t" r="r" b="b"/>
            <a:pathLst>
              <a:path w="6414770" h="114300">
                <a:moveTo>
                  <a:pt x="0" y="114299"/>
                </a:moveTo>
                <a:lnTo>
                  <a:pt x="6414516" y="114299"/>
                </a:lnTo>
                <a:lnTo>
                  <a:pt x="6414516" y="0"/>
                </a:lnTo>
                <a:lnTo>
                  <a:pt x="0" y="0"/>
                </a:lnTo>
                <a:lnTo>
                  <a:pt x="0" y="114299"/>
                </a:lnTo>
                <a:close/>
              </a:path>
            </a:pathLst>
          </a:custGeom>
          <a:solidFill>
            <a:srgbClr val="438085"/>
          </a:solidFill>
        </p:spPr>
        <p:txBody>
          <a:bodyPr wrap="square" lIns="0" tIns="0" rIns="0" bIns="0" rtlCol="0"/>
          <a:lstStyle/>
          <a:p>
            <a:endParaRPr/>
          </a:p>
        </p:txBody>
      </p:sp>
      <p:sp>
        <p:nvSpPr>
          <p:cNvPr id="11" name="object 11"/>
          <p:cNvSpPr/>
          <p:nvPr/>
        </p:nvSpPr>
        <p:spPr>
          <a:xfrm>
            <a:off x="6414515" y="3701796"/>
            <a:ext cx="2729865" cy="189230"/>
          </a:xfrm>
          <a:custGeom>
            <a:avLst/>
            <a:gdLst/>
            <a:ahLst/>
            <a:cxnLst/>
            <a:rect l="l" t="t" r="r" b="b"/>
            <a:pathLst>
              <a:path w="2729865" h="189229">
                <a:moveTo>
                  <a:pt x="0" y="188975"/>
                </a:moveTo>
                <a:lnTo>
                  <a:pt x="2729484" y="188975"/>
                </a:lnTo>
                <a:lnTo>
                  <a:pt x="2729484" y="0"/>
                </a:lnTo>
                <a:lnTo>
                  <a:pt x="0" y="0"/>
                </a:lnTo>
                <a:lnTo>
                  <a:pt x="0" y="188975"/>
                </a:lnTo>
                <a:close/>
              </a:path>
            </a:pathLst>
          </a:custGeom>
          <a:solidFill>
            <a:srgbClr val="438085"/>
          </a:solidFill>
        </p:spPr>
        <p:txBody>
          <a:bodyPr wrap="square" lIns="0" tIns="0" rIns="0" bIns="0" rtlCol="0"/>
          <a:lstStyle/>
          <a:p>
            <a:endParaRPr/>
          </a:p>
        </p:txBody>
      </p:sp>
      <p:sp>
        <p:nvSpPr>
          <p:cNvPr id="12" name="object 12"/>
          <p:cNvSpPr/>
          <p:nvPr/>
        </p:nvSpPr>
        <p:spPr>
          <a:xfrm>
            <a:off x="0" y="0"/>
            <a:ext cx="9144000" cy="3702050"/>
          </a:xfrm>
          <a:custGeom>
            <a:avLst/>
            <a:gdLst/>
            <a:ahLst/>
            <a:cxnLst/>
            <a:rect l="l" t="t" r="r" b="b"/>
            <a:pathLst>
              <a:path w="9144000" h="3702050">
                <a:moveTo>
                  <a:pt x="0" y="3701796"/>
                </a:moveTo>
                <a:lnTo>
                  <a:pt x="9144000" y="3701796"/>
                </a:lnTo>
                <a:lnTo>
                  <a:pt x="9144000" y="0"/>
                </a:lnTo>
                <a:lnTo>
                  <a:pt x="0" y="0"/>
                </a:lnTo>
                <a:lnTo>
                  <a:pt x="0" y="3701796"/>
                </a:lnTo>
                <a:close/>
              </a:path>
            </a:pathLst>
          </a:custGeom>
          <a:solidFill>
            <a:srgbClr val="424455"/>
          </a:solidFill>
        </p:spPr>
        <p:txBody>
          <a:bodyPr wrap="square" lIns="0" tIns="0" rIns="0" bIns="0" rtlCol="0"/>
          <a:lstStyle/>
          <a:p>
            <a:endParaRPr/>
          </a:p>
        </p:txBody>
      </p:sp>
      <p:sp>
        <p:nvSpPr>
          <p:cNvPr id="13" name="object 13"/>
          <p:cNvSpPr txBox="1"/>
          <p:nvPr/>
        </p:nvSpPr>
        <p:spPr>
          <a:xfrm>
            <a:off x="228600" y="1304118"/>
            <a:ext cx="8915400" cy="861774"/>
          </a:xfrm>
          <a:prstGeom prst="rect">
            <a:avLst/>
          </a:prstGeom>
        </p:spPr>
        <p:txBody>
          <a:bodyPr vert="horz" wrap="square" lIns="0" tIns="0" rIns="0" bIns="0" rtlCol="0">
            <a:spAutoFit/>
          </a:bodyPr>
          <a:lstStyle/>
          <a:p>
            <a:pPr marL="3465829" marR="5080" indent="-3453765">
              <a:lnSpc>
                <a:spcPct val="100000"/>
              </a:lnSpc>
            </a:pPr>
            <a:r>
              <a:rPr sz="2800" b="1" spc="-5" dirty="0">
                <a:solidFill>
                  <a:srgbClr val="FFFFFF"/>
                </a:solidFill>
                <a:latin typeface="Trebuchet MS"/>
                <a:cs typeface="Trebuchet MS"/>
              </a:rPr>
              <a:t>Op</a:t>
            </a:r>
            <a:r>
              <a:rPr sz="2800" b="1" dirty="0">
                <a:solidFill>
                  <a:srgbClr val="FFFFFF"/>
                </a:solidFill>
                <a:latin typeface="Trebuchet MS"/>
                <a:cs typeface="Trebuchet MS"/>
              </a:rPr>
              <a:t>e</a:t>
            </a:r>
            <a:r>
              <a:rPr sz="2800" b="1" spc="-130" dirty="0">
                <a:solidFill>
                  <a:srgbClr val="FFFFFF"/>
                </a:solidFill>
                <a:latin typeface="Trebuchet MS"/>
                <a:cs typeface="Trebuchet MS"/>
              </a:rPr>
              <a:t>r</a:t>
            </a:r>
            <a:r>
              <a:rPr sz="2800" b="1" dirty="0">
                <a:solidFill>
                  <a:srgbClr val="FFFFFF"/>
                </a:solidFill>
                <a:latin typeface="Trebuchet MS"/>
                <a:cs typeface="Trebuchet MS"/>
              </a:rPr>
              <a:t>at</a:t>
            </a:r>
            <a:r>
              <a:rPr sz="2800" b="1" spc="10" dirty="0">
                <a:solidFill>
                  <a:srgbClr val="FFFFFF"/>
                </a:solidFill>
                <a:latin typeface="Trebuchet MS"/>
                <a:cs typeface="Trebuchet MS"/>
              </a:rPr>
              <a:t>o</a:t>
            </a:r>
            <a:r>
              <a:rPr sz="2800" b="1" spc="-5" dirty="0">
                <a:solidFill>
                  <a:srgbClr val="FFFFFF"/>
                </a:solidFill>
                <a:latin typeface="Trebuchet MS"/>
                <a:cs typeface="Trebuchet MS"/>
              </a:rPr>
              <a:t>r</a:t>
            </a:r>
            <a:r>
              <a:rPr sz="2800" b="1" dirty="0">
                <a:solidFill>
                  <a:srgbClr val="FFFFFF"/>
                </a:solidFill>
                <a:latin typeface="Trebuchet MS"/>
                <a:cs typeface="Trebuchet MS"/>
              </a:rPr>
              <a:t>s</a:t>
            </a:r>
            <a:r>
              <a:rPr sz="2800" b="1" spc="-40" dirty="0">
                <a:solidFill>
                  <a:srgbClr val="FFFFFF"/>
                </a:solidFill>
                <a:latin typeface="Trebuchet MS"/>
                <a:cs typeface="Trebuchet MS"/>
              </a:rPr>
              <a:t> </a:t>
            </a:r>
            <a:r>
              <a:rPr sz="2800" b="1" dirty="0">
                <a:solidFill>
                  <a:srgbClr val="FFFFFF"/>
                </a:solidFill>
                <a:latin typeface="Trebuchet MS"/>
                <a:cs typeface="Trebuchet MS"/>
              </a:rPr>
              <a:t>and</a:t>
            </a:r>
            <a:r>
              <a:rPr sz="2800" b="1" spc="-5" dirty="0">
                <a:solidFill>
                  <a:srgbClr val="FFFFFF"/>
                </a:solidFill>
                <a:latin typeface="Trebuchet MS"/>
                <a:cs typeface="Trebuchet MS"/>
              </a:rPr>
              <a:t> </a:t>
            </a:r>
            <a:r>
              <a:rPr sz="2800" b="1" dirty="0">
                <a:solidFill>
                  <a:srgbClr val="FFFFFF"/>
                </a:solidFill>
                <a:latin typeface="Trebuchet MS"/>
                <a:cs typeface="Trebuchet MS"/>
              </a:rPr>
              <a:t>Expressions</a:t>
            </a:r>
            <a:r>
              <a:rPr sz="2800" b="1" spc="-40" dirty="0">
                <a:solidFill>
                  <a:srgbClr val="FFFFFF"/>
                </a:solidFill>
                <a:latin typeface="Trebuchet MS"/>
                <a:cs typeface="Trebuchet MS"/>
              </a:rPr>
              <a:t> </a:t>
            </a:r>
            <a:r>
              <a:rPr lang="en-US" sz="2800" b="1" spc="-40" dirty="0">
                <a:solidFill>
                  <a:srgbClr val="FFFFFF"/>
                </a:solidFill>
                <a:latin typeface="Trebuchet MS"/>
                <a:cs typeface="Trebuchet MS"/>
              </a:rPr>
              <a:t>and Control Statements </a:t>
            </a:r>
            <a:r>
              <a:rPr sz="2800" b="1" spc="-5" dirty="0">
                <a:solidFill>
                  <a:srgbClr val="FFFFFF"/>
                </a:solidFill>
                <a:latin typeface="Trebuchet MS"/>
                <a:cs typeface="Trebuchet MS"/>
              </a:rPr>
              <a:t>in </a:t>
            </a:r>
            <a:r>
              <a:rPr sz="2800" b="1" spc="5" dirty="0">
                <a:solidFill>
                  <a:srgbClr val="FFFFFF"/>
                </a:solidFill>
                <a:latin typeface="Trebuchet MS"/>
                <a:cs typeface="Trebuchet MS"/>
              </a:rPr>
              <a:t>C#</a:t>
            </a:r>
            <a:endParaRPr sz="2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1" spc="-5" dirty="0">
                <a:latin typeface="Trebuchet MS"/>
                <a:cs typeface="Trebuchet MS"/>
              </a:rPr>
              <a:t>Bitw</a:t>
            </a:r>
            <a:r>
              <a:rPr b="1" spc="-15" dirty="0">
                <a:latin typeface="Trebuchet MS"/>
                <a:cs typeface="Trebuchet MS"/>
              </a:rPr>
              <a:t>i</a:t>
            </a:r>
            <a:r>
              <a:rPr b="1" spc="-25" dirty="0">
                <a:latin typeface="Trebuchet MS"/>
                <a:cs typeface="Trebuchet MS"/>
              </a:rPr>
              <a:t>se</a:t>
            </a:r>
            <a:r>
              <a:rPr b="1" dirty="0">
                <a:latin typeface="Trebuchet MS"/>
                <a:cs typeface="Trebuchet MS"/>
              </a:rPr>
              <a:t> </a:t>
            </a:r>
            <a:r>
              <a:rPr b="1" spc="-35" dirty="0">
                <a:latin typeface="Trebuchet MS"/>
                <a:cs typeface="Trebuchet MS"/>
              </a:rPr>
              <a:t>Ope</a:t>
            </a:r>
            <a:r>
              <a:rPr b="1" spc="-125" dirty="0">
                <a:latin typeface="Trebuchet MS"/>
                <a:cs typeface="Trebuchet MS"/>
              </a:rPr>
              <a:t>r</a:t>
            </a:r>
            <a:r>
              <a:rPr b="1" spc="-20" dirty="0">
                <a:latin typeface="Trebuchet MS"/>
                <a:cs typeface="Trebuchet MS"/>
              </a:rPr>
              <a:t>at</a:t>
            </a:r>
            <a:r>
              <a:rPr b="1" spc="-40" dirty="0">
                <a:latin typeface="Trebuchet MS"/>
                <a:cs typeface="Trebuchet MS"/>
              </a:rPr>
              <a:t>o</a:t>
            </a:r>
            <a:r>
              <a:rPr b="1" spc="-25" dirty="0">
                <a:latin typeface="Trebuchet MS"/>
                <a:cs typeface="Trebuchet MS"/>
              </a:rPr>
              <a:t>rs</a:t>
            </a:r>
          </a:p>
        </p:txBody>
      </p:sp>
      <p:sp>
        <p:nvSpPr>
          <p:cNvPr id="3" name="object 3"/>
          <p:cNvSpPr/>
          <p:nvPr/>
        </p:nvSpPr>
        <p:spPr>
          <a:xfrm>
            <a:off x="914400" y="2667000"/>
            <a:ext cx="7391400" cy="2971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Special</a:t>
            </a:r>
            <a:r>
              <a:rPr spc="-95" dirty="0"/>
              <a:t> </a:t>
            </a:r>
            <a:r>
              <a:rPr spc="-490" dirty="0"/>
              <a:t>T</a:t>
            </a:r>
            <a:r>
              <a:rPr spc="-5" dirty="0"/>
              <a:t>ype</a:t>
            </a:r>
          </a:p>
        </p:txBody>
      </p:sp>
      <p:sp>
        <p:nvSpPr>
          <p:cNvPr id="3" name="object 3"/>
          <p:cNvSpPr/>
          <p:nvPr/>
        </p:nvSpPr>
        <p:spPr>
          <a:xfrm>
            <a:off x="1143000" y="2438400"/>
            <a:ext cx="6934200" cy="3733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A</a:t>
            </a:r>
            <a:r>
              <a:rPr spc="-35" dirty="0"/>
              <a:t>r</a:t>
            </a:r>
            <a:r>
              <a:rPr spc="-5" dirty="0"/>
              <a:t>ithmeti</a:t>
            </a:r>
            <a:r>
              <a:rPr dirty="0"/>
              <a:t>c</a:t>
            </a:r>
            <a:r>
              <a:rPr spc="15" dirty="0"/>
              <a:t> </a:t>
            </a:r>
            <a:r>
              <a:rPr spc="-20" dirty="0"/>
              <a:t>Expression</a:t>
            </a:r>
          </a:p>
        </p:txBody>
      </p:sp>
      <p:sp>
        <p:nvSpPr>
          <p:cNvPr id="3" name="object 3"/>
          <p:cNvSpPr/>
          <p:nvPr/>
        </p:nvSpPr>
        <p:spPr>
          <a:xfrm>
            <a:off x="1828800" y="2514600"/>
            <a:ext cx="5486400" cy="3581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a:t>
            </a:r>
            <a:r>
              <a:rPr dirty="0"/>
              <a:t>#</a:t>
            </a:r>
            <a:r>
              <a:rPr spc="-5" dirty="0"/>
              <a:t> </a:t>
            </a:r>
            <a:r>
              <a:rPr spc="-25" dirty="0"/>
              <a:t>Conversion</a:t>
            </a:r>
            <a:r>
              <a:rPr spc="20" dirty="0"/>
              <a:t> </a:t>
            </a:r>
            <a:r>
              <a:rPr spc="-5" dirty="0"/>
              <a:t>Chart</a:t>
            </a:r>
          </a:p>
        </p:txBody>
      </p:sp>
      <p:sp>
        <p:nvSpPr>
          <p:cNvPr id="3" name="object 3"/>
          <p:cNvSpPr/>
          <p:nvPr/>
        </p:nvSpPr>
        <p:spPr>
          <a:xfrm>
            <a:off x="1447800" y="2249423"/>
            <a:ext cx="6781800" cy="43251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4765"/>
              </a:lnSpc>
            </a:pPr>
            <a:r>
              <a:rPr spc="-20" dirty="0"/>
              <a:t>Explicit</a:t>
            </a:r>
            <a:r>
              <a:rPr spc="-45" dirty="0"/>
              <a:t> </a:t>
            </a:r>
            <a:r>
              <a:rPr spc="-25" dirty="0"/>
              <a:t>Conversion</a:t>
            </a:r>
          </a:p>
        </p:txBody>
      </p:sp>
      <p:sp>
        <p:nvSpPr>
          <p:cNvPr id="3" name="object 3"/>
          <p:cNvSpPr txBox="1"/>
          <p:nvPr/>
        </p:nvSpPr>
        <p:spPr>
          <a:xfrm>
            <a:off x="645668" y="2335006"/>
            <a:ext cx="6745732" cy="3077766"/>
          </a:xfrm>
          <a:prstGeom prst="rect">
            <a:avLst/>
          </a:prstGeom>
        </p:spPr>
        <p:txBody>
          <a:bodyPr vert="horz" wrap="square" lIns="0" tIns="0" rIns="0" bIns="0" rtlCol="0">
            <a:spAutoFit/>
          </a:bodyPr>
          <a:lstStyle/>
          <a:p>
            <a:pPr marL="268605" indent="-255904">
              <a:lnSpc>
                <a:spcPct val="100000"/>
              </a:lnSpc>
              <a:buClr>
                <a:srgbClr val="9F4DA2"/>
              </a:buClr>
              <a:buFont typeface="Wingdings"/>
              <a:buChar char=""/>
              <a:tabLst>
                <a:tab pos="269240" algn="l"/>
              </a:tabLst>
            </a:pPr>
            <a:r>
              <a:rPr sz="2000" dirty="0">
                <a:latin typeface="Georgia"/>
                <a:cs typeface="Georgia"/>
              </a:rPr>
              <a:t>int </a:t>
            </a:r>
            <a:r>
              <a:rPr sz="2000" spc="-5" dirty="0">
                <a:latin typeface="Georgia"/>
                <a:cs typeface="Georgia"/>
              </a:rPr>
              <a:t>t</a:t>
            </a:r>
            <a:r>
              <a:rPr sz="2000" dirty="0">
                <a:latin typeface="Georgia"/>
                <a:cs typeface="Georgia"/>
              </a:rPr>
              <a:t>o</a:t>
            </a:r>
            <a:r>
              <a:rPr sz="2000" spc="-10" dirty="0">
                <a:latin typeface="Georgia"/>
                <a:cs typeface="Georgia"/>
              </a:rPr>
              <a:t> </a:t>
            </a:r>
            <a:r>
              <a:rPr sz="2000" spc="-5" dirty="0">
                <a:latin typeface="Georgia"/>
                <a:cs typeface="Georgia"/>
              </a:rPr>
              <a:t>sho</a:t>
            </a:r>
            <a:r>
              <a:rPr sz="2000" spc="-10" dirty="0">
                <a:latin typeface="Georgia"/>
                <a:cs typeface="Georgia"/>
              </a:rPr>
              <a:t>r</a:t>
            </a:r>
            <a:r>
              <a:rPr sz="2000" dirty="0">
                <a:latin typeface="Georgia"/>
                <a:cs typeface="Georgia"/>
              </a:rPr>
              <a:t>t</a:t>
            </a:r>
          </a:p>
          <a:p>
            <a:pPr marL="268605" indent="-255904">
              <a:lnSpc>
                <a:spcPct val="100000"/>
              </a:lnSpc>
              <a:spcBef>
                <a:spcPts val="300"/>
              </a:spcBef>
              <a:buClr>
                <a:srgbClr val="9F4DA2"/>
              </a:buClr>
              <a:buFont typeface="Wingdings"/>
              <a:buChar char=""/>
              <a:tabLst>
                <a:tab pos="269240" algn="l"/>
              </a:tabLst>
            </a:pPr>
            <a:r>
              <a:rPr sz="2000" dirty="0">
                <a:latin typeface="Georgia"/>
                <a:cs typeface="Georgia"/>
              </a:rPr>
              <a:t>int </a:t>
            </a:r>
            <a:r>
              <a:rPr sz="2000" spc="-5" dirty="0">
                <a:latin typeface="Georgia"/>
                <a:cs typeface="Georgia"/>
              </a:rPr>
              <a:t>t</a:t>
            </a:r>
            <a:r>
              <a:rPr sz="2000" dirty="0">
                <a:latin typeface="Georgia"/>
                <a:cs typeface="Georgia"/>
              </a:rPr>
              <a:t>o</a:t>
            </a:r>
            <a:r>
              <a:rPr sz="2000" spc="-10" dirty="0">
                <a:latin typeface="Georgia"/>
                <a:cs typeface="Georgia"/>
              </a:rPr>
              <a:t> </a:t>
            </a:r>
            <a:r>
              <a:rPr sz="2000" spc="-5" dirty="0">
                <a:latin typeface="Georgia"/>
                <a:cs typeface="Georgia"/>
              </a:rPr>
              <a:t>uinit</a:t>
            </a:r>
            <a:endParaRPr sz="2000" dirty="0">
              <a:latin typeface="Georgia"/>
              <a:cs typeface="Georgia"/>
            </a:endParaRPr>
          </a:p>
          <a:p>
            <a:pPr marL="268605" indent="-255904">
              <a:lnSpc>
                <a:spcPct val="100000"/>
              </a:lnSpc>
              <a:spcBef>
                <a:spcPts val="300"/>
              </a:spcBef>
              <a:buClr>
                <a:srgbClr val="9F4DA2"/>
              </a:buClr>
              <a:buFont typeface="Wingdings"/>
              <a:buChar char=""/>
              <a:tabLst>
                <a:tab pos="269240" algn="l"/>
              </a:tabLst>
            </a:pPr>
            <a:r>
              <a:rPr sz="2000" dirty="0">
                <a:latin typeface="Georgia"/>
                <a:cs typeface="Georgia"/>
              </a:rPr>
              <a:t>uint</a:t>
            </a:r>
            <a:r>
              <a:rPr sz="2000" spc="5" dirty="0">
                <a:latin typeface="Georgia"/>
                <a:cs typeface="Georgia"/>
              </a:rPr>
              <a:t> </a:t>
            </a:r>
            <a:r>
              <a:rPr sz="2000" spc="-5" dirty="0">
                <a:latin typeface="Georgia"/>
                <a:cs typeface="Georgia"/>
              </a:rPr>
              <a:t>t</a:t>
            </a:r>
            <a:r>
              <a:rPr sz="2000" dirty="0">
                <a:latin typeface="Georgia"/>
                <a:cs typeface="Georgia"/>
              </a:rPr>
              <a:t>o</a:t>
            </a:r>
            <a:r>
              <a:rPr sz="2000" spc="-10" dirty="0">
                <a:latin typeface="Georgia"/>
                <a:cs typeface="Georgia"/>
              </a:rPr>
              <a:t> </a:t>
            </a:r>
            <a:r>
              <a:rPr sz="2000" dirty="0">
                <a:latin typeface="Georgia"/>
                <a:cs typeface="Georgia"/>
              </a:rPr>
              <a:t>int</a:t>
            </a:r>
          </a:p>
          <a:p>
            <a:pPr marL="268605" indent="-255904">
              <a:lnSpc>
                <a:spcPct val="100000"/>
              </a:lnSpc>
              <a:spcBef>
                <a:spcPts val="300"/>
              </a:spcBef>
              <a:buClr>
                <a:srgbClr val="9F4DA2"/>
              </a:buClr>
              <a:buFont typeface="Wingdings"/>
              <a:buChar char=""/>
              <a:tabLst>
                <a:tab pos="269240" algn="l"/>
              </a:tabLst>
            </a:pPr>
            <a:r>
              <a:rPr sz="2000" spc="-5" dirty="0">
                <a:latin typeface="Georgia"/>
                <a:cs typeface="Georgia"/>
              </a:rPr>
              <a:t>floa</a:t>
            </a:r>
            <a:r>
              <a:rPr sz="2000" dirty="0">
                <a:latin typeface="Georgia"/>
                <a:cs typeface="Georgia"/>
              </a:rPr>
              <a:t>t to</a:t>
            </a:r>
            <a:r>
              <a:rPr sz="2000" spc="-15" dirty="0">
                <a:latin typeface="Georgia"/>
                <a:cs typeface="Georgia"/>
              </a:rPr>
              <a:t> </a:t>
            </a:r>
            <a:r>
              <a:rPr sz="2000" dirty="0">
                <a:latin typeface="Georgia"/>
                <a:cs typeface="Georgia"/>
              </a:rPr>
              <a:t>int</a:t>
            </a:r>
          </a:p>
          <a:p>
            <a:pPr marL="268605" indent="-255904">
              <a:lnSpc>
                <a:spcPct val="100000"/>
              </a:lnSpc>
              <a:spcBef>
                <a:spcPts val="300"/>
              </a:spcBef>
              <a:buClr>
                <a:srgbClr val="9F4DA2"/>
              </a:buClr>
              <a:buFont typeface="Wingdings"/>
              <a:buChar char=""/>
              <a:tabLst>
                <a:tab pos="269240" algn="l"/>
              </a:tabLst>
            </a:pPr>
            <a:r>
              <a:rPr sz="2000" dirty="0">
                <a:latin typeface="Georgia"/>
                <a:cs typeface="Georgia"/>
              </a:rPr>
              <a:t>d</a:t>
            </a:r>
            <a:r>
              <a:rPr sz="2000" spc="-5" dirty="0">
                <a:latin typeface="Georgia"/>
                <a:cs typeface="Georgia"/>
              </a:rPr>
              <a:t>e</a:t>
            </a:r>
            <a:r>
              <a:rPr sz="2000" dirty="0">
                <a:latin typeface="Georgia"/>
                <a:cs typeface="Georgia"/>
              </a:rPr>
              <a:t>cimal </a:t>
            </a:r>
            <a:r>
              <a:rPr sz="2000" spc="-5" dirty="0">
                <a:latin typeface="Georgia"/>
                <a:cs typeface="Georgia"/>
              </a:rPr>
              <a:t>t</a:t>
            </a:r>
            <a:r>
              <a:rPr sz="2000" dirty="0">
                <a:latin typeface="Georgia"/>
                <a:cs typeface="Georgia"/>
              </a:rPr>
              <a:t>o</a:t>
            </a:r>
            <a:r>
              <a:rPr sz="2000" spc="-15" dirty="0">
                <a:latin typeface="Georgia"/>
                <a:cs typeface="Georgia"/>
              </a:rPr>
              <a:t> </a:t>
            </a:r>
            <a:r>
              <a:rPr sz="2000" dirty="0">
                <a:latin typeface="Georgia"/>
                <a:cs typeface="Georgia"/>
              </a:rPr>
              <a:t>any</a:t>
            </a:r>
            <a:r>
              <a:rPr sz="2000" spc="15" dirty="0">
                <a:latin typeface="Georgia"/>
                <a:cs typeface="Georgia"/>
              </a:rPr>
              <a:t> </a:t>
            </a:r>
            <a:r>
              <a:rPr sz="2000" dirty="0">
                <a:latin typeface="Georgia"/>
                <a:cs typeface="Georgia"/>
              </a:rPr>
              <a:t>numeric</a:t>
            </a:r>
            <a:r>
              <a:rPr sz="2000" spc="-5" dirty="0">
                <a:latin typeface="Georgia"/>
                <a:cs typeface="Georgia"/>
              </a:rPr>
              <a:t> type</a:t>
            </a:r>
            <a:endParaRPr sz="2000" dirty="0">
              <a:latin typeface="Georgia"/>
              <a:cs typeface="Georgia"/>
            </a:endParaRPr>
          </a:p>
          <a:p>
            <a:pPr marL="268605" indent="-255904">
              <a:lnSpc>
                <a:spcPct val="100000"/>
              </a:lnSpc>
              <a:spcBef>
                <a:spcPts val="300"/>
              </a:spcBef>
              <a:buClr>
                <a:srgbClr val="9F4DA2"/>
              </a:buClr>
              <a:buFont typeface="Wingdings"/>
              <a:buChar char=""/>
              <a:tabLst>
                <a:tab pos="269240" algn="l"/>
              </a:tabLst>
            </a:pPr>
            <a:r>
              <a:rPr sz="2000" dirty="0">
                <a:latin typeface="Georgia"/>
                <a:cs typeface="Georgia"/>
              </a:rPr>
              <a:t>A</a:t>
            </a:r>
            <a:r>
              <a:rPr sz="2000" spc="5" dirty="0">
                <a:latin typeface="Georgia"/>
                <a:cs typeface="Georgia"/>
              </a:rPr>
              <a:t>n</a:t>
            </a:r>
            <a:r>
              <a:rPr sz="2000" dirty="0">
                <a:latin typeface="Georgia"/>
                <a:cs typeface="Georgia"/>
              </a:rPr>
              <a:t>y numeric </a:t>
            </a:r>
            <a:r>
              <a:rPr sz="2000" spc="-5" dirty="0">
                <a:latin typeface="Georgia"/>
                <a:cs typeface="Georgia"/>
              </a:rPr>
              <a:t>typ</a:t>
            </a:r>
            <a:r>
              <a:rPr sz="2000" dirty="0">
                <a:latin typeface="Georgia"/>
                <a:cs typeface="Georgia"/>
              </a:rPr>
              <a:t>e</a:t>
            </a:r>
            <a:r>
              <a:rPr sz="2000" spc="-10" dirty="0">
                <a:latin typeface="Georgia"/>
                <a:cs typeface="Georgia"/>
              </a:rPr>
              <a:t> </a:t>
            </a:r>
            <a:r>
              <a:rPr sz="2000" spc="-5" dirty="0">
                <a:latin typeface="Georgia"/>
                <a:cs typeface="Georgia"/>
              </a:rPr>
              <a:t>t</a:t>
            </a:r>
            <a:r>
              <a:rPr sz="2000" dirty="0">
                <a:latin typeface="Georgia"/>
                <a:cs typeface="Georgia"/>
              </a:rPr>
              <a:t>o</a:t>
            </a:r>
            <a:r>
              <a:rPr sz="2000" spc="-10" dirty="0">
                <a:latin typeface="Georgia"/>
                <a:cs typeface="Georgia"/>
              </a:rPr>
              <a:t> </a:t>
            </a:r>
            <a:r>
              <a:rPr sz="2000" spc="-5" dirty="0">
                <a:latin typeface="Georgia"/>
                <a:cs typeface="Georgia"/>
              </a:rPr>
              <a:t>char</a:t>
            </a:r>
            <a:endParaRPr lang="en-US" sz="2000" spc="-5" dirty="0">
              <a:latin typeface="Georgia"/>
              <a:cs typeface="Georgia"/>
            </a:endParaRPr>
          </a:p>
          <a:p>
            <a:pPr marL="268605" indent="-255904">
              <a:lnSpc>
                <a:spcPct val="100000"/>
              </a:lnSpc>
              <a:spcBef>
                <a:spcPts val="300"/>
              </a:spcBef>
              <a:buClr>
                <a:srgbClr val="9F4DA2"/>
              </a:buClr>
              <a:buFont typeface="Wingdings"/>
              <a:buChar char=""/>
              <a:tabLst>
                <a:tab pos="269240" algn="l"/>
              </a:tabLst>
            </a:pPr>
            <a:r>
              <a:rPr lang="en-US" sz="2000" spc="-5" dirty="0">
                <a:solidFill>
                  <a:srgbClr val="FF0000"/>
                </a:solidFill>
                <a:latin typeface="Georgia"/>
                <a:cs typeface="Georgia"/>
              </a:rPr>
              <a:t>Syntax: (target-type)expression</a:t>
            </a:r>
          </a:p>
          <a:p>
            <a:pPr marL="12701">
              <a:lnSpc>
                <a:spcPct val="100000"/>
              </a:lnSpc>
              <a:spcBef>
                <a:spcPts val="300"/>
              </a:spcBef>
              <a:buClr>
                <a:srgbClr val="9F4DA2"/>
              </a:buClr>
              <a:tabLst>
                <a:tab pos="269240" algn="l"/>
              </a:tabLst>
            </a:pPr>
            <a:r>
              <a:rPr lang="en-US" sz="2000" b="1" spc="-5" dirty="0">
                <a:solidFill>
                  <a:srgbClr val="FF0000"/>
                </a:solidFill>
                <a:latin typeface="Georgia"/>
                <a:cs typeface="Georgia"/>
              </a:rPr>
              <a:t>		</a:t>
            </a:r>
            <a:r>
              <a:rPr sz="2000" b="1" spc="-5" dirty="0">
                <a:latin typeface="Georgia"/>
                <a:cs typeface="Georgia"/>
              </a:rPr>
              <a:t>in</a:t>
            </a:r>
            <a:r>
              <a:rPr sz="2000" b="1" dirty="0">
                <a:latin typeface="Georgia"/>
                <a:cs typeface="Georgia"/>
              </a:rPr>
              <a:t>t</a:t>
            </a:r>
            <a:r>
              <a:rPr lang="en-US" sz="2000" b="1" dirty="0">
                <a:latin typeface="Georgia"/>
                <a:cs typeface="Georgia"/>
              </a:rPr>
              <a:t> </a:t>
            </a:r>
            <a:r>
              <a:rPr sz="2000" b="1" dirty="0">
                <a:latin typeface="Georgia"/>
                <a:cs typeface="Georgia"/>
              </a:rPr>
              <a:t>x=</a:t>
            </a:r>
            <a:r>
              <a:rPr sz="2000" b="1" spc="-5" dirty="0">
                <a:latin typeface="Georgia"/>
                <a:cs typeface="Georgia"/>
              </a:rPr>
              <a:t> </a:t>
            </a:r>
            <a:r>
              <a:rPr sz="2000" b="1" dirty="0">
                <a:latin typeface="Georgia"/>
                <a:cs typeface="Georgia"/>
              </a:rPr>
              <a:t>60;</a:t>
            </a:r>
            <a:endParaRPr lang="en-US" sz="2000" dirty="0">
              <a:latin typeface="Georgia"/>
              <a:cs typeface="Georgia"/>
            </a:endParaRPr>
          </a:p>
          <a:p>
            <a:pPr marL="12701">
              <a:lnSpc>
                <a:spcPct val="100000"/>
              </a:lnSpc>
              <a:spcBef>
                <a:spcPts val="300"/>
              </a:spcBef>
              <a:buClr>
                <a:srgbClr val="9F4DA2"/>
              </a:buClr>
              <a:tabLst>
                <a:tab pos="269240" algn="l"/>
              </a:tabLst>
            </a:pPr>
            <a:r>
              <a:rPr lang="en-US" sz="2000" b="1" dirty="0">
                <a:latin typeface="Georgia"/>
                <a:cs typeface="Georgia"/>
              </a:rPr>
              <a:t>		</a:t>
            </a:r>
            <a:r>
              <a:rPr sz="2000" b="1" dirty="0">
                <a:latin typeface="Georgia"/>
                <a:cs typeface="Georgia"/>
              </a:rPr>
              <a:t>byte</a:t>
            </a:r>
            <a:r>
              <a:rPr sz="2000" b="1" spc="-15" dirty="0">
                <a:latin typeface="Georgia"/>
                <a:cs typeface="Georgia"/>
              </a:rPr>
              <a:t> </a:t>
            </a:r>
            <a:r>
              <a:rPr sz="2000" b="1" dirty="0">
                <a:latin typeface="Georgia"/>
                <a:cs typeface="Georgia"/>
              </a:rPr>
              <a:t>y </a:t>
            </a:r>
            <a:r>
              <a:rPr sz="2000" b="1" spc="-5" dirty="0">
                <a:latin typeface="Georgia"/>
                <a:cs typeface="Georgia"/>
              </a:rPr>
              <a:t>=(byt</a:t>
            </a:r>
            <a:r>
              <a:rPr sz="2000" b="1" spc="-10" dirty="0">
                <a:latin typeface="Georgia"/>
                <a:cs typeface="Georgia"/>
              </a:rPr>
              <a:t>e</a:t>
            </a:r>
            <a:r>
              <a:rPr sz="2000" b="1" dirty="0">
                <a:latin typeface="Georgia"/>
                <a:cs typeface="Georgia"/>
              </a:rPr>
              <a:t>)x;</a:t>
            </a:r>
            <a:endParaRPr sz="2000" dirty="0">
              <a:latin typeface="Georgia"/>
              <a:cs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4765"/>
              </a:lnSpc>
            </a:pPr>
            <a:r>
              <a:rPr spc="-30" dirty="0"/>
              <a:t>Us</a:t>
            </a:r>
            <a:r>
              <a:rPr spc="-25" dirty="0"/>
              <a:t>e</a:t>
            </a:r>
            <a:r>
              <a:rPr spc="15" dirty="0"/>
              <a:t> </a:t>
            </a:r>
            <a:r>
              <a:rPr spc="-20" dirty="0"/>
              <a:t>of</a:t>
            </a:r>
            <a:r>
              <a:rPr spc="-5" dirty="0"/>
              <a:t> </a:t>
            </a:r>
            <a:r>
              <a:rPr spc="-25" dirty="0"/>
              <a:t>Castin</a:t>
            </a:r>
            <a:r>
              <a:rPr spc="-20" dirty="0"/>
              <a:t>g</a:t>
            </a:r>
            <a:r>
              <a:rPr dirty="0"/>
              <a:t> </a:t>
            </a:r>
            <a:r>
              <a:rPr spc="-25" dirty="0"/>
              <a:t>Op</a:t>
            </a:r>
            <a:r>
              <a:rPr spc="-20" dirty="0"/>
              <a:t>eration</a:t>
            </a:r>
          </a:p>
        </p:txBody>
      </p:sp>
      <p:sp>
        <p:nvSpPr>
          <p:cNvPr id="3" name="object 3"/>
          <p:cNvSpPr txBox="1"/>
          <p:nvPr/>
        </p:nvSpPr>
        <p:spPr>
          <a:xfrm>
            <a:off x="645668" y="2278099"/>
            <a:ext cx="7507732" cy="3273717"/>
          </a:xfrm>
          <a:prstGeom prst="rect">
            <a:avLst/>
          </a:prstGeom>
        </p:spPr>
        <p:txBody>
          <a:bodyPr vert="horz" wrap="square" lIns="0" tIns="0" rIns="0" bIns="0" rtlCol="0">
            <a:spAutoFit/>
          </a:bodyPr>
          <a:lstStyle/>
          <a:p>
            <a:pPr marL="12700" marR="2039620">
              <a:lnSpc>
                <a:spcPts val="1930"/>
              </a:lnSpc>
            </a:pPr>
            <a:r>
              <a:rPr sz="1700" dirty="0">
                <a:latin typeface="Georgia"/>
                <a:cs typeface="Georgia"/>
              </a:rPr>
              <a:t>u</a:t>
            </a:r>
            <a:r>
              <a:rPr sz="1700" spc="-5" dirty="0">
                <a:latin typeface="Georgia"/>
                <a:cs typeface="Georgia"/>
              </a:rPr>
              <a:t>sin</a:t>
            </a:r>
            <a:r>
              <a:rPr sz="1700" dirty="0">
                <a:latin typeface="Georgia"/>
                <a:cs typeface="Georgia"/>
              </a:rPr>
              <a:t>g</a:t>
            </a:r>
            <a:r>
              <a:rPr sz="1700" spc="-15" dirty="0">
                <a:latin typeface="Georgia"/>
                <a:cs typeface="Georgia"/>
              </a:rPr>
              <a:t> </a:t>
            </a:r>
            <a:r>
              <a:rPr sz="1700" dirty="0">
                <a:latin typeface="Georgia"/>
                <a:cs typeface="Georgia"/>
              </a:rPr>
              <a:t>Sy</a:t>
            </a:r>
            <a:r>
              <a:rPr sz="1700" spc="-5" dirty="0">
                <a:latin typeface="Georgia"/>
                <a:cs typeface="Georgia"/>
              </a:rPr>
              <a:t>ste</a:t>
            </a:r>
            <a:r>
              <a:rPr sz="1700" dirty="0">
                <a:latin typeface="Georgia"/>
                <a:cs typeface="Georgia"/>
              </a:rPr>
              <a:t>m; </a:t>
            </a:r>
            <a:r>
              <a:rPr sz="1700" spc="-10" dirty="0">
                <a:latin typeface="Georgia"/>
                <a:cs typeface="Georgia"/>
              </a:rPr>
              <a:t>c</a:t>
            </a:r>
            <a:r>
              <a:rPr sz="1700" spc="-5" dirty="0">
                <a:latin typeface="Georgia"/>
                <a:cs typeface="Georgia"/>
              </a:rPr>
              <a:t>l</a:t>
            </a:r>
            <a:r>
              <a:rPr sz="1700" spc="5" dirty="0">
                <a:latin typeface="Georgia"/>
                <a:cs typeface="Georgia"/>
              </a:rPr>
              <a:t>a</a:t>
            </a:r>
            <a:r>
              <a:rPr sz="1700" spc="-5" dirty="0">
                <a:latin typeface="Georgia"/>
                <a:cs typeface="Georgia"/>
              </a:rPr>
              <a:t>s</a:t>
            </a:r>
            <a:r>
              <a:rPr sz="1700" dirty="0">
                <a:latin typeface="Georgia"/>
                <a:cs typeface="Georgia"/>
              </a:rPr>
              <a:t>s</a:t>
            </a:r>
            <a:r>
              <a:rPr sz="1700" spc="5" dirty="0">
                <a:latin typeface="Georgia"/>
                <a:cs typeface="Georgia"/>
              </a:rPr>
              <a:t> </a:t>
            </a:r>
            <a:r>
              <a:rPr lang="en-US" sz="1700" spc="5" dirty="0" err="1">
                <a:latin typeface="Georgia"/>
                <a:cs typeface="Georgia"/>
              </a:rPr>
              <a:t>CastDemo</a:t>
            </a:r>
            <a:endParaRPr sz="1700" dirty="0">
              <a:latin typeface="Georgia"/>
              <a:cs typeface="Georgia"/>
            </a:endParaRPr>
          </a:p>
          <a:p>
            <a:pPr marL="12700">
              <a:lnSpc>
                <a:spcPts val="1830"/>
              </a:lnSpc>
            </a:pPr>
            <a:r>
              <a:rPr sz="1700" dirty="0">
                <a:latin typeface="Georgia"/>
                <a:cs typeface="Georgia"/>
              </a:rPr>
              <a:t>{</a:t>
            </a:r>
          </a:p>
          <a:p>
            <a:pPr marL="64135">
              <a:lnSpc>
                <a:spcPts val="1930"/>
              </a:lnSpc>
            </a:pPr>
            <a:r>
              <a:rPr sz="1700" spc="-5" dirty="0">
                <a:latin typeface="Georgia"/>
                <a:cs typeface="Georgia"/>
              </a:rPr>
              <a:t>pu</a:t>
            </a:r>
            <a:r>
              <a:rPr sz="1700" spc="5" dirty="0">
                <a:latin typeface="Georgia"/>
                <a:cs typeface="Georgia"/>
              </a:rPr>
              <a:t>b</a:t>
            </a:r>
            <a:r>
              <a:rPr sz="1700" spc="-5" dirty="0">
                <a:latin typeface="Georgia"/>
                <a:cs typeface="Georgia"/>
              </a:rPr>
              <a:t>l</a:t>
            </a:r>
            <a:r>
              <a:rPr sz="1700" spc="5" dirty="0">
                <a:latin typeface="Georgia"/>
                <a:cs typeface="Georgia"/>
              </a:rPr>
              <a:t>i</a:t>
            </a:r>
            <a:r>
              <a:rPr sz="1700" dirty="0">
                <a:latin typeface="Georgia"/>
                <a:cs typeface="Georgia"/>
              </a:rPr>
              <a:t>c</a:t>
            </a:r>
            <a:r>
              <a:rPr sz="1700" spc="-15" dirty="0">
                <a:latin typeface="Georgia"/>
                <a:cs typeface="Georgia"/>
              </a:rPr>
              <a:t> </a:t>
            </a:r>
            <a:r>
              <a:rPr sz="1700" spc="-5" dirty="0">
                <a:latin typeface="Georgia"/>
                <a:cs typeface="Georgia"/>
              </a:rPr>
              <a:t>stat</a:t>
            </a:r>
            <a:r>
              <a:rPr sz="1700" spc="5" dirty="0">
                <a:latin typeface="Georgia"/>
                <a:cs typeface="Georgia"/>
              </a:rPr>
              <a:t>i</a:t>
            </a:r>
            <a:r>
              <a:rPr sz="1700" dirty="0">
                <a:latin typeface="Georgia"/>
                <a:cs typeface="Georgia"/>
              </a:rPr>
              <a:t>c</a:t>
            </a:r>
            <a:r>
              <a:rPr sz="1700" spc="5" dirty="0">
                <a:latin typeface="Georgia"/>
                <a:cs typeface="Georgia"/>
              </a:rPr>
              <a:t> voi</a:t>
            </a:r>
            <a:r>
              <a:rPr sz="1700" dirty="0">
                <a:latin typeface="Georgia"/>
                <a:cs typeface="Georgia"/>
              </a:rPr>
              <a:t>d</a:t>
            </a:r>
            <a:r>
              <a:rPr sz="1700" spc="-25" dirty="0">
                <a:latin typeface="Georgia"/>
                <a:cs typeface="Georgia"/>
              </a:rPr>
              <a:t> </a:t>
            </a:r>
            <a:r>
              <a:rPr sz="1700" spc="-5" dirty="0">
                <a:latin typeface="Georgia"/>
                <a:cs typeface="Georgia"/>
              </a:rPr>
              <a:t>M</a:t>
            </a:r>
            <a:r>
              <a:rPr sz="1700" spc="5" dirty="0">
                <a:latin typeface="Georgia"/>
                <a:cs typeface="Georgia"/>
              </a:rPr>
              <a:t>a</a:t>
            </a:r>
            <a:r>
              <a:rPr sz="1700" dirty="0">
                <a:latin typeface="Georgia"/>
                <a:cs typeface="Georgia"/>
              </a:rPr>
              <a:t>in()</a:t>
            </a:r>
          </a:p>
          <a:p>
            <a:pPr marL="12700">
              <a:lnSpc>
                <a:spcPts val="1930"/>
              </a:lnSpc>
            </a:pPr>
            <a:r>
              <a:rPr sz="1700" dirty="0">
                <a:latin typeface="Georgia"/>
                <a:cs typeface="Georgia"/>
              </a:rPr>
              <a:t>{</a:t>
            </a:r>
          </a:p>
          <a:p>
            <a:pPr marL="12700" marR="2251710" indent="156845">
              <a:lnSpc>
                <a:spcPct val="94800"/>
              </a:lnSpc>
              <a:spcBef>
                <a:spcPts val="50"/>
              </a:spcBef>
            </a:pPr>
            <a:r>
              <a:rPr lang="en-US" sz="1700" spc="-5" dirty="0">
                <a:latin typeface="Georgia"/>
                <a:cs typeface="Georgia"/>
              </a:rPr>
              <a:t>int</a:t>
            </a:r>
            <a:r>
              <a:rPr sz="1700" spc="-10" dirty="0">
                <a:latin typeface="Georgia"/>
                <a:cs typeface="Georgia"/>
              </a:rPr>
              <a:t> s</a:t>
            </a:r>
            <a:r>
              <a:rPr sz="1700" spc="-5" dirty="0">
                <a:latin typeface="Georgia"/>
                <a:cs typeface="Georgia"/>
              </a:rPr>
              <a:t>um</a:t>
            </a:r>
            <a:r>
              <a:rPr sz="1700" dirty="0">
                <a:latin typeface="Georgia"/>
                <a:cs typeface="Georgia"/>
              </a:rPr>
              <a:t>; </a:t>
            </a:r>
            <a:r>
              <a:rPr lang="en-US" sz="1700" dirty="0">
                <a:latin typeface="Georgia"/>
                <a:cs typeface="Georgia"/>
              </a:rPr>
              <a:t>     </a:t>
            </a:r>
          </a:p>
          <a:p>
            <a:pPr marL="12700" marR="2251710" indent="156845">
              <a:lnSpc>
                <a:spcPct val="94800"/>
              </a:lnSpc>
              <a:spcBef>
                <a:spcPts val="50"/>
              </a:spcBef>
            </a:pPr>
            <a:r>
              <a:rPr lang="en-US" sz="1700" spc="-15" dirty="0">
                <a:latin typeface="Georgia"/>
                <a:cs typeface="Georgia"/>
              </a:rPr>
              <a:t>double x, y;</a:t>
            </a:r>
          </a:p>
          <a:p>
            <a:pPr marL="12700" marR="2251710" indent="156845">
              <a:lnSpc>
                <a:spcPct val="94800"/>
              </a:lnSpc>
              <a:spcBef>
                <a:spcPts val="50"/>
              </a:spcBef>
            </a:pPr>
            <a:r>
              <a:rPr lang="en-US" sz="1700" spc="-15" dirty="0">
                <a:latin typeface="Georgia"/>
                <a:cs typeface="Georgia"/>
              </a:rPr>
              <a:t>x=6.5;</a:t>
            </a:r>
          </a:p>
          <a:p>
            <a:pPr marL="12700" marR="2251710" indent="156845">
              <a:lnSpc>
                <a:spcPct val="94800"/>
              </a:lnSpc>
              <a:spcBef>
                <a:spcPts val="50"/>
              </a:spcBef>
            </a:pPr>
            <a:r>
              <a:rPr lang="en-US" sz="1700" spc="-15" dirty="0">
                <a:latin typeface="Georgia"/>
                <a:cs typeface="Georgia"/>
              </a:rPr>
              <a:t>y=2.5;</a:t>
            </a:r>
            <a:endParaRPr sz="1700" dirty="0">
              <a:latin typeface="Georgia"/>
              <a:cs typeface="Georgia"/>
            </a:endParaRPr>
          </a:p>
          <a:p>
            <a:pPr marL="12700" marR="5080" indent="156845">
              <a:lnSpc>
                <a:spcPct val="94800"/>
              </a:lnSpc>
              <a:spcBef>
                <a:spcPts val="50"/>
              </a:spcBef>
            </a:pPr>
            <a:r>
              <a:rPr lang="en-US" sz="1700" spc="-5" dirty="0">
                <a:solidFill>
                  <a:srgbClr val="FF0000"/>
                </a:solidFill>
                <a:latin typeface="Georgia"/>
                <a:cs typeface="Georgia"/>
              </a:rPr>
              <a:t>sum= (int)x/y; // x/y=2.6 but sum will be 2 </a:t>
            </a:r>
          </a:p>
          <a:p>
            <a:pPr marL="12700" marR="5080" indent="156845">
              <a:lnSpc>
                <a:spcPct val="94800"/>
              </a:lnSpc>
              <a:spcBef>
                <a:spcPts val="50"/>
              </a:spcBef>
            </a:pPr>
            <a:r>
              <a:rPr sz="1700" spc="-5" dirty="0" err="1">
                <a:latin typeface="Georgia"/>
                <a:cs typeface="Georgia"/>
              </a:rPr>
              <a:t>Cons</a:t>
            </a:r>
            <a:r>
              <a:rPr sz="1700" dirty="0" err="1">
                <a:latin typeface="Georgia"/>
                <a:cs typeface="Georgia"/>
              </a:rPr>
              <a:t>o</a:t>
            </a:r>
            <a:r>
              <a:rPr sz="1700" spc="-5" dirty="0" err="1">
                <a:latin typeface="Georgia"/>
                <a:cs typeface="Georgia"/>
              </a:rPr>
              <a:t>l</a:t>
            </a:r>
            <a:r>
              <a:rPr sz="1700" spc="10" dirty="0" err="1">
                <a:latin typeface="Georgia"/>
                <a:cs typeface="Georgia"/>
              </a:rPr>
              <a:t>e</a:t>
            </a:r>
            <a:r>
              <a:rPr sz="1700" spc="-5" dirty="0" err="1">
                <a:latin typeface="Georgia"/>
                <a:cs typeface="Georgia"/>
              </a:rPr>
              <a:t>.</a:t>
            </a:r>
            <a:r>
              <a:rPr sz="1700" dirty="0" err="1">
                <a:latin typeface="Georgia"/>
                <a:cs typeface="Georgia"/>
              </a:rPr>
              <a:t>Wr</a:t>
            </a:r>
            <a:r>
              <a:rPr sz="1700" spc="5" dirty="0" err="1">
                <a:latin typeface="Georgia"/>
                <a:cs typeface="Georgia"/>
              </a:rPr>
              <a:t>i</a:t>
            </a:r>
            <a:r>
              <a:rPr sz="1700" dirty="0" err="1">
                <a:latin typeface="Georgia"/>
                <a:cs typeface="Georgia"/>
              </a:rPr>
              <a:t>teLi</a:t>
            </a:r>
            <a:r>
              <a:rPr sz="1700" spc="-15" dirty="0" err="1">
                <a:latin typeface="Georgia"/>
                <a:cs typeface="Georgia"/>
              </a:rPr>
              <a:t>n</a:t>
            </a:r>
            <a:r>
              <a:rPr sz="1700" dirty="0" err="1">
                <a:latin typeface="Georgia"/>
                <a:cs typeface="Georgia"/>
              </a:rPr>
              <a:t>e</a:t>
            </a:r>
            <a:r>
              <a:rPr sz="1700" dirty="0">
                <a:latin typeface="Georgia"/>
                <a:cs typeface="Georgia"/>
              </a:rPr>
              <a:t>(“</a:t>
            </a:r>
            <a:r>
              <a:rPr sz="1700" spc="-10" dirty="0">
                <a:latin typeface="Georgia"/>
                <a:cs typeface="Georgia"/>
              </a:rPr>
              <a:t>S</a:t>
            </a:r>
            <a:r>
              <a:rPr sz="1700" dirty="0">
                <a:latin typeface="Georgia"/>
                <a:cs typeface="Georgia"/>
              </a:rPr>
              <a:t>um</a:t>
            </a:r>
            <a:r>
              <a:rPr sz="1700" spc="-15" dirty="0">
                <a:latin typeface="Georgia"/>
                <a:cs typeface="Georgia"/>
              </a:rPr>
              <a:t>=</a:t>
            </a:r>
            <a:r>
              <a:rPr sz="1700" dirty="0">
                <a:latin typeface="Georgia"/>
                <a:cs typeface="Georgia"/>
              </a:rPr>
              <a:t>“</a:t>
            </a:r>
            <a:r>
              <a:rPr sz="1700" spc="-25" dirty="0">
                <a:latin typeface="Georgia"/>
                <a:cs typeface="Georgia"/>
              </a:rPr>
              <a:t> </a:t>
            </a:r>
            <a:r>
              <a:rPr sz="1700" spc="-5" dirty="0">
                <a:latin typeface="Georgia"/>
                <a:cs typeface="Georgia"/>
              </a:rPr>
              <a:t>+</a:t>
            </a:r>
            <a:r>
              <a:rPr sz="1700" spc="-10" dirty="0">
                <a:latin typeface="Georgia"/>
                <a:cs typeface="Georgia"/>
              </a:rPr>
              <a:t>s</a:t>
            </a:r>
            <a:r>
              <a:rPr sz="1700" spc="-5" dirty="0">
                <a:latin typeface="Georgia"/>
                <a:cs typeface="Georgia"/>
              </a:rPr>
              <a:t>um</a:t>
            </a:r>
            <a:r>
              <a:rPr sz="1700" dirty="0">
                <a:latin typeface="Georgia"/>
                <a:cs typeface="Georgia"/>
              </a:rPr>
              <a:t>);</a:t>
            </a:r>
            <a:r>
              <a:rPr lang="en-US" sz="1700" dirty="0">
                <a:latin typeface="Georgia"/>
                <a:cs typeface="Georgia"/>
              </a:rPr>
              <a:t>	</a:t>
            </a:r>
            <a:r>
              <a:rPr lang="en-US" sz="1700" dirty="0">
                <a:solidFill>
                  <a:srgbClr val="FF0000"/>
                </a:solidFill>
                <a:latin typeface="Georgia"/>
                <a:cs typeface="Georgia"/>
              </a:rPr>
              <a:t>//Sum= 2</a:t>
            </a:r>
            <a:endParaRPr sz="1700" dirty="0">
              <a:solidFill>
                <a:srgbClr val="FF0000"/>
              </a:solidFill>
              <a:latin typeface="Georgia"/>
              <a:cs typeface="Georgia"/>
            </a:endParaRPr>
          </a:p>
          <a:p>
            <a:pPr marL="12700">
              <a:lnSpc>
                <a:spcPts val="1880"/>
              </a:lnSpc>
            </a:pPr>
            <a:endParaRPr sz="1700" dirty="0">
              <a:latin typeface="Georgia"/>
              <a:cs typeface="Georgia"/>
            </a:endParaRPr>
          </a:p>
          <a:p>
            <a:pPr marL="12700">
              <a:lnSpc>
                <a:spcPts val="1930"/>
              </a:lnSpc>
            </a:pPr>
            <a:r>
              <a:rPr sz="1700" dirty="0">
                <a:latin typeface="Georgia"/>
                <a:cs typeface="Georgia"/>
              </a:rPr>
              <a:t>}</a:t>
            </a:r>
          </a:p>
          <a:p>
            <a:pPr marL="12700">
              <a:lnSpc>
                <a:spcPts val="1975"/>
              </a:lnSpc>
            </a:pPr>
            <a:r>
              <a:rPr sz="1700" dirty="0">
                <a:latin typeface="Georgia"/>
                <a:cs typeface="Georgi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D264-96A5-6C40-9A45-E990726B4BDA}"/>
              </a:ext>
            </a:extLst>
          </p:cNvPr>
          <p:cNvSpPr>
            <a:spLocks noGrp="1"/>
          </p:cNvSpPr>
          <p:nvPr>
            <p:ph type="title"/>
          </p:nvPr>
        </p:nvSpPr>
        <p:spPr>
          <a:xfrm>
            <a:off x="535940" y="1454993"/>
            <a:ext cx="8072119" cy="615553"/>
          </a:xfrm>
        </p:spPr>
        <p:txBody>
          <a:bodyPr/>
          <a:lstStyle/>
          <a:p>
            <a:r>
              <a:rPr lang="en-US" dirty="0"/>
              <a:t>Boxing and Unboxing</a:t>
            </a:r>
          </a:p>
        </p:txBody>
      </p:sp>
      <p:sp>
        <p:nvSpPr>
          <p:cNvPr id="3" name="Text Placeholder 2">
            <a:extLst>
              <a:ext uri="{FF2B5EF4-FFF2-40B4-BE49-F238E27FC236}">
                <a16:creationId xmlns:a16="http://schemas.microsoft.com/office/drawing/2014/main" id="{176951EA-0A26-9C4A-8A0B-494ADCD7B8B4}"/>
              </a:ext>
            </a:extLst>
          </p:cNvPr>
          <p:cNvSpPr>
            <a:spLocks noGrp="1"/>
          </p:cNvSpPr>
          <p:nvPr>
            <p:ph type="body" idx="1"/>
          </p:nvPr>
        </p:nvSpPr>
        <p:spPr>
          <a:xfrm>
            <a:off x="645668" y="2335006"/>
            <a:ext cx="7852663" cy="3046988"/>
          </a:xfrm>
        </p:spPr>
        <p:txBody>
          <a:bodyPr/>
          <a:lstStyle/>
          <a:p>
            <a:r>
              <a:rPr lang="en-US" dirty="0"/>
              <a:t>C# provides us with Value types and Reference Types. Value Types are stored on the stack and Reference types are stored on the heap. The conversion of value type to reference type is known as boxing and converting reference type back to the value type is known as unboxing. </a:t>
            </a:r>
          </a:p>
          <a:p>
            <a:r>
              <a:rPr lang="en-US" b="1" dirty="0"/>
              <a:t>Value Types</a:t>
            </a:r>
            <a:endParaRPr lang="en-US" dirty="0"/>
          </a:p>
          <a:p>
            <a:r>
              <a:rPr lang="en-US" dirty="0"/>
              <a:t>Value types are primitive types that are mapped directly to the FCL(Framework Class Library). Like Int32 maps to System.Int32, double maps to </a:t>
            </a:r>
            <a:r>
              <a:rPr lang="en-US" dirty="0" err="1"/>
              <a:t>System.double</a:t>
            </a:r>
            <a:r>
              <a:rPr lang="en-US" dirty="0"/>
              <a:t>. All value types are stored on stack and all the value types are derived from </a:t>
            </a:r>
            <a:r>
              <a:rPr lang="en-US" dirty="0" err="1"/>
              <a:t>System.ValueType</a:t>
            </a:r>
            <a:r>
              <a:rPr lang="en-US" dirty="0"/>
              <a:t>. All structures and enumerated types that are derived from </a:t>
            </a:r>
            <a:r>
              <a:rPr lang="en-US" dirty="0" err="1"/>
              <a:t>System.ValueType</a:t>
            </a:r>
            <a:r>
              <a:rPr lang="en-US" dirty="0"/>
              <a:t> are created on stack, hence known as </a:t>
            </a:r>
            <a:r>
              <a:rPr lang="en-US" dirty="0" err="1"/>
              <a:t>ValueType</a:t>
            </a:r>
            <a:r>
              <a:rPr lang="en-US" dirty="0"/>
              <a:t>. </a:t>
            </a:r>
          </a:p>
          <a:p>
            <a:endParaRPr lang="en-US" dirty="0"/>
          </a:p>
        </p:txBody>
      </p:sp>
    </p:spTree>
    <p:extLst>
      <p:ext uri="{BB962C8B-B14F-4D97-AF65-F5344CB8AC3E}">
        <p14:creationId xmlns:p14="http://schemas.microsoft.com/office/powerpoint/2010/main" val="107284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56F58E-A462-6845-98DE-71C5FC95A7C3}"/>
              </a:ext>
            </a:extLst>
          </p:cNvPr>
          <p:cNvSpPr>
            <a:spLocks noGrp="1"/>
          </p:cNvSpPr>
          <p:nvPr>
            <p:ph type="body" idx="1"/>
          </p:nvPr>
        </p:nvSpPr>
        <p:spPr>
          <a:xfrm>
            <a:off x="645668" y="914400"/>
            <a:ext cx="7852663" cy="5262979"/>
          </a:xfrm>
        </p:spPr>
        <p:txBody>
          <a:bodyPr/>
          <a:lstStyle/>
          <a:p>
            <a:r>
              <a:rPr lang="en-US" b="1" dirty="0"/>
              <a:t>Reference Types</a:t>
            </a:r>
            <a:endParaRPr lang="en-US" dirty="0"/>
          </a:p>
          <a:p>
            <a:r>
              <a:rPr lang="en-US" dirty="0"/>
              <a:t>Reference Types are different from value types in such a way that memory is allocated to them from the heap. All the classes are of reference type. C# new operator returns the memory address of the object. </a:t>
            </a:r>
            <a:br>
              <a:rPr lang="en-US" dirty="0"/>
            </a:br>
            <a:r>
              <a:rPr lang="en-US" dirty="0"/>
              <a:t>Boxing and unboxing is an essential concept in C#’s type system. With Boxing and unboxing one can link between value-types and reference-types by allowing any value of a value-type to be converted to and from type object. </a:t>
            </a:r>
            <a:r>
              <a:rPr lang="en-US" b="1" i="1" dirty="0"/>
              <a:t>Boxing and unboxing enables a unified view of the type system wherein a value of any type can ultimately be treated as an object.</a:t>
            </a:r>
            <a:endParaRPr lang="en-US" dirty="0"/>
          </a:p>
          <a:p>
            <a:r>
              <a:rPr lang="en-US" dirty="0"/>
              <a:t>Sometimes we need to convert </a:t>
            </a:r>
            <a:r>
              <a:rPr lang="en-US" dirty="0" err="1"/>
              <a:t>ValueTypes</a:t>
            </a:r>
            <a:r>
              <a:rPr lang="en-US" dirty="0"/>
              <a:t> to Reference Types also known as boxing. "implicit boxing"  means you don't need to tell the compiler that you are boxing Int32 to object because it takes care of this itself although you can always make explicit boxing:</a:t>
            </a:r>
          </a:p>
          <a:p>
            <a:r>
              <a:rPr lang="en-US" dirty="0"/>
              <a:t>        Int32 x = 10; </a:t>
            </a:r>
            <a:br>
              <a:rPr lang="en-US" dirty="0"/>
            </a:br>
            <a:r>
              <a:rPr lang="en-US" dirty="0"/>
              <a:t>        object o = x ;  // Implicit boxing</a:t>
            </a:r>
            <a:br>
              <a:rPr lang="en-US" dirty="0"/>
            </a:br>
            <a:br>
              <a:rPr lang="en-US" dirty="0"/>
            </a:br>
            <a:r>
              <a:rPr lang="en-US" dirty="0"/>
              <a:t>        Int32 y = 10; </a:t>
            </a:r>
            <a:br>
              <a:rPr lang="en-US" dirty="0"/>
            </a:br>
            <a:r>
              <a:rPr lang="en-US" dirty="0"/>
              <a:t>        object obj = (object) y; // Explicit Boxing</a:t>
            </a:r>
          </a:p>
          <a:p>
            <a:r>
              <a:rPr lang="en-US" dirty="0"/>
              <a:t>        x = o; // Implicit </a:t>
            </a:r>
            <a:r>
              <a:rPr lang="en-US" dirty="0" err="1"/>
              <a:t>UnBoxing</a:t>
            </a:r>
            <a:r>
              <a:rPr lang="en-US" dirty="0"/>
              <a:t>     </a:t>
            </a:r>
          </a:p>
        </p:txBody>
      </p:sp>
    </p:spTree>
    <p:extLst>
      <p:ext uri="{BB962C8B-B14F-4D97-AF65-F5344CB8AC3E}">
        <p14:creationId xmlns:p14="http://schemas.microsoft.com/office/powerpoint/2010/main" val="301760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0AC6E9-A694-C645-ADDA-D0B73FAD2E74}"/>
              </a:ext>
            </a:extLst>
          </p:cNvPr>
          <p:cNvSpPr>
            <a:spLocks noGrp="1"/>
          </p:cNvSpPr>
          <p:nvPr>
            <p:ph type="body" idx="1"/>
          </p:nvPr>
        </p:nvSpPr>
        <p:spPr>
          <a:xfrm>
            <a:off x="645668" y="2335006"/>
            <a:ext cx="7852663" cy="3046988"/>
          </a:xfrm>
        </p:spPr>
        <p:txBody>
          <a:bodyPr/>
          <a:lstStyle/>
          <a:p>
            <a:r>
              <a:rPr lang="en-US" dirty="0"/>
              <a:t>C# provides a unified type system. All types including value types derive from the type object. It is possible to call object methods on any value, even values of primitive types such as int. </a:t>
            </a:r>
            <a:br>
              <a:rPr lang="en-US" dirty="0"/>
            </a:br>
            <a:r>
              <a:rPr lang="en-US" dirty="0"/>
              <a:t>An int value can be converted to object and back again to int. </a:t>
            </a:r>
          </a:p>
          <a:p>
            <a:r>
              <a:rPr lang="en-US" dirty="0"/>
              <a:t>This example shows both boxing and unboxing. When a variable of a value type needs to be converted to a reference type, an object box is allocated to hold the value, and the value is copied into the box. </a:t>
            </a:r>
            <a:br>
              <a:rPr lang="en-US" dirty="0"/>
            </a:br>
            <a:r>
              <a:rPr lang="en-US" dirty="0"/>
              <a:t>Unboxing is just the opposite. When an object box is cast back to its original value type, the value is copied out of the box and into the appropriate storage location.</a:t>
            </a:r>
          </a:p>
          <a:p>
            <a:endParaRPr lang="en-US" dirty="0"/>
          </a:p>
          <a:p>
            <a:endParaRPr lang="en-US" dirty="0"/>
          </a:p>
        </p:txBody>
      </p:sp>
    </p:spTree>
    <p:extLst>
      <p:ext uri="{BB962C8B-B14F-4D97-AF65-F5344CB8AC3E}">
        <p14:creationId xmlns:p14="http://schemas.microsoft.com/office/powerpoint/2010/main" val="2049916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3400"/>
            <a:ext cx="8072119" cy="615553"/>
          </a:xfrm>
          <a:prstGeom prst="rect">
            <a:avLst/>
          </a:prstGeom>
        </p:spPr>
        <p:txBody>
          <a:bodyPr vert="horz" wrap="square" lIns="0" tIns="0" rIns="0" bIns="0" rtlCol="0">
            <a:spAutoFit/>
          </a:bodyPr>
          <a:lstStyle/>
          <a:p>
            <a:pPr marL="12700">
              <a:lnSpc>
                <a:spcPts val="4765"/>
              </a:lnSpc>
            </a:pPr>
            <a:r>
              <a:rPr lang="en-US" spc="-30" dirty="0"/>
              <a:t>boxing and unboxing</a:t>
            </a:r>
            <a:endParaRPr spc="-20" dirty="0"/>
          </a:p>
        </p:txBody>
      </p:sp>
      <p:sp>
        <p:nvSpPr>
          <p:cNvPr id="3" name="object 3"/>
          <p:cNvSpPr txBox="1"/>
          <p:nvPr/>
        </p:nvSpPr>
        <p:spPr>
          <a:xfrm>
            <a:off x="535940" y="1371600"/>
            <a:ext cx="8303260" cy="2449388"/>
          </a:xfrm>
          <a:prstGeom prst="rect">
            <a:avLst/>
          </a:prstGeom>
        </p:spPr>
        <p:txBody>
          <a:bodyPr vert="horz" wrap="square" lIns="0" tIns="0" rIns="0" bIns="0" rtlCol="0">
            <a:spAutoFit/>
          </a:bodyPr>
          <a:lstStyle/>
          <a:p>
            <a:pPr algn="l" fontAlgn="base"/>
            <a:r>
              <a:rPr lang="en-US" sz="1600" b="0" i="0" dirty="0">
                <a:effectLst/>
                <a:latin typeface="Roboto"/>
              </a:rPr>
              <a:t>The process of Converting a </a:t>
            </a:r>
            <a:r>
              <a:rPr lang="en-US" sz="1600" b="0" i="0" dirty="0">
                <a:solidFill>
                  <a:srgbClr val="FF0000"/>
                </a:solidFill>
                <a:effectLst/>
                <a:latin typeface="Roboto"/>
              </a:rPr>
              <a:t>Value Type</a:t>
            </a:r>
            <a:r>
              <a:rPr lang="en-US" sz="1600" b="1" i="0" dirty="0">
                <a:effectLst/>
                <a:latin typeface="Roboto"/>
              </a:rPr>
              <a:t> (char, int etc.) to a </a:t>
            </a:r>
            <a:r>
              <a:rPr lang="en-US" sz="1600" b="1" i="0" u="none" strike="noStrike" dirty="0">
                <a:solidFill>
                  <a:srgbClr val="EC4E20"/>
                </a:solidFill>
                <a:effectLst/>
                <a:latin typeface="Roboto"/>
              </a:rPr>
              <a:t>Reference Type</a:t>
            </a:r>
            <a:r>
              <a:rPr lang="en-US" sz="1600" b="1" i="0" dirty="0">
                <a:effectLst/>
                <a:latin typeface="Roboto"/>
              </a:rPr>
              <a:t>(object)</a:t>
            </a:r>
            <a:r>
              <a:rPr lang="en-US" sz="1600" b="0" i="0" dirty="0">
                <a:effectLst/>
                <a:latin typeface="Roboto"/>
              </a:rPr>
              <a:t> is called </a:t>
            </a:r>
            <a:r>
              <a:rPr lang="en-US" sz="1600" b="1" i="0" dirty="0">
                <a:effectLst/>
                <a:latin typeface="Roboto"/>
              </a:rPr>
              <a:t>Boxing</a:t>
            </a:r>
            <a:r>
              <a:rPr lang="en-US" sz="1600" b="0" i="0" dirty="0">
                <a:effectLst/>
                <a:latin typeface="Roboto"/>
              </a:rPr>
              <a:t>.</a:t>
            </a:r>
          </a:p>
          <a:p>
            <a:pPr marL="285750" indent="-285750" fontAlgn="base">
              <a:buFont typeface="Arial" panose="020B0604020202020204" pitchFamily="34" charset="0"/>
              <a:buChar char="•"/>
            </a:pPr>
            <a:r>
              <a:rPr lang="en-US" sz="1600" b="0" i="0" dirty="0">
                <a:effectLst/>
                <a:latin typeface="Roboto"/>
              </a:rPr>
              <a:t>Boxing is implicit conversion process in which object type (super type) is used.</a:t>
            </a:r>
            <a:r>
              <a:rPr lang="en-US" sz="1600" dirty="0">
                <a:latin typeface="Roboto"/>
              </a:rPr>
              <a:t> Object</a:t>
            </a:r>
            <a:r>
              <a:rPr lang="en-US" sz="1600" b="0" i="0" dirty="0">
                <a:effectLst/>
                <a:latin typeface="Roboto"/>
              </a:rPr>
              <a:t> is the base class for all the data types in C#. </a:t>
            </a:r>
          </a:p>
          <a:p>
            <a:pPr marL="285750" indent="-285750" algn="l" fontAlgn="base">
              <a:buFont typeface="Arial" panose="020B0604020202020204" pitchFamily="34" charset="0"/>
              <a:buChar char="•"/>
            </a:pPr>
            <a:r>
              <a:rPr lang="en-US" sz="1600" b="0" i="0" dirty="0">
                <a:effectLst/>
                <a:latin typeface="Roboto"/>
              </a:rPr>
              <a:t>The Value type is always stored in Stack. The Referenced Type is stored in Heap</a:t>
            </a:r>
          </a:p>
          <a:p>
            <a:pPr marL="298450" marR="2039620" indent="-285750">
              <a:lnSpc>
                <a:spcPts val="1930"/>
              </a:lnSpc>
              <a:buFont typeface="Arial" panose="020B0604020202020204" pitchFamily="34" charset="0"/>
              <a:buChar char="•"/>
            </a:pPr>
            <a:r>
              <a:rPr lang="en-US" sz="1600" dirty="0">
                <a:latin typeface="Roboto"/>
              </a:rPr>
              <a:t>In C#, all types, predefined and user-defined, reference types and value types, inherit directly or indirectly from Object. </a:t>
            </a:r>
          </a:p>
          <a:p>
            <a:pPr marL="298450" marR="2039620" indent="-285750">
              <a:lnSpc>
                <a:spcPts val="1930"/>
              </a:lnSpc>
              <a:buFont typeface="Arial" panose="020B0604020202020204" pitchFamily="34" charset="0"/>
              <a:buChar char="•"/>
            </a:pPr>
            <a:r>
              <a:rPr lang="en-US" sz="1600" b="0" i="0" dirty="0">
                <a:effectLst/>
                <a:latin typeface="Roboto"/>
              </a:rPr>
              <a:t>The process of converting  reference type into the value types </a:t>
            </a:r>
            <a:r>
              <a:rPr lang="en-US" sz="1600" dirty="0">
                <a:latin typeface="Roboto"/>
              </a:rPr>
              <a:t>known as</a:t>
            </a:r>
            <a:r>
              <a:rPr lang="en-US" sz="1600" b="0" i="0" dirty="0">
                <a:effectLst/>
                <a:latin typeface="Roboto"/>
              </a:rPr>
              <a:t> </a:t>
            </a:r>
            <a:r>
              <a:rPr lang="en-US" sz="1600" b="1" i="0" dirty="0">
                <a:effectLst/>
                <a:latin typeface="Roboto"/>
              </a:rPr>
              <a:t>unboxing</a:t>
            </a:r>
            <a:r>
              <a:rPr lang="en-US" sz="1600" b="0" i="0" dirty="0">
                <a:effectLst/>
                <a:latin typeface="Roboto"/>
              </a:rPr>
              <a:t>.</a:t>
            </a:r>
          </a:p>
          <a:p>
            <a:pPr marL="12700" marR="2039620">
              <a:lnSpc>
                <a:spcPts val="1930"/>
              </a:lnSpc>
            </a:pPr>
            <a:endParaRPr lang="en-US" sz="1700" dirty="0">
              <a:latin typeface="Georgia"/>
              <a:cs typeface="Georgia"/>
            </a:endParaRPr>
          </a:p>
        </p:txBody>
      </p:sp>
      <p:pic>
        <p:nvPicPr>
          <p:cNvPr id="7" name="Picture 6">
            <a:extLst>
              <a:ext uri="{FF2B5EF4-FFF2-40B4-BE49-F238E27FC236}">
                <a16:creationId xmlns:a16="http://schemas.microsoft.com/office/drawing/2014/main" id="{B73913BD-13BC-4D01-BF9C-38411AC8B355}"/>
              </a:ext>
            </a:extLst>
          </p:cNvPr>
          <p:cNvPicPr>
            <a:picLocks noChangeAspect="1"/>
          </p:cNvPicPr>
          <p:nvPr/>
        </p:nvPicPr>
        <p:blipFill>
          <a:blip r:embed="rId3"/>
          <a:stretch>
            <a:fillRect/>
          </a:stretch>
        </p:blipFill>
        <p:spPr>
          <a:xfrm>
            <a:off x="762000" y="4114800"/>
            <a:ext cx="6096851" cy="1105054"/>
          </a:xfrm>
          <a:prstGeom prst="rect">
            <a:avLst/>
          </a:prstGeom>
        </p:spPr>
      </p:pic>
    </p:spTree>
    <p:extLst>
      <p:ext uri="{BB962C8B-B14F-4D97-AF65-F5344CB8AC3E}">
        <p14:creationId xmlns:p14="http://schemas.microsoft.com/office/powerpoint/2010/main" val="201129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4765"/>
              </a:lnSpc>
            </a:pPr>
            <a:r>
              <a:rPr spc="-25" dirty="0"/>
              <a:t>Introduction</a:t>
            </a:r>
          </a:p>
        </p:txBody>
      </p:sp>
      <p:sp>
        <p:nvSpPr>
          <p:cNvPr id="3" name="object 3"/>
          <p:cNvSpPr txBox="1"/>
          <p:nvPr/>
        </p:nvSpPr>
        <p:spPr>
          <a:xfrm>
            <a:off x="535940" y="2341110"/>
            <a:ext cx="7911465" cy="1846659"/>
          </a:xfrm>
          <a:prstGeom prst="rect">
            <a:avLst/>
          </a:prstGeom>
        </p:spPr>
        <p:txBody>
          <a:bodyPr vert="horz" wrap="square" lIns="0" tIns="0" rIns="0" bIns="0" rtlCol="0">
            <a:spAutoFit/>
          </a:bodyPr>
          <a:lstStyle/>
          <a:p>
            <a:pPr marL="355600" indent="-342900">
              <a:lnSpc>
                <a:spcPct val="100000"/>
              </a:lnSpc>
              <a:spcBef>
                <a:spcPts val="300"/>
              </a:spcBef>
              <a:buClr>
                <a:srgbClr val="9F4DA2"/>
              </a:buClr>
              <a:buFont typeface="Wingdings"/>
              <a:buChar char=""/>
              <a:tabLst>
                <a:tab pos="355600" algn="l"/>
              </a:tabLst>
            </a:pPr>
            <a:r>
              <a:rPr lang="en-US" sz="2200" spc="-10" dirty="0">
                <a:latin typeface="Times New Roman"/>
                <a:cs typeface="Times New Roman"/>
              </a:rPr>
              <a:t>Operators</a:t>
            </a:r>
            <a:endParaRPr sz="2200" dirty="0">
              <a:latin typeface="Times New Roman"/>
              <a:cs typeface="Times New Roman"/>
            </a:endParaRPr>
          </a:p>
          <a:p>
            <a:pPr marL="355600" indent="-342900">
              <a:lnSpc>
                <a:spcPct val="100000"/>
              </a:lnSpc>
              <a:spcBef>
                <a:spcPts val="300"/>
              </a:spcBef>
              <a:buClr>
                <a:srgbClr val="9F4DA2"/>
              </a:buClr>
              <a:buFont typeface="Wingdings"/>
              <a:buChar char=""/>
              <a:tabLst>
                <a:tab pos="355600" algn="l"/>
              </a:tabLst>
            </a:pPr>
            <a:r>
              <a:rPr lang="en-US" sz="2200" spc="-15" dirty="0">
                <a:latin typeface="Times New Roman"/>
                <a:cs typeface="Times New Roman"/>
              </a:rPr>
              <a:t>Type Casting</a:t>
            </a:r>
          </a:p>
          <a:p>
            <a:pPr marL="355600" indent="-342900">
              <a:lnSpc>
                <a:spcPct val="100000"/>
              </a:lnSpc>
              <a:spcBef>
                <a:spcPts val="300"/>
              </a:spcBef>
              <a:buClr>
                <a:srgbClr val="9F4DA2"/>
              </a:buClr>
              <a:buFont typeface="Wingdings"/>
              <a:buChar char=""/>
              <a:tabLst>
                <a:tab pos="355600" algn="l"/>
              </a:tabLst>
            </a:pPr>
            <a:r>
              <a:rPr lang="en-US" sz="2200" spc="-15" dirty="0">
                <a:latin typeface="Times New Roman"/>
                <a:cs typeface="Times New Roman"/>
              </a:rPr>
              <a:t>Type Conversion</a:t>
            </a:r>
          </a:p>
          <a:p>
            <a:pPr marL="355600" indent="-342900">
              <a:lnSpc>
                <a:spcPct val="100000"/>
              </a:lnSpc>
              <a:spcBef>
                <a:spcPts val="300"/>
              </a:spcBef>
              <a:buClr>
                <a:srgbClr val="9F4DA2"/>
              </a:buClr>
              <a:buFont typeface="Wingdings"/>
              <a:buChar char=""/>
              <a:tabLst>
                <a:tab pos="355600" algn="l"/>
              </a:tabLst>
            </a:pPr>
            <a:r>
              <a:rPr lang="en-US" sz="2200" spc="-15" dirty="0">
                <a:latin typeface="Times New Roman"/>
                <a:cs typeface="Times New Roman"/>
              </a:rPr>
              <a:t>Boxing/Unboxing</a:t>
            </a:r>
          </a:p>
          <a:p>
            <a:pPr marL="355600" indent="-342900">
              <a:lnSpc>
                <a:spcPct val="100000"/>
              </a:lnSpc>
              <a:spcBef>
                <a:spcPts val="300"/>
              </a:spcBef>
              <a:buClr>
                <a:srgbClr val="9F4DA2"/>
              </a:buClr>
              <a:buFont typeface="Wingdings"/>
              <a:buChar char=""/>
              <a:tabLst>
                <a:tab pos="355600" algn="l"/>
              </a:tabLst>
            </a:pPr>
            <a:r>
              <a:rPr lang="en-US" sz="2200" spc="-15" dirty="0">
                <a:latin typeface="Times New Roman"/>
                <a:cs typeface="Times New Roman"/>
              </a:rPr>
              <a:t>Program </a:t>
            </a:r>
            <a:r>
              <a:rPr lang="en-US" sz="2200" spc="-15">
                <a:latin typeface="Times New Roman"/>
                <a:cs typeface="Times New Roman"/>
              </a:rPr>
              <a:t>Control Statements</a:t>
            </a:r>
            <a:endParaRPr sz="22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3400"/>
            <a:ext cx="8072119" cy="615553"/>
          </a:xfrm>
          <a:prstGeom prst="rect">
            <a:avLst/>
          </a:prstGeom>
        </p:spPr>
        <p:txBody>
          <a:bodyPr vert="horz" wrap="square" lIns="0" tIns="0" rIns="0" bIns="0" rtlCol="0">
            <a:spAutoFit/>
          </a:bodyPr>
          <a:lstStyle/>
          <a:p>
            <a:pPr marL="12700">
              <a:lnSpc>
                <a:spcPts val="4765"/>
              </a:lnSpc>
            </a:pPr>
            <a:r>
              <a:rPr lang="en-US" spc="-30" dirty="0"/>
              <a:t>boxing and unboxing</a:t>
            </a:r>
            <a:endParaRPr spc="-20" dirty="0"/>
          </a:p>
        </p:txBody>
      </p:sp>
      <p:sp>
        <p:nvSpPr>
          <p:cNvPr id="7" name="TextBox 6">
            <a:extLst>
              <a:ext uri="{FF2B5EF4-FFF2-40B4-BE49-F238E27FC236}">
                <a16:creationId xmlns:a16="http://schemas.microsoft.com/office/drawing/2014/main" id="{41495D8E-7EC6-4D0B-A789-4442F7BB4D27}"/>
              </a:ext>
            </a:extLst>
          </p:cNvPr>
          <p:cNvSpPr txBox="1"/>
          <p:nvPr/>
        </p:nvSpPr>
        <p:spPr>
          <a:xfrm>
            <a:off x="342899" y="1523286"/>
            <a:ext cx="8458200" cy="5355312"/>
          </a:xfrm>
          <a:prstGeom prst="rect">
            <a:avLst/>
          </a:prstGeom>
          <a:noFill/>
        </p:spPr>
        <p:txBody>
          <a:bodyPr wrap="square">
            <a:spAutoFit/>
          </a:bodyPr>
          <a:lstStyle/>
          <a:p>
            <a:r>
              <a:rPr lang="en-US" dirty="0"/>
              <a:t>using System; </a:t>
            </a:r>
          </a:p>
          <a:p>
            <a:r>
              <a:rPr lang="en-US" dirty="0"/>
              <a:t>namespace </a:t>
            </a:r>
            <a:r>
              <a:rPr lang="en-US" dirty="0" err="1"/>
              <a:t>ValueTypeTest</a:t>
            </a:r>
            <a:r>
              <a:rPr lang="en-US" dirty="0"/>
              <a:t> { </a:t>
            </a:r>
          </a:p>
          <a:p>
            <a:r>
              <a:rPr lang="en-US" dirty="0"/>
              <a:t>class </a:t>
            </a:r>
            <a:r>
              <a:rPr lang="en-US" dirty="0" err="1"/>
              <a:t>BoxingUnboxing</a:t>
            </a:r>
            <a:r>
              <a:rPr lang="en-US" dirty="0"/>
              <a:t> { </a:t>
            </a:r>
          </a:p>
          <a:p>
            <a:r>
              <a:rPr lang="en-US" dirty="0"/>
              <a:t>	static void Main() </a:t>
            </a:r>
          </a:p>
          <a:p>
            <a:r>
              <a:rPr lang="en-US" dirty="0"/>
              <a:t>	{ </a:t>
            </a:r>
          </a:p>
          <a:p>
            <a:r>
              <a:rPr lang="en-US" dirty="0"/>
              <a:t>		</a:t>
            </a:r>
            <a:r>
              <a:rPr lang="en-US" dirty="0">
                <a:solidFill>
                  <a:srgbClr val="0070C0"/>
                </a:solidFill>
              </a:rPr>
              <a:t>int</a:t>
            </a:r>
            <a:r>
              <a:rPr lang="en-US" dirty="0"/>
              <a:t> num=20;</a:t>
            </a:r>
          </a:p>
          <a:p>
            <a:r>
              <a:rPr lang="en-US" dirty="0"/>
              <a:t>		// declare object obj </a:t>
            </a:r>
          </a:p>
          <a:p>
            <a:r>
              <a:rPr lang="en-US" dirty="0"/>
              <a:t>		</a:t>
            </a:r>
            <a:r>
              <a:rPr lang="en-US" dirty="0">
                <a:solidFill>
                  <a:srgbClr val="0070C0"/>
                </a:solidFill>
              </a:rPr>
              <a:t>object</a:t>
            </a:r>
            <a:r>
              <a:rPr lang="en-US" dirty="0"/>
              <a:t> obj=num; </a:t>
            </a:r>
            <a:r>
              <a:rPr lang="en-US" dirty="0">
                <a:solidFill>
                  <a:srgbClr val="FF0000"/>
                </a:solidFill>
              </a:rPr>
              <a:t>//implicit conversion to </a:t>
            </a:r>
            <a:r>
              <a:rPr lang="en-US" dirty="0" err="1">
                <a:solidFill>
                  <a:srgbClr val="FF0000"/>
                </a:solidFill>
              </a:rPr>
              <a:t>System.object</a:t>
            </a:r>
            <a:r>
              <a:rPr lang="en-US" dirty="0">
                <a:solidFill>
                  <a:srgbClr val="FF0000"/>
                </a:solidFill>
              </a:rPr>
              <a:t> (boxing)</a:t>
            </a:r>
          </a:p>
          <a:p>
            <a:r>
              <a:rPr lang="en-US" dirty="0"/>
              <a:t>		num = 30; </a:t>
            </a:r>
          </a:p>
          <a:p>
            <a:r>
              <a:rPr lang="en-US" dirty="0"/>
              <a:t>		</a:t>
            </a:r>
            <a:r>
              <a:rPr lang="en-US" dirty="0" err="1"/>
              <a:t>Console.WriteLine</a:t>
            </a:r>
            <a:r>
              <a:rPr lang="en-US" dirty="0"/>
              <a:t>(num);	</a:t>
            </a:r>
            <a:r>
              <a:rPr lang="en-US" dirty="0">
                <a:solidFill>
                  <a:srgbClr val="00B050"/>
                </a:solidFill>
              </a:rPr>
              <a:t>// 30</a:t>
            </a:r>
          </a:p>
          <a:p>
            <a:r>
              <a:rPr lang="en-US" dirty="0"/>
              <a:t>		</a:t>
            </a:r>
            <a:r>
              <a:rPr lang="en-US" dirty="0" err="1"/>
              <a:t>Console.WriteLine</a:t>
            </a:r>
            <a:r>
              <a:rPr lang="en-US" dirty="0"/>
              <a:t>(obj);	</a:t>
            </a:r>
            <a:r>
              <a:rPr lang="en-US" dirty="0">
                <a:solidFill>
                  <a:srgbClr val="00B050"/>
                </a:solidFill>
              </a:rPr>
              <a:t>//20	</a:t>
            </a:r>
            <a:r>
              <a:rPr lang="en-US" dirty="0"/>
              <a:t>	</a:t>
            </a:r>
          </a:p>
          <a:p>
            <a:r>
              <a:rPr lang="en-US" dirty="0"/>
              <a:t>		// to show type of object by using </a:t>
            </a:r>
            <a:r>
              <a:rPr lang="en-US" dirty="0" err="1"/>
              <a:t>GetType</a:t>
            </a:r>
            <a:r>
              <a:rPr lang="en-US" dirty="0"/>
              <a:t>() </a:t>
            </a:r>
          </a:p>
          <a:p>
            <a:r>
              <a:rPr lang="en-US" dirty="0"/>
              <a:t>		</a:t>
            </a:r>
            <a:r>
              <a:rPr lang="en-US" dirty="0" err="1"/>
              <a:t>Console.WriteLine</a:t>
            </a:r>
            <a:r>
              <a:rPr lang="en-US" dirty="0"/>
              <a:t>(</a:t>
            </a:r>
            <a:r>
              <a:rPr lang="en-US" dirty="0" err="1"/>
              <a:t>obj.GetType</a:t>
            </a:r>
            <a:r>
              <a:rPr lang="en-US" dirty="0"/>
              <a:t>()); 	</a:t>
            </a:r>
            <a:r>
              <a:rPr lang="en-US" dirty="0">
                <a:solidFill>
                  <a:srgbClr val="00B050"/>
                </a:solidFill>
              </a:rPr>
              <a:t>//System.Int32</a:t>
            </a:r>
          </a:p>
          <a:p>
            <a:r>
              <a:rPr lang="en-US" dirty="0">
                <a:solidFill>
                  <a:srgbClr val="00B050"/>
                </a:solidFill>
              </a:rPr>
              <a:t>		</a:t>
            </a:r>
            <a:r>
              <a:rPr lang="en-US" dirty="0">
                <a:solidFill>
                  <a:srgbClr val="0070C0"/>
                </a:solidFill>
              </a:rPr>
              <a:t>int</a:t>
            </a:r>
            <a:r>
              <a:rPr lang="en-US" dirty="0"/>
              <a:t> </a:t>
            </a:r>
            <a:r>
              <a:rPr lang="en-US" dirty="0" err="1"/>
              <a:t>i</a:t>
            </a:r>
            <a:r>
              <a:rPr lang="en-US" dirty="0"/>
              <a:t>= (</a:t>
            </a:r>
            <a:r>
              <a:rPr lang="en-US" dirty="0">
                <a:solidFill>
                  <a:srgbClr val="0070C0"/>
                </a:solidFill>
              </a:rPr>
              <a:t>int</a:t>
            </a:r>
            <a:r>
              <a:rPr lang="en-US" dirty="0"/>
              <a:t>)obj; </a:t>
            </a:r>
            <a:r>
              <a:rPr lang="en-US" dirty="0">
                <a:solidFill>
                  <a:srgbClr val="FF0000"/>
                </a:solidFill>
              </a:rPr>
              <a:t>// explicit conversion from object to int (unboxing)</a:t>
            </a:r>
          </a:p>
          <a:p>
            <a:r>
              <a:rPr lang="en-US" dirty="0"/>
              <a:t>		</a:t>
            </a:r>
            <a:r>
              <a:rPr lang="en-US" dirty="0" err="1"/>
              <a:t>Console.WriteLine</a:t>
            </a:r>
            <a:r>
              <a:rPr lang="en-US" dirty="0"/>
              <a:t>(</a:t>
            </a:r>
            <a:r>
              <a:rPr lang="en-US" dirty="0" err="1"/>
              <a:t>i</a:t>
            </a:r>
            <a:r>
              <a:rPr lang="en-US" dirty="0"/>
              <a:t>);	</a:t>
            </a:r>
            <a:r>
              <a:rPr lang="en-US" dirty="0">
                <a:solidFill>
                  <a:srgbClr val="00B050"/>
                </a:solidFill>
              </a:rPr>
              <a:t>//20	</a:t>
            </a:r>
            <a:r>
              <a:rPr lang="en-US" dirty="0"/>
              <a:t>	</a:t>
            </a:r>
          </a:p>
          <a:p>
            <a:endParaRPr lang="en-US" dirty="0"/>
          </a:p>
          <a:p>
            <a:r>
              <a:rPr lang="en-US" dirty="0"/>
              <a:t>	} </a:t>
            </a:r>
          </a:p>
          <a:p>
            <a:r>
              <a:rPr lang="en-US" dirty="0"/>
              <a:t>} </a:t>
            </a:r>
          </a:p>
          <a:p>
            <a:r>
              <a:rPr lang="en-US" dirty="0"/>
              <a:t>} </a:t>
            </a:r>
          </a:p>
        </p:txBody>
      </p:sp>
    </p:spTree>
    <p:extLst>
      <p:ext uri="{BB962C8B-B14F-4D97-AF65-F5344CB8AC3E}">
        <p14:creationId xmlns:p14="http://schemas.microsoft.com/office/powerpoint/2010/main" val="199945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3400"/>
            <a:ext cx="8072119" cy="615553"/>
          </a:xfrm>
          <a:prstGeom prst="rect">
            <a:avLst/>
          </a:prstGeom>
        </p:spPr>
        <p:txBody>
          <a:bodyPr vert="horz" wrap="square" lIns="0" tIns="0" rIns="0" bIns="0" rtlCol="0">
            <a:spAutoFit/>
          </a:bodyPr>
          <a:lstStyle/>
          <a:p>
            <a:pPr marL="12700">
              <a:lnSpc>
                <a:spcPts val="4765"/>
              </a:lnSpc>
            </a:pPr>
            <a:r>
              <a:rPr lang="en-US" spc="-30" dirty="0"/>
              <a:t> Program control Statements</a:t>
            </a:r>
            <a:endParaRPr spc="-20" dirty="0"/>
          </a:p>
        </p:txBody>
      </p:sp>
      <p:sp>
        <p:nvSpPr>
          <p:cNvPr id="3" name="object 3"/>
          <p:cNvSpPr txBox="1"/>
          <p:nvPr/>
        </p:nvSpPr>
        <p:spPr>
          <a:xfrm>
            <a:off x="535940" y="1143000"/>
            <a:ext cx="8303260" cy="6114494"/>
          </a:xfrm>
          <a:prstGeom prst="rect">
            <a:avLst/>
          </a:prstGeom>
        </p:spPr>
        <p:txBody>
          <a:bodyPr vert="horz" wrap="square" lIns="0" tIns="0" rIns="0" bIns="0" rtlCol="0">
            <a:spAutoFit/>
          </a:bodyPr>
          <a:lstStyle/>
          <a:p>
            <a:pPr algn="just" fontAlgn="base">
              <a:lnSpc>
                <a:spcPct val="150000"/>
              </a:lnSpc>
            </a:pPr>
            <a:r>
              <a:rPr lang="en-US" sz="1600" b="0" i="0" dirty="0">
                <a:effectLst/>
                <a:latin typeface="Roboto"/>
              </a:rPr>
              <a:t>There are three categories of program control statements</a:t>
            </a:r>
          </a:p>
          <a:p>
            <a:pPr marL="285750" indent="-285750" algn="just" fontAlgn="base">
              <a:lnSpc>
                <a:spcPct val="150000"/>
              </a:lnSpc>
              <a:buFont typeface="Arial" panose="020B0604020202020204" pitchFamily="34" charset="0"/>
              <a:buChar char="•"/>
            </a:pPr>
            <a:r>
              <a:rPr lang="en-US" sz="1600" b="0" i="0" dirty="0">
                <a:solidFill>
                  <a:srgbClr val="FF0000"/>
                </a:solidFill>
                <a:effectLst/>
                <a:latin typeface="Roboto"/>
              </a:rPr>
              <a:t>Selection statements </a:t>
            </a:r>
            <a:r>
              <a:rPr lang="en-US" sz="1600" b="0" i="0" dirty="0">
                <a:effectLst/>
                <a:latin typeface="Roboto"/>
              </a:rPr>
              <a:t>:  if and switch</a:t>
            </a:r>
          </a:p>
          <a:p>
            <a:pPr marL="285750" indent="-285750" algn="just" fontAlgn="base">
              <a:lnSpc>
                <a:spcPct val="150000"/>
              </a:lnSpc>
              <a:buFont typeface="Arial" panose="020B0604020202020204" pitchFamily="34" charset="0"/>
              <a:buChar char="•"/>
            </a:pPr>
            <a:r>
              <a:rPr lang="en-US" sz="1600" dirty="0">
                <a:solidFill>
                  <a:srgbClr val="FF0000"/>
                </a:solidFill>
                <a:latin typeface="Roboto"/>
              </a:rPr>
              <a:t>Iteration statements </a:t>
            </a:r>
            <a:r>
              <a:rPr lang="en-US" sz="1600" dirty="0">
                <a:latin typeface="Roboto"/>
              </a:rPr>
              <a:t>: consist of for, while, do-while, foreach loops</a:t>
            </a:r>
          </a:p>
          <a:p>
            <a:pPr marL="285750" indent="-285750" algn="just" fontAlgn="base">
              <a:lnSpc>
                <a:spcPct val="150000"/>
              </a:lnSpc>
              <a:buFont typeface="Arial" panose="020B0604020202020204" pitchFamily="34" charset="0"/>
              <a:buChar char="•"/>
            </a:pPr>
            <a:r>
              <a:rPr lang="en-US" sz="1600" b="0" i="0" dirty="0">
                <a:solidFill>
                  <a:srgbClr val="FF0000"/>
                </a:solidFill>
                <a:effectLst/>
                <a:latin typeface="Roboto"/>
              </a:rPr>
              <a:t>Jump statements</a:t>
            </a:r>
            <a:r>
              <a:rPr lang="en-US" sz="1600" dirty="0">
                <a:latin typeface="Roboto"/>
              </a:rPr>
              <a:t>: break, continue, </a:t>
            </a:r>
            <a:r>
              <a:rPr lang="en-US" sz="1600" dirty="0" err="1">
                <a:latin typeface="Roboto"/>
              </a:rPr>
              <a:t>goto</a:t>
            </a:r>
            <a:r>
              <a:rPr lang="en-US" sz="1600" dirty="0">
                <a:latin typeface="Roboto"/>
              </a:rPr>
              <a:t>, return, throw</a:t>
            </a:r>
          </a:p>
          <a:p>
            <a:pPr marL="285750" indent="-285750" algn="just" fontAlgn="base">
              <a:lnSpc>
                <a:spcPct val="150000"/>
              </a:lnSpc>
              <a:buFont typeface="Arial" panose="020B0604020202020204" pitchFamily="34" charset="0"/>
              <a:buChar char="•"/>
            </a:pPr>
            <a:r>
              <a:rPr lang="en-US" sz="1600" dirty="0">
                <a:latin typeface="Roboto"/>
              </a:rPr>
              <a:t>All the above statements of C# are same as in C/C++ and Java except foreach loop</a:t>
            </a:r>
          </a:p>
          <a:p>
            <a:pPr marL="285750" indent="-285750" algn="just" fontAlgn="base">
              <a:lnSpc>
                <a:spcPct val="150000"/>
              </a:lnSpc>
              <a:buFont typeface="Arial" panose="020B0604020202020204" pitchFamily="34" charset="0"/>
              <a:buChar char="•"/>
            </a:pPr>
            <a:r>
              <a:rPr lang="en-US" sz="1600" dirty="0">
                <a:latin typeface="Roboto"/>
              </a:rPr>
              <a:t>Foreach loop cycles through the elements of a collection. </a:t>
            </a:r>
          </a:p>
          <a:p>
            <a:pPr marL="742950" lvl="1" indent="-285750" algn="just" fontAlgn="base">
              <a:lnSpc>
                <a:spcPct val="150000"/>
              </a:lnSpc>
              <a:buFont typeface="Arial" panose="020B0604020202020204" pitchFamily="34" charset="0"/>
              <a:buChar char="•"/>
            </a:pPr>
            <a:r>
              <a:rPr lang="en-US" sz="1600" dirty="0">
                <a:latin typeface="Roboto"/>
              </a:rPr>
              <a:t>A collection is a group of objects.</a:t>
            </a:r>
          </a:p>
          <a:p>
            <a:pPr marL="788035">
              <a:spcBef>
                <a:spcPts val="980"/>
              </a:spcBef>
              <a:spcAft>
                <a:spcPts val="0"/>
              </a:spcAft>
            </a:pPr>
            <a:r>
              <a:rPr lang="en-US" sz="1600" dirty="0">
                <a:latin typeface="Roboto"/>
              </a:rPr>
              <a:t>C# defines several types of collections, of which one is an array</a:t>
            </a:r>
          </a:p>
          <a:p>
            <a:pPr marL="788035">
              <a:spcBef>
                <a:spcPts val="980"/>
              </a:spcBef>
              <a:spcAft>
                <a:spcPts val="0"/>
              </a:spcAft>
            </a:pPr>
            <a:r>
              <a:rPr lang="en-US" sz="1200" dirty="0">
                <a:solidFill>
                  <a:srgbClr val="0000FF"/>
                </a:solidFill>
                <a:effectLst/>
                <a:latin typeface="Courier New" panose="02070309020205020404" pitchFamily="49" charset="0"/>
                <a:ea typeface="Cambria" panose="02040503050406030204" pitchFamily="18" charset="0"/>
                <a:cs typeface="Cambria" panose="02040503050406030204" pitchFamily="18" charset="0"/>
              </a:rPr>
              <a:t>class </a:t>
            </a:r>
            <a:r>
              <a:rPr lang="en-US" sz="1200" dirty="0" err="1">
                <a:latin typeface="Courier New" panose="02070309020205020404" pitchFamily="49" charset="0"/>
                <a:ea typeface="Cambria" panose="02040503050406030204" pitchFamily="18" charset="0"/>
              </a:rPr>
              <a:t>LoopsDemo</a:t>
            </a:r>
            <a:endParaRPr lang="en-PK" sz="1200" dirty="0">
              <a:latin typeface="Courier New" panose="02070309020205020404" pitchFamily="49" charset="0"/>
              <a:ea typeface="Cambria" panose="02040503050406030204" pitchFamily="18" charset="0"/>
            </a:endParaRPr>
          </a:p>
          <a:p>
            <a:pPr marL="788035">
              <a:spcBef>
                <a:spcPts val="30"/>
              </a:spcBef>
              <a:spcAft>
                <a:spcPts val="0"/>
              </a:spcAft>
            </a:pPr>
            <a:r>
              <a:rPr lang="en-US" sz="1200" dirty="0">
                <a:effectLst/>
                <a:latin typeface="Courier New" panose="02070309020205020404" pitchFamily="49" charset="0"/>
                <a:ea typeface="Cambria" panose="02040503050406030204" pitchFamily="18" charset="0"/>
                <a:cs typeface="Cambria" panose="02040503050406030204" pitchFamily="18" charset="0"/>
              </a:rPr>
              <a:t>{</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1131570">
              <a:lnSpc>
                <a:spcPts val="1225"/>
              </a:lnSpc>
              <a:spcBef>
                <a:spcPts val="30"/>
              </a:spcBef>
              <a:spcAft>
                <a:spcPts val="0"/>
              </a:spcAft>
            </a:pPr>
            <a:r>
              <a:rPr lang="en-US" sz="1200" dirty="0">
                <a:solidFill>
                  <a:srgbClr val="0000FF"/>
                </a:solidFill>
                <a:effectLst/>
                <a:latin typeface="Courier New" panose="02070309020205020404" pitchFamily="49" charset="0"/>
                <a:ea typeface="Cambria" panose="02040503050406030204" pitchFamily="18" charset="0"/>
                <a:cs typeface="Cambria" panose="02040503050406030204" pitchFamily="18" charset="0"/>
              </a:rPr>
              <a:t>static void </a:t>
            </a:r>
            <a:r>
              <a:rPr lang="en-US" sz="1200" dirty="0">
                <a:effectLst/>
                <a:latin typeface="Courier New" panose="02070309020205020404" pitchFamily="49" charset="0"/>
                <a:ea typeface="Cambria" panose="02040503050406030204" pitchFamily="18" charset="0"/>
                <a:cs typeface="Cambria" panose="02040503050406030204" pitchFamily="18" charset="0"/>
              </a:rPr>
              <a:t>Main()</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1131570">
              <a:lnSpc>
                <a:spcPts val="1225"/>
              </a:lnSpc>
            </a:pPr>
            <a:r>
              <a:rPr lang="en-US" sz="1200" dirty="0">
                <a:effectLst/>
                <a:latin typeface="Courier New" panose="02070309020205020404" pitchFamily="49" charset="0"/>
                <a:ea typeface="Cambria" panose="02040503050406030204" pitchFamily="18" charset="0"/>
                <a:cs typeface="Cambria" panose="02040503050406030204" pitchFamily="18" charset="0"/>
              </a:rPr>
              <a:t>{</a:t>
            </a:r>
          </a:p>
          <a:p>
            <a:pPr marL="1131570">
              <a:lnSpc>
                <a:spcPts val="1225"/>
              </a:lnSpc>
            </a:pPr>
            <a:r>
              <a:rPr lang="en-US" sz="1200" dirty="0">
                <a:solidFill>
                  <a:srgbClr val="0000FF"/>
                </a:solidFill>
                <a:latin typeface="Courier New" panose="02070309020205020404" pitchFamily="49" charset="0"/>
                <a:ea typeface="Cambria" panose="02040503050406030204" pitchFamily="18" charset="0"/>
                <a:cs typeface="Cambria" panose="02040503050406030204" pitchFamily="18" charset="0"/>
              </a:rPr>
              <a:t>   int</a:t>
            </a:r>
            <a:r>
              <a:rPr lang="en-US" sz="1200" dirty="0">
                <a:effectLst/>
                <a:latin typeface="Courier New" panose="02070309020205020404" pitchFamily="49" charset="0"/>
                <a:ea typeface="Cambria" panose="02040503050406030204" pitchFamily="18" charset="0"/>
                <a:cs typeface="Cambria" panose="02040503050406030204" pitchFamily="18" charset="0"/>
              </a:rPr>
              <a:t>[]</a:t>
            </a:r>
            <a:r>
              <a:rPr lang="en-US" sz="1200" dirty="0">
                <a:latin typeface="Courier New" panose="02070309020205020404" pitchFamily="49" charset="0"/>
                <a:ea typeface="Cambria" panose="02040503050406030204" pitchFamily="18" charset="0"/>
                <a:cs typeface="Cambria" panose="02040503050406030204" pitchFamily="18" charset="0"/>
              </a:rPr>
              <a:t> even={2,4,6,8,10};</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788035" indent="676910">
              <a:lnSpc>
                <a:spcPct val="95000"/>
              </a:lnSpc>
              <a:spcBef>
                <a:spcPts val="70"/>
              </a:spcBef>
              <a:spcAft>
                <a:spcPts val="0"/>
              </a:spcAft>
            </a:pPr>
            <a:r>
              <a:rPr lang="en-US" sz="1200" dirty="0" err="1">
                <a:effectLst/>
                <a:latin typeface="Courier New" panose="02070309020205020404" pitchFamily="49" charset="0"/>
                <a:ea typeface="Cambria" panose="02040503050406030204" pitchFamily="18" charset="0"/>
                <a:cs typeface="Cambria" panose="02040503050406030204" pitchFamily="18" charset="0"/>
              </a:rPr>
              <a:t>Console.WriteLine</a:t>
            </a:r>
            <a:r>
              <a:rPr lang="en-US" sz="1200" dirty="0">
                <a:effectLst/>
                <a:latin typeface="Courier New" panose="02070309020205020404" pitchFamily="49" charset="0"/>
                <a:ea typeface="Cambria" panose="02040503050406030204" pitchFamily="18" charset="0"/>
                <a:cs typeface="Cambria" panose="02040503050406030204" pitchFamily="18" charset="0"/>
              </a:rPr>
              <a:t>(</a:t>
            </a:r>
            <a:r>
              <a:rPr lang="en-US" sz="1200" dirty="0">
                <a:solidFill>
                  <a:srgbClr val="A21515"/>
                </a:solidFill>
                <a:effectLst/>
                <a:latin typeface="Courier New" panose="02070309020205020404" pitchFamily="49" charset="0"/>
                <a:ea typeface="Cambria" panose="02040503050406030204" pitchFamily="18" charset="0"/>
                <a:cs typeface="Cambria" panose="02040503050406030204" pitchFamily="18" charset="0"/>
              </a:rPr>
              <a:t>“Even Numbers</a:t>
            </a:r>
            <a:r>
              <a:rPr lang="en-US" sz="1200" dirty="0">
                <a:effectLst/>
                <a:latin typeface="Courier New" panose="02070309020205020404" pitchFamily="49" charset="0"/>
                <a:ea typeface="Cambria" panose="02040503050406030204" pitchFamily="18" charset="0"/>
                <a:cs typeface="Cambria" panose="02040503050406030204" pitchFamily="18" charset="0"/>
              </a:rPr>
              <a:t>);</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a:spcBef>
                <a:spcPts val="20"/>
              </a:spcBef>
            </a:pPr>
            <a:r>
              <a:rPr lang="en-US" sz="1200" dirty="0">
                <a:effectLst/>
                <a:latin typeface="Courier New" panose="02070309020205020404" pitchFamily="49" charset="0"/>
                <a:ea typeface="Cambria" panose="02040503050406030204" pitchFamily="18" charset="0"/>
                <a:cs typeface="Cambria" panose="02040503050406030204" pitchFamily="18" charset="0"/>
              </a:rPr>
              <a:t> </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1465580">
              <a:lnSpc>
                <a:spcPts val="1225"/>
              </a:lnSpc>
            </a:pPr>
            <a:r>
              <a:rPr lang="en-US" sz="1200" dirty="0">
                <a:solidFill>
                  <a:srgbClr val="0000FF"/>
                </a:solidFill>
                <a:effectLst/>
                <a:latin typeface="Courier New" panose="02070309020205020404" pitchFamily="49" charset="0"/>
                <a:ea typeface="Cambria" panose="02040503050406030204" pitchFamily="18" charset="0"/>
                <a:cs typeface="Cambria" panose="02040503050406030204" pitchFamily="18" charset="0"/>
              </a:rPr>
              <a:t>foreach </a:t>
            </a:r>
            <a:r>
              <a:rPr lang="en-US" sz="1200" dirty="0">
                <a:effectLst/>
                <a:latin typeface="Courier New" panose="02070309020205020404" pitchFamily="49" charset="0"/>
                <a:ea typeface="Cambria" panose="02040503050406030204" pitchFamily="18" charset="0"/>
                <a:cs typeface="Cambria" panose="02040503050406030204" pitchFamily="18" charset="0"/>
              </a:rPr>
              <a:t>(</a:t>
            </a:r>
            <a:r>
              <a:rPr lang="en-US" sz="1200" dirty="0">
                <a:solidFill>
                  <a:srgbClr val="0000FF"/>
                </a:solidFill>
                <a:latin typeface="Courier New" panose="02070309020205020404" pitchFamily="49" charset="0"/>
                <a:ea typeface="Cambria" panose="02040503050406030204" pitchFamily="18" charset="0"/>
                <a:cs typeface="Cambria" panose="02040503050406030204" pitchFamily="18" charset="0"/>
              </a:rPr>
              <a:t>int</a:t>
            </a:r>
            <a:r>
              <a:rPr lang="en-US" sz="1200" dirty="0">
                <a:solidFill>
                  <a:srgbClr val="0000FF"/>
                </a:solidFill>
                <a:effectLst/>
                <a:latin typeface="Courier New" panose="02070309020205020404" pitchFamily="49" charset="0"/>
                <a:ea typeface="Cambria" panose="02040503050406030204" pitchFamily="18" charset="0"/>
                <a:cs typeface="Cambria" panose="02040503050406030204" pitchFamily="18" charset="0"/>
              </a:rPr>
              <a:t> </a:t>
            </a:r>
            <a:r>
              <a:rPr lang="en-US" sz="1200" dirty="0">
                <a:latin typeface="Courier New" panose="02070309020205020404" pitchFamily="49" charset="0"/>
                <a:ea typeface="Cambria" panose="02040503050406030204" pitchFamily="18" charset="0"/>
              </a:rPr>
              <a:t>n</a:t>
            </a:r>
            <a:r>
              <a:rPr lang="en-US" sz="1200" dirty="0">
                <a:effectLst/>
                <a:latin typeface="Courier New" panose="02070309020205020404" pitchFamily="49" charset="0"/>
                <a:ea typeface="Cambria" panose="02040503050406030204" pitchFamily="18" charset="0"/>
                <a:cs typeface="Cambria" panose="02040503050406030204" pitchFamily="18" charset="0"/>
              </a:rPr>
              <a:t> </a:t>
            </a:r>
            <a:r>
              <a:rPr lang="en-US" sz="1200" dirty="0">
                <a:solidFill>
                  <a:srgbClr val="0000FF"/>
                </a:solidFill>
                <a:effectLst/>
                <a:latin typeface="Courier New" panose="02070309020205020404" pitchFamily="49" charset="0"/>
                <a:ea typeface="Cambria" panose="02040503050406030204" pitchFamily="18" charset="0"/>
                <a:cs typeface="Cambria" panose="02040503050406030204" pitchFamily="18" charset="0"/>
              </a:rPr>
              <a:t>in </a:t>
            </a:r>
            <a:r>
              <a:rPr lang="en-US" sz="1200" dirty="0">
                <a:effectLst/>
                <a:latin typeface="Courier New" panose="02070309020205020404" pitchFamily="49" charset="0"/>
                <a:ea typeface="Cambria" panose="02040503050406030204" pitchFamily="18" charset="0"/>
                <a:cs typeface="Cambria" panose="02040503050406030204" pitchFamily="18" charset="0"/>
              </a:rPr>
              <a:t>even)</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1465580">
              <a:lnSpc>
                <a:spcPts val="1225"/>
              </a:lnSpc>
            </a:pPr>
            <a:r>
              <a:rPr lang="en-US" sz="1200" dirty="0">
                <a:effectLst/>
                <a:latin typeface="Courier New" panose="02070309020205020404" pitchFamily="49" charset="0"/>
                <a:ea typeface="Cambria" panose="02040503050406030204" pitchFamily="18" charset="0"/>
                <a:cs typeface="Cambria" panose="02040503050406030204" pitchFamily="18" charset="0"/>
              </a:rPr>
              <a:t>{</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1799590">
              <a:spcBef>
                <a:spcPts val="30"/>
              </a:spcBef>
              <a:spcAft>
                <a:spcPts val="0"/>
              </a:spcAft>
            </a:pPr>
            <a:r>
              <a:rPr lang="en-US" sz="1200" dirty="0" err="1">
                <a:effectLst/>
                <a:latin typeface="Courier New" panose="02070309020205020404" pitchFamily="49" charset="0"/>
                <a:ea typeface="Cambria" panose="02040503050406030204" pitchFamily="18" charset="0"/>
                <a:cs typeface="Cambria" panose="02040503050406030204" pitchFamily="18" charset="0"/>
              </a:rPr>
              <a:t>Console.WriteLine</a:t>
            </a:r>
            <a:r>
              <a:rPr lang="en-US" sz="1200" dirty="0">
                <a:effectLst/>
                <a:latin typeface="Courier New" panose="02070309020205020404" pitchFamily="49" charset="0"/>
                <a:ea typeface="Cambria" panose="02040503050406030204" pitchFamily="18" charset="0"/>
                <a:cs typeface="Cambria" panose="02040503050406030204" pitchFamily="18" charset="0"/>
              </a:rPr>
              <a:t>(n);</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1465580">
              <a:lnSpc>
                <a:spcPts val="1225"/>
              </a:lnSpc>
              <a:spcBef>
                <a:spcPts val="30"/>
              </a:spcBef>
              <a:spcAft>
                <a:spcPts val="0"/>
              </a:spcAft>
            </a:pPr>
            <a:r>
              <a:rPr lang="en-US" sz="1200" dirty="0">
                <a:effectLst/>
                <a:latin typeface="Courier New" panose="02070309020205020404" pitchFamily="49" charset="0"/>
                <a:ea typeface="Cambria" panose="02040503050406030204" pitchFamily="18" charset="0"/>
                <a:cs typeface="Cambria" panose="02040503050406030204" pitchFamily="18" charset="0"/>
              </a:rPr>
              <a:t>}</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1131570">
              <a:lnSpc>
                <a:spcPts val="1225"/>
              </a:lnSpc>
            </a:pPr>
            <a:r>
              <a:rPr lang="en-US" sz="1200" dirty="0">
                <a:effectLst/>
                <a:latin typeface="Courier New" panose="02070309020205020404" pitchFamily="49" charset="0"/>
                <a:ea typeface="Cambria" panose="02040503050406030204" pitchFamily="18" charset="0"/>
                <a:cs typeface="Cambria" panose="02040503050406030204" pitchFamily="18" charset="0"/>
              </a:rPr>
              <a:t>}</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788035">
              <a:lnSpc>
                <a:spcPts val="1180"/>
              </a:lnSpc>
              <a:spcBef>
                <a:spcPts val="30"/>
              </a:spcBef>
              <a:spcAft>
                <a:spcPts val="0"/>
              </a:spcAft>
            </a:pPr>
            <a:r>
              <a:rPr lang="en-US" sz="1200" dirty="0">
                <a:effectLst/>
                <a:latin typeface="Courier New" panose="02070309020205020404" pitchFamily="49" charset="0"/>
                <a:ea typeface="Cambria" panose="02040503050406030204" pitchFamily="18" charset="0"/>
                <a:cs typeface="Cambria" panose="02040503050406030204" pitchFamily="18" charset="0"/>
              </a:rPr>
              <a:t>}</a:t>
            </a:r>
            <a:endParaRPr lang="en-PK" sz="1200" dirty="0">
              <a:effectLst/>
              <a:latin typeface="Cambria" panose="02040503050406030204" pitchFamily="18" charset="0"/>
              <a:ea typeface="Cambria" panose="02040503050406030204" pitchFamily="18" charset="0"/>
              <a:cs typeface="Cambria" panose="02040503050406030204" pitchFamily="18" charset="0"/>
            </a:endParaRPr>
          </a:p>
          <a:p>
            <a:pPr marL="742950" lvl="1" indent="-285750" algn="just" fontAlgn="base">
              <a:lnSpc>
                <a:spcPct val="150000"/>
              </a:lnSpc>
              <a:buFont typeface="Arial" panose="020B0604020202020204" pitchFamily="34" charset="0"/>
              <a:buChar char="•"/>
            </a:pPr>
            <a:endParaRPr lang="en-US" sz="1600" dirty="0">
              <a:latin typeface="Roboto"/>
            </a:endParaRPr>
          </a:p>
          <a:p>
            <a:pPr marL="742950" lvl="1" indent="-285750" algn="just" fontAlgn="base">
              <a:lnSpc>
                <a:spcPct val="150000"/>
              </a:lnSpc>
              <a:buFont typeface="Arial" panose="020B0604020202020204" pitchFamily="34" charset="0"/>
              <a:buChar char="•"/>
            </a:pPr>
            <a:endParaRPr lang="en-US" sz="1600" dirty="0">
              <a:latin typeface="Roboto"/>
            </a:endParaRPr>
          </a:p>
        </p:txBody>
      </p:sp>
    </p:spTree>
    <p:extLst>
      <p:ext uri="{BB962C8B-B14F-4D97-AF65-F5344CB8AC3E}">
        <p14:creationId xmlns:p14="http://schemas.microsoft.com/office/powerpoint/2010/main" val="3607933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098559-E19C-9947-BDD0-A5E7DF78D944}"/>
              </a:ext>
            </a:extLst>
          </p:cNvPr>
          <p:cNvSpPr>
            <a:spLocks noGrp="1"/>
          </p:cNvSpPr>
          <p:nvPr>
            <p:ph type="body" idx="1"/>
          </p:nvPr>
        </p:nvSpPr>
        <p:spPr>
          <a:xfrm>
            <a:off x="645668" y="2335006"/>
            <a:ext cx="7852663" cy="1015663"/>
          </a:xfrm>
        </p:spPr>
        <p:txBody>
          <a:bodyPr/>
          <a:lstStyle/>
          <a:p>
            <a:pPr algn="ctr"/>
            <a:r>
              <a:rPr lang="en-US" sz="6600" dirty="0"/>
              <a:t>Thanks</a:t>
            </a:r>
          </a:p>
        </p:txBody>
      </p:sp>
    </p:spTree>
    <p:extLst>
      <p:ext uri="{BB962C8B-B14F-4D97-AF65-F5344CB8AC3E}">
        <p14:creationId xmlns:p14="http://schemas.microsoft.com/office/powerpoint/2010/main" val="246844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54993"/>
            <a:ext cx="8072119" cy="615553"/>
          </a:xfrm>
          <a:prstGeom prst="rect">
            <a:avLst/>
          </a:prstGeom>
        </p:spPr>
        <p:txBody>
          <a:bodyPr vert="horz" wrap="square" lIns="0" tIns="0" rIns="0" bIns="0" rtlCol="0">
            <a:spAutoFit/>
          </a:bodyPr>
          <a:lstStyle/>
          <a:p>
            <a:pPr marL="12700">
              <a:lnSpc>
                <a:spcPts val="4765"/>
              </a:lnSpc>
            </a:pPr>
            <a:r>
              <a:rPr lang="en-US" spc="-25" dirty="0"/>
              <a:t>Operators</a:t>
            </a:r>
            <a:endParaRPr spc="-25" dirty="0"/>
          </a:p>
        </p:txBody>
      </p:sp>
      <p:sp>
        <p:nvSpPr>
          <p:cNvPr id="3" name="object 3"/>
          <p:cNvSpPr txBox="1"/>
          <p:nvPr/>
        </p:nvSpPr>
        <p:spPr>
          <a:xfrm>
            <a:off x="535940" y="2341110"/>
            <a:ext cx="7911465" cy="3602354"/>
          </a:xfrm>
          <a:prstGeom prst="rect">
            <a:avLst/>
          </a:prstGeom>
        </p:spPr>
        <p:txBody>
          <a:bodyPr vert="horz" wrap="square" lIns="0" tIns="0" rIns="0" bIns="0" rtlCol="0">
            <a:spAutoFit/>
          </a:bodyPr>
          <a:lstStyle/>
          <a:p>
            <a:pPr marL="12700" marR="5080">
              <a:lnSpc>
                <a:spcPct val="100000"/>
              </a:lnSpc>
            </a:pPr>
            <a:r>
              <a:rPr sz="2200" spc="-15" dirty="0">
                <a:latin typeface="Times New Roman"/>
                <a:cs typeface="Times New Roman"/>
              </a:rPr>
              <a:t>C#</a:t>
            </a:r>
            <a:r>
              <a:rPr sz="2200" spc="-5" dirty="0">
                <a:latin typeface="Times New Roman"/>
                <a:cs typeface="Times New Roman"/>
              </a:rPr>
              <a:t> </a:t>
            </a:r>
            <a:r>
              <a:rPr sz="2200" spc="-15" dirty="0">
                <a:latin typeface="Times New Roman"/>
                <a:cs typeface="Times New Roman"/>
              </a:rPr>
              <a:t>sup</a:t>
            </a:r>
            <a:r>
              <a:rPr sz="2200" spc="-10" dirty="0">
                <a:latin typeface="Times New Roman"/>
                <a:cs typeface="Times New Roman"/>
              </a:rPr>
              <a:t>ports a</a:t>
            </a:r>
            <a:r>
              <a:rPr sz="2200" spc="-5" dirty="0">
                <a:latin typeface="Times New Roman"/>
                <a:cs typeface="Times New Roman"/>
              </a:rPr>
              <a:t> </a:t>
            </a:r>
            <a:r>
              <a:rPr sz="2200" spc="-10" dirty="0">
                <a:latin typeface="Times New Roman"/>
                <a:cs typeface="Times New Roman"/>
              </a:rPr>
              <a:t>rich</a:t>
            </a:r>
            <a:r>
              <a:rPr sz="2200" spc="5" dirty="0">
                <a:latin typeface="Times New Roman"/>
                <a:cs typeface="Times New Roman"/>
              </a:rPr>
              <a:t> </a:t>
            </a:r>
            <a:r>
              <a:rPr sz="2200" spc="-10" dirty="0">
                <a:latin typeface="Times New Roman"/>
                <a:cs typeface="Times New Roman"/>
              </a:rPr>
              <a:t>set</a:t>
            </a:r>
            <a:r>
              <a:rPr sz="2200" spc="-5" dirty="0">
                <a:latin typeface="Times New Roman"/>
                <a:cs typeface="Times New Roman"/>
              </a:rPr>
              <a:t> </a:t>
            </a:r>
            <a:r>
              <a:rPr sz="2200" spc="-10" dirty="0">
                <a:latin typeface="Times New Roman"/>
                <a:cs typeface="Times New Roman"/>
              </a:rPr>
              <a:t>of</a:t>
            </a:r>
            <a:r>
              <a:rPr sz="2200" spc="5" dirty="0">
                <a:latin typeface="Times New Roman"/>
                <a:cs typeface="Times New Roman"/>
              </a:rPr>
              <a:t> </a:t>
            </a:r>
            <a:r>
              <a:rPr sz="2200" spc="-15" dirty="0">
                <a:latin typeface="Times New Roman"/>
                <a:cs typeface="Times New Roman"/>
              </a:rPr>
              <a:t>o</a:t>
            </a:r>
            <a:r>
              <a:rPr sz="2200" spc="-10" dirty="0">
                <a:latin typeface="Times New Roman"/>
                <a:cs typeface="Times New Roman"/>
              </a:rPr>
              <a:t>perators.</a:t>
            </a:r>
            <a:r>
              <a:rPr sz="2200" dirty="0">
                <a:latin typeface="Times New Roman"/>
                <a:cs typeface="Times New Roman"/>
              </a:rPr>
              <a:t> </a:t>
            </a:r>
            <a:r>
              <a:rPr sz="2200" spc="-15" dirty="0">
                <a:latin typeface="Times New Roman"/>
                <a:cs typeface="Times New Roman"/>
              </a:rPr>
              <a:t>C#</a:t>
            </a:r>
            <a:r>
              <a:rPr sz="2200" spc="5" dirty="0">
                <a:latin typeface="Times New Roman"/>
                <a:cs typeface="Times New Roman"/>
              </a:rPr>
              <a:t> </a:t>
            </a:r>
            <a:r>
              <a:rPr sz="2200" spc="-10" dirty="0">
                <a:latin typeface="Times New Roman"/>
                <a:cs typeface="Times New Roman"/>
              </a:rPr>
              <a:t>Operators</a:t>
            </a:r>
            <a:r>
              <a:rPr sz="2200" spc="-5" dirty="0">
                <a:latin typeface="Times New Roman"/>
                <a:cs typeface="Times New Roman"/>
              </a:rPr>
              <a:t> </a:t>
            </a:r>
            <a:r>
              <a:rPr sz="2200" spc="-15" dirty="0">
                <a:latin typeface="Times New Roman"/>
                <a:cs typeface="Times New Roman"/>
              </a:rPr>
              <a:t>can</a:t>
            </a:r>
            <a:r>
              <a:rPr sz="2200" spc="-5" dirty="0">
                <a:latin typeface="Times New Roman"/>
                <a:cs typeface="Times New Roman"/>
              </a:rPr>
              <a:t> </a:t>
            </a:r>
            <a:r>
              <a:rPr sz="2200" spc="-10" dirty="0">
                <a:latin typeface="Times New Roman"/>
                <a:cs typeface="Times New Roman"/>
              </a:rPr>
              <a:t>be</a:t>
            </a:r>
            <a:r>
              <a:rPr sz="2200" spc="-5" dirty="0">
                <a:latin typeface="Times New Roman"/>
                <a:cs typeface="Times New Roman"/>
              </a:rPr>
              <a:t> </a:t>
            </a:r>
            <a:r>
              <a:rPr sz="2200" spc="-10" dirty="0">
                <a:latin typeface="Times New Roman"/>
                <a:cs typeface="Times New Roman"/>
              </a:rPr>
              <a:t>cla</a:t>
            </a:r>
            <a:r>
              <a:rPr sz="2200" spc="-20" dirty="0">
                <a:latin typeface="Times New Roman"/>
                <a:cs typeface="Times New Roman"/>
              </a:rPr>
              <a:t>s</a:t>
            </a:r>
            <a:r>
              <a:rPr sz="2200" spc="-10" dirty="0">
                <a:latin typeface="Times New Roman"/>
                <a:cs typeface="Times New Roman"/>
              </a:rPr>
              <a:t>sified</a:t>
            </a:r>
            <a:r>
              <a:rPr sz="2200" spc="15" dirty="0">
                <a:latin typeface="Times New Roman"/>
                <a:cs typeface="Times New Roman"/>
              </a:rPr>
              <a:t> </a:t>
            </a:r>
            <a:r>
              <a:rPr sz="2200" spc="-10" dirty="0">
                <a:latin typeface="Times New Roman"/>
                <a:cs typeface="Times New Roman"/>
              </a:rPr>
              <a:t>into a</a:t>
            </a:r>
            <a:r>
              <a:rPr sz="2200" spc="-5" dirty="0">
                <a:latin typeface="Times New Roman"/>
                <a:cs typeface="Times New Roman"/>
              </a:rPr>
              <a:t> </a:t>
            </a:r>
            <a:r>
              <a:rPr sz="2200" spc="-15" dirty="0">
                <a:latin typeface="Times New Roman"/>
                <a:cs typeface="Times New Roman"/>
              </a:rPr>
              <a:t>n</a:t>
            </a:r>
            <a:r>
              <a:rPr sz="2200" spc="-10" dirty="0">
                <a:latin typeface="Times New Roman"/>
                <a:cs typeface="Times New Roman"/>
              </a:rPr>
              <a:t>u</a:t>
            </a:r>
            <a:r>
              <a:rPr sz="2200" spc="-40" dirty="0">
                <a:latin typeface="Times New Roman"/>
                <a:cs typeface="Times New Roman"/>
              </a:rPr>
              <a:t>m</a:t>
            </a:r>
            <a:r>
              <a:rPr sz="2200" spc="-10" dirty="0">
                <a:latin typeface="Times New Roman"/>
                <a:cs typeface="Times New Roman"/>
              </a:rPr>
              <a:t>ber</a:t>
            </a:r>
            <a:r>
              <a:rPr sz="2200" spc="15" dirty="0">
                <a:latin typeface="Times New Roman"/>
                <a:cs typeface="Times New Roman"/>
              </a:rPr>
              <a:t> </a:t>
            </a:r>
            <a:r>
              <a:rPr sz="2200" spc="-10" dirty="0">
                <a:latin typeface="Times New Roman"/>
                <a:cs typeface="Times New Roman"/>
              </a:rPr>
              <a:t>of</a:t>
            </a:r>
            <a:r>
              <a:rPr sz="2200" dirty="0">
                <a:latin typeface="Times New Roman"/>
                <a:cs typeface="Times New Roman"/>
              </a:rPr>
              <a:t> </a:t>
            </a:r>
            <a:r>
              <a:rPr sz="2200" spc="-10" dirty="0">
                <a:latin typeface="Times New Roman"/>
                <a:cs typeface="Times New Roman"/>
              </a:rPr>
              <a:t>related</a:t>
            </a:r>
            <a:r>
              <a:rPr sz="2200" spc="15" dirty="0">
                <a:latin typeface="Times New Roman"/>
                <a:cs typeface="Times New Roman"/>
              </a:rPr>
              <a:t> </a:t>
            </a:r>
            <a:r>
              <a:rPr sz="2200" spc="-10" dirty="0">
                <a:latin typeface="Times New Roman"/>
                <a:cs typeface="Times New Roman"/>
              </a:rPr>
              <a:t>cat</a:t>
            </a:r>
            <a:r>
              <a:rPr sz="2200" spc="-20" dirty="0">
                <a:latin typeface="Times New Roman"/>
                <a:cs typeface="Times New Roman"/>
              </a:rPr>
              <a:t>e</a:t>
            </a:r>
            <a:r>
              <a:rPr sz="2200" spc="-15" dirty="0">
                <a:latin typeface="Times New Roman"/>
                <a:cs typeface="Times New Roman"/>
              </a:rPr>
              <a:t>g</a:t>
            </a:r>
            <a:r>
              <a:rPr sz="2200" spc="-10" dirty="0">
                <a:latin typeface="Times New Roman"/>
                <a:cs typeface="Times New Roman"/>
              </a:rPr>
              <a:t>ories</a:t>
            </a:r>
            <a:r>
              <a:rPr sz="2200" spc="5" dirty="0">
                <a:latin typeface="Times New Roman"/>
                <a:cs typeface="Times New Roman"/>
              </a:rPr>
              <a:t> </a:t>
            </a:r>
            <a:r>
              <a:rPr sz="2200" spc="-10" dirty="0">
                <a:latin typeface="Times New Roman"/>
                <a:cs typeface="Times New Roman"/>
              </a:rPr>
              <a:t>as</a:t>
            </a:r>
            <a:r>
              <a:rPr sz="2200" spc="-5" dirty="0">
                <a:latin typeface="Times New Roman"/>
                <a:cs typeface="Times New Roman"/>
              </a:rPr>
              <a:t> </a:t>
            </a:r>
            <a:r>
              <a:rPr sz="2200" spc="-10" dirty="0">
                <a:latin typeface="Times New Roman"/>
                <a:cs typeface="Times New Roman"/>
              </a:rPr>
              <a:t>belo</a:t>
            </a:r>
            <a:r>
              <a:rPr sz="2200" spc="-20" dirty="0">
                <a:latin typeface="Times New Roman"/>
                <a:cs typeface="Times New Roman"/>
              </a:rPr>
              <a:t>w</a:t>
            </a:r>
            <a:r>
              <a:rPr sz="2200" spc="5" dirty="0">
                <a:latin typeface="Times New Roman"/>
                <a:cs typeface="Times New Roman"/>
              </a:rPr>
              <a:t>:</a:t>
            </a:r>
            <a:r>
              <a:rPr sz="2200" spc="-10" dirty="0">
                <a:latin typeface="Times New Roman"/>
                <a:cs typeface="Times New Roman"/>
              </a:rPr>
              <a:t>-</a:t>
            </a:r>
            <a:endParaRPr sz="2200" dirty="0">
              <a:latin typeface="Times New Roman"/>
              <a:cs typeface="Times New Roman"/>
            </a:endParaRPr>
          </a:p>
          <a:p>
            <a:pPr marL="355600" indent="-342900">
              <a:lnSpc>
                <a:spcPct val="100000"/>
              </a:lnSpc>
              <a:spcBef>
                <a:spcPts val="300"/>
              </a:spcBef>
              <a:buClr>
                <a:srgbClr val="9F4DA2"/>
              </a:buClr>
              <a:buFont typeface="Wingdings"/>
              <a:buChar char=""/>
              <a:tabLst>
                <a:tab pos="355600" algn="l"/>
              </a:tabLst>
            </a:pPr>
            <a:r>
              <a:rPr sz="2200" spc="-10" dirty="0">
                <a:latin typeface="Times New Roman"/>
                <a:cs typeface="Times New Roman"/>
              </a:rPr>
              <a:t>Arit</a:t>
            </a:r>
            <a:r>
              <a:rPr sz="2200" spc="-5" dirty="0">
                <a:latin typeface="Times New Roman"/>
                <a:cs typeface="Times New Roman"/>
              </a:rPr>
              <a:t>h</a:t>
            </a:r>
            <a:r>
              <a:rPr sz="2200" spc="-35" dirty="0">
                <a:latin typeface="Times New Roman"/>
                <a:cs typeface="Times New Roman"/>
              </a:rPr>
              <a:t>m</a:t>
            </a:r>
            <a:r>
              <a:rPr sz="2200" spc="-10" dirty="0">
                <a:latin typeface="Times New Roman"/>
                <a:cs typeface="Times New Roman"/>
              </a:rPr>
              <a:t>etic</a:t>
            </a:r>
            <a:endParaRPr sz="2200" dirty="0">
              <a:latin typeface="Times New Roman"/>
              <a:cs typeface="Times New Roman"/>
            </a:endParaRPr>
          </a:p>
          <a:p>
            <a:pPr marL="355600" indent="-342900">
              <a:lnSpc>
                <a:spcPct val="100000"/>
              </a:lnSpc>
              <a:spcBef>
                <a:spcPts val="300"/>
              </a:spcBef>
              <a:buClr>
                <a:srgbClr val="9F4DA2"/>
              </a:buClr>
              <a:buFont typeface="Wingdings"/>
              <a:buChar char=""/>
              <a:tabLst>
                <a:tab pos="355600" algn="l"/>
              </a:tabLst>
            </a:pPr>
            <a:r>
              <a:rPr sz="2200" spc="-15" dirty="0">
                <a:latin typeface="Times New Roman"/>
                <a:cs typeface="Times New Roman"/>
              </a:rPr>
              <a:t>Rel</a:t>
            </a:r>
            <a:r>
              <a:rPr sz="2200" spc="-20" dirty="0">
                <a:latin typeface="Times New Roman"/>
                <a:cs typeface="Times New Roman"/>
              </a:rPr>
              <a:t>a</a:t>
            </a:r>
            <a:r>
              <a:rPr sz="2200" spc="-10" dirty="0">
                <a:latin typeface="Times New Roman"/>
                <a:cs typeface="Times New Roman"/>
              </a:rPr>
              <a:t>tional</a:t>
            </a:r>
            <a:endParaRPr sz="2200" dirty="0">
              <a:latin typeface="Times New Roman"/>
              <a:cs typeface="Times New Roman"/>
            </a:endParaRPr>
          </a:p>
          <a:p>
            <a:pPr marL="355600" indent="-342900">
              <a:lnSpc>
                <a:spcPct val="100000"/>
              </a:lnSpc>
              <a:spcBef>
                <a:spcPts val="300"/>
              </a:spcBef>
              <a:buClr>
                <a:srgbClr val="9F4DA2"/>
              </a:buClr>
              <a:buFont typeface="Wingdings"/>
              <a:buChar char=""/>
              <a:tabLst>
                <a:tab pos="355600" algn="l"/>
              </a:tabLst>
            </a:pPr>
            <a:r>
              <a:rPr sz="2200" spc="-15" dirty="0">
                <a:latin typeface="Times New Roman"/>
                <a:cs typeface="Times New Roman"/>
              </a:rPr>
              <a:t>L</a:t>
            </a:r>
            <a:r>
              <a:rPr sz="2200" spc="-5" dirty="0">
                <a:latin typeface="Times New Roman"/>
                <a:cs typeface="Times New Roman"/>
              </a:rPr>
              <a:t>o</a:t>
            </a:r>
            <a:r>
              <a:rPr sz="2200" spc="-10" dirty="0">
                <a:latin typeface="Times New Roman"/>
                <a:cs typeface="Times New Roman"/>
              </a:rPr>
              <a:t>gical</a:t>
            </a:r>
            <a:endParaRPr sz="2200" dirty="0">
              <a:latin typeface="Times New Roman"/>
              <a:cs typeface="Times New Roman"/>
            </a:endParaRPr>
          </a:p>
          <a:p>
            <a:pPr marL="355600" indent="-342900">
              <a:lnSpc>
                <a:spcPct val="100000"/>
              </a:lnSpc>
              <a:spcBef>
                <a:spcPts val="300"/>
              </a:spcBef>
              <a:buClr>
                <a:srgbClr val="9F4DA2"/>
              </a:buClr>
              <a:buFont typeface="Wingdings"/>
              <a:buChar char=""/>
              <a:tabLst>
                <a:tab pos="355600" algn="l"/>
              </a:tabLst>
            </a:pPr>
            <a:r>
              <a:rPr sz="2200" spc="-10" dirty="0">
                <a:latin typeface="Times New Roman"/>
                <a:cs typeface="Times New Roman"/>
              </a:rPr>
              <a:t>Assig</a:t>
            </a:r>
            <a:r>
              <a:rPr sz="2200" spc="-5" dirty="0">
                <a:latin typeface="Times New Roman"/>
                <a:cs typeface="Times New Roman"/>
              </a:rPr>
              <a:t>n</a:t>
            </a:r>
            <a:r>
              <a:rPr sz="2200" spc="-35" dirty="0">
                <a:latin typeface="Times New Roman"/>
                <a:cs typeface="Times New Roman"/>
              </a:rPr>
              <a:t>m</a:t>
            </a:r>
            <a:r>
              <a:rPr sz="2200" spc="-10" dirty="0">
                <a:latin typeface="Times New Roman"/>
                <a:cs typeface="Times New Roman"/>
              </a:rPr>
              <a:t>ent</a:t>
            </a:r>
            <a:endParaRPr sz="2200" dirty="0">
              <a:latin typeface="Times New Roman"/>
              <a:cs typeface="Times New Roman"/>
            </a:endParaRPr>
          </a:p>
          <a:p>
            <a:pPr marL="355600" indent="-342900">
              <a:lnSpc>
                <a:spcPct val="100000"/>
              </a:lnSpc>
              <a:spcBef>
                <a:spcPts val="300"/>
              </a:spcBef>
              <a:buClr>
                <a:srgbClr val="9F4DA2"/>
              </a:buClr>
              <a:buFont typeface="Wingdings"/>
              <a:buChar char=""/>
              <a:tabLst>
                <a:tab pos="355600" algn="l"/>
              </a:tabLst>
            </a:pPr>
            <a:r>
              <a:rPr sz="2200" spc="-10" dirty="0">
                <a:latin typeface="Times New Roman"/>
                <a:cs typeface="Times New Roman"/>
              </a:rPr>
              <a:t>Incre</a:t>
            </a:r>
            <a:r>
              <a:rPr sz="2200" spc="-40" dirty="0">
                <a:latin typeface="Times New Roman"/>
                <a:cs typeface="Times New Roman"/>
              </a:rPr>
              <a:t>m</a:t>
            </a:r>
            <a:r>
              <a:rPr sz="2200" spc="-10" dirty="0">
                <a:latin typeface="Times New Roman"/>
                <a:cs typeface="Times New Roman"/>
              </a:rPr>
              <a:t>ent</a:t>
            </a:r>
            <a:r>
              <a:rPr sz="2200" spc="40" dirty="0">
                <a:latin typeface="Times New Roman"/>
                <a:cs typeface="Times New Roman"/>
              </a:rPr>
              <a:t> </a:t>
            </a:r>
            <a:r>
              <a:rPr sz="2200" spc="-15" dirty="0">
                <a:latin typeface="Times New Roman"/>
                <a:cs typeface="Times New Roman"/>
              </a:rPr>
              <a:t>and</a:t>
            </a:r>
            <a:r>
              <a:rPr sz="2200" dirty="0">
                <a:latin typeface="Times New Roman"/>
                <a:cs typeface="Times New Roman"/>
              </a:rPr>
              <a:t> </a:t>
            </a:r>
            <a:r>
              <a:rPr sz="2200" spc="-15" dirty="0">
                <a:latin typeface="Times New Roman"/>
                <a:cs typeface="Times New Roman"/>
              </a:rPr>
              <a:t>Decr</a:t>
            </a:r>
            <a:r>
              <a:rPr sz="2200" spc="-20" dirty="0">
                <a:latin typeface="Times New Roman"/>
                <a:cs typeface="Times New Roman"/>
              </a:rPr>
              <a:t>e</a:t>
            </a:r>
            <a:r>
              <a:rPr sz="2200" spc="-35" dirty="0">
                <a:latin typeface="Times New Roman"/>
                <a:cs typeface="Times New Roman"/>
              </a:rPr>
              <a:t>m</a:t>
            </a:r>
            <a:r>
              <a:rPr sz="2200" spc="-10" dirty="0">
                <a:latin typeface="Times New Roman"/>
                <a:cs typeface="Times New Roman"/>
              </a:rPr>
              <a:t>ent</a:t>
            </a:r>
            <a:endParaRPr sz="2200" dirty="0">
              <a:latin typeface="Times New Roman"/>
              <a:cs typeface="Times New Roman"/>
            </a:endParaRPr>
          </a:p>
          <a:p>
            <a:pPr marL="355600" indent="-342900">
              <a:lnSpc>
                <a:spcPct val="100000"/>
              </a:lnSpc>
              <a:spcBef>
                <a:spcPts val="300"/>
              </a:spcBef>
              <a:buClr>
                <a:srgbClr val="9F4DA2"/>
              </a:buClr>
              <a:buFont typeface="Wingdings"/>
              <a:buChar char=""/>
              <a:tabLst>
                <a:tab pos="355600" algn="l"/>
              </a:tabLst>
            </a:pPr>
            <a:r>
              <a:rPr sz="2200" spc="-15" dirty="0">
                <a:latin typeface="Times New Roman"/>
                <a:cs typeface="Times New Roman"/>
              </a:rPr>
              <a:t>C</a:t>
            </a:r>
            <a:r>
              <a:rPr sz="2200" spc="-10" dirty="0">
                <a:latin typeface="Times New Roman"/>
                <a:cs typeface="Times New Roman"/>
              </a:rPr>
              <a:t>onditi</a:t>
            </a:r>
            <a:r>
              <a:rPr sz="2200" spc="-5" dirty="0">
                <a:latin typeface="Times New Roman"/>
                <a:cs typeface="Times New Roman"/>
              </a:rPr>
              <a:t>o</a:t>
            </a:r>
            <a:r>
              <a:rPr sz="2200" spc="-10" dirty="0">
                <a:latin typeface="Times New Roman"/>
                <a:cs typeface="Times New Roman"/>
              </a:rPr>
              <a:t>nal</a:t>
            </a:r>
            <a:endParaRPr sz="2200" dirty="0">
              <a:latin typeface="Times New Roman"/>
              <a:cs typeface="Times New Roman"/>
            </a:endParaRPr>
          </a:p>
          <a:p>
            <a:pPr marL="355600" indent="-342900">
              <a:lnSpc>
                <a:spcPct val="100000"/>
              </a:lnSpc>
              <a:spcBef>
                <a:spcPts val="300"/>
              </a:spcBef>
              <a:buClr>
                <a:srgbClr val="9F4DA2"/>
              </a:buClr>
              <a:buFont typeface="Wingdings"/>
              <a:buChar char=""/>
              <a:tabLst>
                <a:tab pos="355600" algn="l"/>
              </a:tabLst>
            </a:pPr>
            <a:r>
              <a:rPr sz="2200" spc="-10" dirty="0">
                <a:latin typeface="Times New Roman"/>
                <a:cs typeface="Times New Roman"/>
              </a:rPr>
              <a:t>Bitwise</a:t>
            </a:r>
            <a:endParaRPr sz="2200" dirty="0">
              <a:latin typeface="Times New Roman"/>
              <a:cs typeface="Times New Roman"/>
            </a:endParaRPr>
          </a:p>
          <a:p>
            <a:pPr marL="355600" indent="-342900">
              <a:lnSpc>
                <a:spcPts val="2630"/>
              </a:lnSpc>
              <a:spcBef>
                <a:spcPts val="300"/>
              </a:spcBef>
              <a:buClr>
                <a:srgbClr val="9F4DA2"/>
              </a:buClr>
              <a:buFont typeface="Wingdings"/>
              <a:buChar char=""/>
              <a:tabLst>
                <a:tab pos="355600" algn="l"/>
              </a:tabLst>
            </a:pPr>
            <a:r>
              <a:rPr sz="2200" spc="-15" dirty="0">
                <a:latin typeface="Times New Roman"/>
                <a:cs typeface="Times New Roman"/>
              </a:rPr>
              <a:t>S</a:t>
            </a:r>
            <a:r>
              <a:rPr sz="2200" spc="-5" dirty="0">
                <a:latin typeface="Times New Roman"/>
                <a:cs typeface="Times New Roman"/>
              </a:rPr>
              <a:t>p</a:t>
            </a:r>
            <a:r>
              <a:rPr sz="2200" spc="-10" dirty="0">
                <a:latin typeface="Times New Roman"/>
                <a:cs typeface="Times New Roman"/>
              </a:rPr>
              <a:t>eci</a:t>
            </a:r>
            <a:r>
              <a:rPr sz="2200" spc="-20" dirty="0">
                <a:latin typeface="Times New Roman"/>
                <a:cs typeface="Times New Roman"/>
              </a:rPr>
              <a:t>a</a:t>
            </a:r>
            <a:r>
              <a:rPr sz="2200" spc="-10" dirty="0">
                <a:latin typeface="Times New Roman"/>
                <a:cs typeface="Times New Roman"/>
              </a:rPr>
              <a:t>l</a:t>
            </a:r>
            <a:endParaRPr sz="2200" dirty="0">
              <a:latin typeface="Times New Roman"/>
              <a:cs typeface="Times New Roman"/>
            </a:endParaRPr>
          </a:p>
        </p:txBody>
      </p:sp>
    </p:spTree>
    <p:extLst>
      <p:ext uri="{BB962C8B-B14F-4D97-AF65-F5344CB8AC3E}">
        <p14:creationId xmlns:p14="http://schemas.microsoft.com/office/powerpoint/2010/main" val="21775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1" spc="-5" dirty="0">
                <a:latin typeface="Trebuchet MS"/>
                <a:cs typeface="Trebuchet MS"/>
              </a:rPr>
              <a:t>Arit</a:t>
            </a:r>
            <a:r>
              <a:rPr b="1" spc="-15" dirty="0">
                <a:latin typeface="Trebuchet MS"/>
                <a:cs typeface="Trebuchet MS"/>
              </a:rPr>
              <a:t>h</a:t>
            </a:r>
            <a:r>
              <a:rPr b="1" spc="-5" dirty="0">
                <a:latin typeface="Trebuchet MS"/>
                <a:cs typeface="Trebuchet MS"/>
              </a:rPr>
              <a:t>met</a:t>
            </a:r>
            <a:r>
              <a:rPr b="1" spc="-15" dirty="0">
                <a:latin typeface="Trebuchet MS"/>
                <a:cs typeface="Trebuchet MS"/>
              </a:rPr>
              <a:t>i</a:t>
            </a:r>
            <a:r>
              <a:rPr b="1" spc="-25" dirty="0">
                <a:latin typeface="Trebuchet MS"/>
                <a:cs typeface="Trebuchet MS"/>
              </a:rPr>
              <a:t>c</a:t>
            </a:r>
            <a:r>
              <a:rPr b="1" spc="40" dirty="0">
                <a:latin typeface="Trebuchet MS"/>
                <a:cs typeface="Trebuchet MS"/>
              </a:rPr>
              <a:t> </a:t>
            </a:r>
            <a:r>
              <a:rPr b="1" spc="-35" dirty="0">
                <a:latin typeface="Trebuchet MS"/>
                <a:cs typeface="Trebuchet MS"/>
              </a:rPr>
              <a:t>Ope</a:t>
            </a:r>
            <a:r>
              <a:rPr b="1" spc="-125" dirty="0">
                <a:latin typeface="Trebuchet MS"/>
                <a:cs typeface="Trebuchet MS"/>
              </a:rPr>
              <a:t>r</a:t>
            </a:r>
            <a:r>
              <a:rPr b="1" spc="-20" dirty="0">
                <a:latin typeface="Trebuchet MS"/>
                <a:cs typeface="Trebuchet MS"/>
              </a:rPr>
              <a:t>at</a:t>
            </a:r>
            <a:r>
              <a:rPr b="1" spc="-40" dirty="0">
                <a:latin typeface="Trebuchet MS"/>
                <a:cs typeface="Trebuchet MS"/>
              </a:rPr>
              <a:t>o</a:t>
            </a:r>
            <a:r>
              <a:rPr b="1" spc="-25" dirty="0">
                <a:latin typeface="Trebuchet MS"/>
                <a:cs typeface="Trebuchet MS"/>
              </a:rPr>
              <a:t>rs</a:t>
            </a:r>
          </a:p>
        </p:txBody>
      </p:sp>
      <p:sp>
        <p:nvSpPr>
          <p:cNvPr id="3" name="object 3"/>
          <p:cNvSpPr/>
          <p:nvPr/>
        </p:nvSpPr>
        <p:spPr>
          <a:xfrm>
            <a:off x="1447800" y="2743200"/>
            <a:ext cx="6096000" cy="338328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1" spc="-25" dirty="0">
                <a:latin typeface="Trebuchet MS"/>
                <a:cs typeface="Trebuchet MS"/>
              </a:rPr>
              <a:t>R</a:t>
            </a:r>
            <a:r>
              <a:rPr b="1" spc="-40" dirty="0">
                <a:latin typeface="Trebuchet MS"/>
                <a:cs typeface="Trebuchet MS"/>
              </a:rPr>
              <a:t>e</a:t>
            </a:r>
            <a:r>
              <a:rPr b="1" spc="-20" dirty="0">
                <a:latin typeface="Trebuchet MS"/>
                <a:cs typeface="Trebuchet MS"/>
              </a:rPr>
              <a:t>lat</a:t>
            </a:r>
            <a:r>
              <a:rPr b="1" spc="-30" dirty="0">
                <a:latin typeface="Trebuchet MS"/>
                <a:cs typeface="Trebuchet MS"/>
              </a:rPr>
              <a:t>i</a:t>
            </a:r>
            <a:r>
              <a:rPr b="1" spc="-20" dirty="0">
                <a:latin typeface="Trebuchet MS"/>
                <a:cs typeface="Trebuchet MS"/>
              </a:rPr>
              <a:t>onal</a:t>
            </a:r>
            <a:r>
              <a:rPr b="1" spc="-15" dirty="0">
                <a:latin typeface="Trebuchet MS"/>
                <a:cs typeface="Trebuchet MS"/>
              </a:rPr>
              <a:t> </a:t>
            </a:r>
            <a:r>
              <a:rPr b="1" spc="-35" dirty="0">
                <a:latin typeface="Trebuchet MS"/>
                <a:cs typeface="Trebuchet MS"/>
              </a:rPr>
              <a:t>Op</a:t>
            </a:r>
            <a:r>
              <a:rPr b="1" spc="-25" dirty="0">
                <a:latin typeface="Trebuchet MS"/>
                <a:cs typeface="Trebuchet MS"/>
              </a:rPr>
              <a:t>e</a:t>
            </a:r>
            <a:r>
              <a:rPr b="1" spc="-130" dirty="0">
                <a:latin typeface="Trebuchet MS"/>
                <a:cs typeface="Trebuchet MS"/>
              </a:rPr>
              <a:t>r</a:t>
            </a:r>
            <a:r>
              <a:rPr b="1" spc="-20" dirty="0">
                <a:latin typeface="Trebuchet MS"/>
                <a:cs typeface="Trebuchet MS"/>
              </a:rPr>
              <a:t>at</a:t>
            </a:r>
            <a:r>
              <a:rPr b="1" spc="-40" dirty="0">
                <a:latin typeface="Trebuchet MS"/>
                <a:cs typeface="Trebuchet MS"/>
              </a:rPr>
              <a:t>o</a:t>
            </a:r>
            <a:r>
              <a:rPr b="1" spc="-25" dirty="0">
                <a:latin typeface="Trebuchet MS"/>
                <a:cs typeface="Trebuchet MS"/>
              </a:rPr>
              <a:t>rs</a:t>
            </a:r>
          </a:p>
        </p:txBody>
      </p:sp>
      <p:sp>
        <p:nvSpPr>
          <p:cNvPr id="3" name="object 3"/>
          <p:cNvSpPr/>
          <p:nvPr/>
        </p:nvSpPr>
        <p:spPr>
          <a:xfrm>
            <a:off x="1295400" y="2286000"/>
            <a:ext cx="6400800" cy="3657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Logica</a:t>
            </a:r>
            <a:r>
              <a:rPr spc="-15" dirty="0"/>
              <a:t>l</a:t>
            </a:r>
            <a:r>
              <a:rPr spc="10" dirty="0"/>
              <a:t> </a:t>
            </a:r>
            <a:r>
              <a:rPr spc="-25" dirty="0"/>
              <a:t>Operato</a:t>
            </a:r>
            <a:r>
              <a:rPr spc="-40" dirty="0"/>
              <a:t>r</a:t>
            </a:r>
            <a:r>
              <a:rPr spc="-20" dirty="0"/>
              <a:t>s</a:t>
            </a:r>
          </a:p>
        </p:txBody>
      </p:sp>
      <p:sp>
        <p:nvSpPr>
          <p:cNvPr id="3" name="object 3"/>
          <p:cNvSpPr/>
          <p:nvPr/>
        </p:nvSpPr>
        <p:spPr>
          <a:xfrm>
            <a:off x="990600" y="2362200"/>
            <a:ext cx="6781800" cy="3581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54993"/>
            <a:ext cx="8072119" cy="615553"/>
          </a:xfrm>
          <a:prstGeom prst="rect">
            <a:avLst/>
          </a:prstGeom>
        </p:spPr>
        <p:txBody>
          <a:bodyPr vert="horz" wrap="square" lIns="0" tIns="0" rIns="0" bIns="0" rtlCol="0">
            <a:spAutoFit/>
          </a:bodyPr>
          <a:lstStyle/>
          <a:p>
            <a:pPr marL="12700">
              <a:lnSpc>
                <a:spcPct val="100000"/>
              </a:lnSpc>
            </a:pPr>
            <a:r>
              <a:rPr lang="en-US" b="1" spc="-30" dirty="0">
                <a:latin typeface="Trebuchet MS"/>
                <a:cs typeface="Trebuchet MS"/>
              </a:rPr>
              <a:t>Compound </a:t>
            </a:r>
            <a:r>
              <a:rPr b="1" spc="-30" dirty="0">
                <a:latin typeface="Trebuchet MS"/>
                <a:cs typeface="Trebuchet MS"/>
              </a:rPr>
              <a:t>Assignmen</a:t>
            </a:r>
            <a:r>
              <a:rPr b="1" spc="-20" dirty="0">
                <a:latin typeface="Trebuchet MS"/>
                <a:cs typeface="Trebuchet MS"/>
              </a:rPr>
              <a:t>t</a:t>
            </a:r>
            <a:r>
              <a:rPr b="1" spc="45" dirty="0">
                <a:latin typeface="Trebuchet MS"/>
                <a:cs typeface="Trebuchet MS"/>
              </a:rPr>
              <a:t> </a:t>
            </a:r>
            <a:r>
              <a:rPr b="1" spc="-35" dirty="0">
                <a:latin typeface="Trebuchet MS"/>
                <a:cs typeface="Trebuchet MS"/>
              </a:rPr>
              <a:t>Ope</a:t>
            </a:r>
            <a:r>
              <a:rPr b="1" spc="-125" dirty="0">
                <a:latin typeface="Trebuchet MS"/>
                <a:cs typeface="Trebuchet MS"/>
              </a:rPr>
              <a:t>r</a:t>
            </a:r>
            <a:r>
              <a:rPr b="1" spc="-20" dirty="0">
                <a:latin typeface="Trebuchet MS"/>
                <a:cs typeface="Trebuchet MS"/>
              </a:rPr>
              <a:t>at</a:t>
            </a:r>
            <a:r>
              <a:rPr b="1" spc="-40" dirty="0">
                <a:latin typeface="Trebuchet MS"/>
                <a:cs typeface="Trebuchet MS"/>
              </a:rPr>
              <a:t>o</a:t>
            </a:r>
            <a:r>
              <a:rPr b="1" dirty="0">
                <a:latin typeface="Trebuchet MS"/>
                <a:cs typeface="Trebuchet MS"/>
              </a:rPr>
              <a:t>r</a:t>
            </a:r>
          </a:p>
        </p:txBody>
      </p:sp>
      <p:sp>
        <p:nvSpPr>
          <p:cNvPr id="3" name="object 3"/>
          <p:cNvSpPr/>
          <p:nvPr/>
        </p:nvSpPr>
        <p:spPr>
          <a:xfrm>
            <a:off x="1143000" y="2362200"/>
            <a:ext cx="7010400" cy="3581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399897"/>
            <a:ext cx="7682865" cy="457200"/>
          </a:xfrm>
          <a:prstGeom prst="rect">
            <a:avLst/>
          </a:prstGeom>
        </p:spPr>
        <p:txBody>
          <a:bodyPr vert="horz" wrap="square" lIns="0" tIns="0" rIns="0" bIns="0" rtlCol="0">
            <a:spAutoFit/>
          </a:bodyPr>
          <a:lstStyle/>
          <a:p>
            <a:pPr marL="12700">
              <a:lnSpc>
                <a:spcPts val="4290"/>
              </a:lnSpc>
            </a:pPr>
            <a:r>
              <a:rPr sz="3600" b="1" spc="-5" dirty="0">
                <a:solidFill>
                  <a:srgbClr val="424455"/>
                </a:solidFill>
                <a:latin typeface="Trebuchet MS"/>
                <a:cs typeface="Trebuchet MS"/>
              </a:rPr>
              <a:t>Incremen</a:t>
            </a:r>
            <a:r>
              <a:rPr sz="3600" b="1" dirty="0">
                <a:solidFill>
                  <a:srgbClr val="424455"/>
                </a:solidFill>
                <a:latin typeface="Trebuchet MS"/>
                <a:cs typeface="Trebuchet MS"/>
              </a:rPr>
              <a:t>t</a:t>
            </a:r>
            <a:r>
              <a:rPr sz="3600" b="1" spc="20" dirty="0">
                <a:solidFill>
                  <a:srgbClr val="424455"/>
                </a:solidFill>
                <a:latin typeface="Trebuchet MS"/>
                <a:cs typeface="Trebuchet MS"/>
              </a:rPr>
              <a:t> </a:t>
            </a:r>
            <a:r>
              <a:rPr sz="3600" b="1" spc="-25" dirty="0">
                <a:solidFill>
                  <a:srgbClr val="424455"/>
                </a:solidFill>
                <a:latin typeface="Trebuchet MS"/>
                <a:cs typeface="Trebuchet MS"/>
              </a:rPr>
              <a:t>and</a:t>
            </a:r>
            <a:r>
              <a:rPr sz="3600" b="1" spc="-5" dirty="0">
                <a:solidFill>
                  <a:srgbClr val="424455"/>
                </a:solidFill>
                <a:latin typeface="Trebuchet MS"/>
                <a:cs typeface="Trebuchet MS"/>
              </a:rPr>
              <a:t> </a:t>
            </a:r>
            <a:r>
              <a:rPr sz="3600" b="1" spc="-25" dirty="0">
                <a:solidFill>
                  <a:srgbClr val="424455"/>
                </a:solidFill>
                <a:latin typeface="Trebuchet MS"/>
                <a:cs typeface="Trebuchet MS"/>
              </a:rPr>
              <a:t>D</a:t>
            </a:r>
            <a:r>
              <a:rPr sz="3600" b="1" spc="-35" dirty="0">
                <a:solidFill>
                  <a:srgbClr val="424455"/>
                </a:solidFill>
                <a:latin typeface="Trebuchet MS"/>
                <a:cs typeface="Trebuchet MS"/>
              </a:rPr>
              <a:t>e</a:t>
            </a:r>
            <a:r>
              <a:rPr sz="3600" b="1" dirty="0">
                <a:solidFill>
                  <a:srgbClr val="424455"/>
                </a:solidFill>
                <a:latin typeface="Trebuchet MS"/>
                <a:cs typeface="Trebuchet MS"/>
              </a:rPr>
              <a:t>crement</a:t>
            </a:r>
            <a:r>
              <a:rPr sz="3600" b="1" spc="10" dirty="0">
                <a:solidFill>
                  <a:srgbClr val="424455"/>
                </a:solidFill>
                <a:latin typeface="Trebuchet MS"/>
                <a:cs typeface="Trebuchet MS"/>
              </a:rPr>
              <a:t> </a:t>
            </a:r>
            <a:r>
              <a:rPr sz="3600" b="1" spc="-30" dirty="0">
                <a:solidFill>
                  <a:srgbClr val="424455"/>
                </a:solidFill>
                <a:latin typeface="Trebuchet MS"/>
                <a:cs typeface="Trebuchet MS"/>
              </a:rPr>
              <a:t>Op</a:t>
            </a:r>
            <a:r>
              <a:rPr sz="3600" b="1" spc="-25" dirty="0">
                <a:solidFill>
                  <a:srgbClr val="424455"/>
                </a:solidFill>
                <a:latin typeface="Trebuchet MS"/>
                <a:cs typeface="Trebuchet MS"/>
              </a:rPr>
              <a:t>e</a:t>
            </a:r>
            <a:r>
              <a:rPr sz="3600" b="1" spc="-114" dirty="0">
                <a:solidFill>
                  <a:srgbClr val="424455"/>
                </a:solidFill>
                <a:latin typeface="Trebuchet MS"/>
                <a:cs typeface="Trebuchet MS"/>
              </a:rPr>
              <a:t>r</a:t>
            </a:r>
            <a:r>
              <a:rPr sz="3600" b="1" dirty="0">
                <a:solidFill>
                  <a:srgbClr val="424455"/>
                </a:solidFill>
                <a:latin typeface="Trebuchet MS"/>
                <a:cs typeface="Trebuchet MS"/>
              </a:rPr>
              <a:t>ator</a:t>
            </a:r>
            <a:endParaRPr sz="3600">
              <a:latin typeface="Trebuchet MS"/>
              <a:cs typeface="Trebuchet MS"/>
            </a:endParaRPr>
          </a:p>
        </p:txBody>
      </p:sp>
      <p:sp>
        <p:nvSpPr>
          <p:cNvPr id="3" name="object 3"/>
          <p:cNvSpPr txBox="1"/>
          <p:nvPr/>
        </p:nvSpPr>
        <p:spPr>
          <a:xfrm>
            <a:off x="645668" y="2281415"/>
            <a:ext cx="2667000" cy="4145915"/>
          </a:xfrm>
          <a:prstGeom prst="rect">
            <a:avLst/>
          </a:prstGeom>
        </p:spPr>
        <p:txBody>
          <a:bodyPr vert="horz" wrap="square" lIns="0" tIns="0" rIns="0" bIns="0" rtlCol="0">
            <a:spAutoFit/>
          </a:bodyPr>
          <a:lstStyle/>
          <a:p>
            <a:pPr marL="12700" marR="1525270">
              <a:lnSpc>
                <a:spcPts val="1639"/>
              </a:lnSpc>
            </a:pPr>
            <a:r>
              <a:rPr sz="1400" spc="-5" dirty="0">
                <a:latin typeface="Georgia"/>
                <a:cs typeface="Georgia"/>
              </a:rPr>
              <a:t>u</a:t>
            </a:r>
            <a:r>
              <a:rPr sz="1400" dirty="0">
                <a:latin typeface="Georgia"/>
                <a:cs typeface="Georgia"/>
              </a:rPr>
              <a:t>si</a:t>
            </a:r>
            <a:r>
              <a:rPr sz="1400" spc="-10" dirty="0">
                <a:latin typeface="Georgia"/>
                <a:cs typeface="Georgia"/>
              </a:rPr>
              <a:t>n</a:t>
            </a:r>
            <a:r>
              <a:rPr sz="1400" dirty="0">
                <a:latin typeface="Georgia"/>
                <a:cs typeface="Georgia"/>
              </a:rPr>
              <a:t>g</a:t>
            </a:r>
            <a:r>
              <a:rPr sz="1400" spc="-25" dirty="0">
                <a:latin typeface="Georgia"/>
                <a:cs typeface="Georgia"/>
              </a:rPr>
              <a:t> </a:t>
            </a:r>
            <a:r>
              <a:rPr sz="1400" dirty="0">
                <a:latin typeface="Georgia"/>
                <a:cs typeface="Georgia"/>
              </a:rPr>
              <a:t>Sys</a:t>
            </a:r>
            <a:r>
              <a:rPr sz="1400" spc="-5" dirty="0">
                <a:latin typeface="Georgia"/>
                <a:cs typeface="Georgia"/>
              </a:rPr>
              <a:t>t</a:t>
            </a:r>
            <a:r>
              <a:rPr sz="1400" dirty="0">
                <a:latin typeface="Georgia"/>
                <a:cs typeface="Georgia"/>
              </a:rPr>
              <a:t>em; </a:t>
            </a:r>
            <a:r>
              <a:rPr sz="1400" spc="-5" dirty="0">
                <a:latin typeface="Georgia"/>
                <a:cs typeface="Georgia"/>
              </a:rPr>
              <a:t>c</a:t>
            </a:r>
            <a:r>
              <a:rPr sz="1400" spc="-10" dirty="0">
                <a:latin typeface="Georgia"/>
                <a:cs typeface="Georgia"/>
              </a:rPr>
              <a:t>l</a:t>
            </a:r>
            <a:r>
              <a:rPr sz="1400" dirty="0">
                <a:latin typeface="Georgia"/>
                <a:cs typeface="Georgia"/>
              </a:rPr>
              <a:t>ass</a:t>
            </a:r>
            <a:r>
              <a:rPr sz="1400" spc="-25" dirty="0">
                <a:latin typeface="Georgia"/>
                <a:cs typeface="Georgia"/>
              </a:rPr>
              <a:t> </a:t>
            </a:r>
            <a:r>
              <a:rPr sz="1400" dirty="0">
                <a:latin typeface="Georgia"/>
                <a:cs typeface="Georgia"/>
              </a:rPr>
              <a:t>i</a:t>
            </a:r>
            <a:r>
              <a:rPr sz="1400" spc="-10" dirty="0">
                <a:latin typeface="Georgia"/>
                <a:cs typeface="Georgia"/>
              </a:rPr>
              <a:t>n</a:t>
            </a:r>
            <a:r>
              <a:rPr sz="1400" spc="-5" dirty="0">
                <a:latin typeface="Georgia"/>
                <a:cs typeface="Georgia"/>
              </a:rPr>
              <a:t>cdecop</a:t>
            </a:r>
            <a:endParaRPr sz="1400">
              <a:latin typeface="Georgia"/>
              <a:cs typeface="Georgia"/>
            </a:endParaRPr>
          </a:p>
          <a:p>
            <a:pPr marL="12700">
              <a:lnSpc>
                <a:spcPts val="1580"/>
              </a:lnSpc>
            </a:pPr>
            <a:r>
              <a:rPr sz="1400" dirty="0">
                <a:latin typeface="Georgia"/>
                <a:cs typeface="Georgia"/>
              </a:rPr>
              <a:t>{</a:t>
            </a:r>
            <a:endParaRPr sz="1400">
              <a:latin typeface="Georgia"/>
              <a:cs typeface="Georgia"/>
            </a:endParaRPr>
          </a:p>
          <a:p>
            <a:pPr marL="12700">
              <a:lnSpc>
                <a:spcPts val="1645"/>
              </a:lnSpc>
            </a:pPr>
            <a:r>
              <a:rPr sz="1400" dirty="0">
                <a:latin typeface="Georgia"/>
                <a:cs typeface="Georgia"/>
              </a:rPr>
              <a:t>p</a:t>
            </a:r>
            <a:r>
              <a:rPr sz="1400" spc="-5" dirty="0">
                <a:latin typeface="Georgia"/>
                <a:cs typeface="Georgia"/>
              </a:rPr>
              <a:t>ubl</a:t>
            </a:r>
            <a:r>
              <a:rPr sz="1400" spc="-10" dirty="0">
                <a:latin typeface="Georgia"/>
                <a:cs typeface="Georgia"/>
              </a:rPr>
              <a:t>i</a:t>
            </a:r>
            <a:r>
              <a:rPr sz="1400" dirty="0">
                <a:latin typeface="Georgia"/>
                <a:cs typeface="Georgia"/>
              </a:rPr>
              <a:t>c </a:t>
            </a:r>
            <a:r>
              <a:rPr sz="1400" spc="-5" dirty="0">
                <a:latin typeface="Georgia"/>
                <a:cs typeface="Georgia"/>
              </a:rPr>
              <a:t>sta</a:t>
            </a:r>
            <a:r>
              <a:rPr sz="1400" spc="-10" dirty="0">
                <a:latin typeface="Georgia"/>
                <a:cs typeface="Georgia"/>
              </a:rPr>
              <a:t>t</a:t>
            </a:r>
            <a:r>
              <a:rPr sz="1400" dirty="0">
                <a:latin typeface="Georgia"/>
                <a:cs typeface="Georgia"/>
              </a:rPr>
              <a:t>ic</a:t>
            </a:r>
            <a:r>
              <a:rPr sz="1400" spc="-5" dirty="0">
                <a:latin typeface="Georgia"/>
                <a:cs typeface="Georgia"/>
              </a:rPr>
              <a:t> </a:t>
            </a:r>
            <a:r>
              <a:rPr sz="1400" dirty="0">
                <a:latin typeface="Georgia"/>
                <a:cs typeface="Georgia"/>
              </a:rPr>
              <a:t>v</a:t>
            </a:r>
            <a:r>
              <a:rPr sz="1400" spc="-5" dirty="0">
                <a:latin typeface="Georgia"/>
                <a:cs typeface="Georgia"/>
              </a:rPr>
              <a:t>o</a:t>
            </a:r>
            <a:r>
              <a:rPr sz="1400" dirty="0">
                <a:latin typeface="Georgia"/>
                <a:cs typeface="Georgia"/>
              </a:rPr>
              <a:t>id</a:t>
            </a:r>
            <a:r>
              <a:rPr sz="1400" spc="-5" dirty="0">
                <a:latin typeface="Georgia"/>
                <a:cs typeface="Georgia"/>
              </a:rPr>
              <a:t> </a:t>
            </a:r>
            <a:r>
              <a:rPr sz="1400" spc="-10" dirty="0">
                <a:latin typeface="Georgia"/>
                <a:cs typeface="Georgia"/>
              </a:rPr>
              <a:t>M</a:t>
            </a:r>
            <a:r>
              <a:rPr sz="1400" dirty="0">
                <a:latin typeface="Georgia"/>
                <a:cs typeface="Georgia"/>
              </a:rPr>
              <a:t>ai</a:t>
            </a:r>
            <a:r>
              <a:rPr sz="1400" spc="-5" dirty="0">
                <a:latin typeface="Georgia"/>
                <a:cs typeface="Georgia"/>
              </a:rPr>
              <a:t>n</a:t>
            </a:r>
            <a:r>
              <a:rPr sz="1400" dirty="0">
                <a:latin typeface="Georgia"/>
                <a:cs typeface="Georgia"/>
              </a:rPr>
              <a:t>()</a:t>
            </a:r>
            <a:endParaRPr sz="1400">
              <a:latin typeface="Georgia"/>
              <a:cs typeface="Georgia"/>
            </a:endParaRPr>
          </a:p>
          <a:p>
            <a:pPr marL="12700">
              <a:lnSpc>
                <a:spcPts val="1645"/>
              </a:lnSpc>
            </a:pPr>
            <a:r>
              <a:rPr sz="1400" dirty="0">
                <a:latin typeface="Georgia"/>
                <a:cs typeface="Georgia"/>
              </a:rPr>
              <a:t>{</a:t>
            </a:r>
            <a:endParaRPr sz="1400">
              <a:latin typeface="Georgia"/>
              <a:cs typeface="Georgia"/>
            </a:endParaRPr>
          </a:p>
          <a:p>
            <a:pPr marL="12700" marR="5080" indent="127635">
              <a:lnSpc>
                <a:spcPct val="97900"/>
              </a:lnSpc>
              <a:spcBef>
                <a:spcPts val="15"/>
              </a:spcBef>
            </a:pPr>
            <a:r>
              <a:rPr sz="1400" dirty="0">
                <a:latin typeface="Georgia"/>
                <a:cs typeface="Georgia"/>
              </a:rPr>
              <a:t>i</a:t>
            </a:r>
            <a:r>
              <a:rPr sz="1400" spc="-10" dirty="0">
                <a:latin typeface="Georgia"/>
                <a:cs typeface="Georgia"/>
              </a:rPr>
              <a:t>n</a:t>
            </a:r>
            <a:r>
              <a:rPr sz="1400" dirty="0">
                <a:latin typeface="Georgia"/>
                <a:cs typeface="Georgia"/>
              </a:rPr>
              <a:t>t</a:t>
            </a:r>
            <a:r>
              <a:rPr sz="1400" spc="5" dirty="0">
                <a:latin typeface="Georgia"/>
                <a:cs typeface="Georgia"/>
              </a:rPr>
              <a:t> </a:t>
            </a:r>
            <a:r>
              <a:rPr sz="1400" dirty="0">
                <a:latin typeface="Georgia"/>
                <a:cs typeface="Georgia"/>
              </a:rPr>
              <a:t>x=</a:t>
            </a:r>
            <a:r>
              <a:rPr sz="1400" spc="-10" dirty="0">
                <a:latin typeface="Georgia"/>
                <a:cs typeface="Georgia"/>
              </a:rPr>
              <a:t>1</a:t>
            </a:r>
            <a:r>
              <a:rPr sz="1400" dirty="0">
                <a:latin typeface="Georgia"/>
                <a:cs typeface="Georgia"/>
              </a:rPr>
              <a:t>0</a:t>
            </a:r>
            <a:r>
              <a:rPr sz="1400" spc="5" dirty="0">
                <a:latin typeface="Georgia"/>
                <a:cs typeface="Georgia"/>
              </a:rPr>
              <a:t>,</a:t>
            </a:r>
            <a:r>
              <a:rPr sz="1400" dirty="0">
                <a:latin typeface="Georgia"/>
                <a:cs typeface="Georgia"/>
              </a:rPr>
              <a:t>y=30; Conso</a:t>
            </a:r>
            <a:r>
              <a:rPr sz="1400" spc="-5" dirty="0">
                <a:latin typeface="Georgia"/>
                <a:cs typeface="Georgia"/>
              </a:rPr>
              <a:t>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10" dirty="0">
                <a:latin typeface="Georgia"/>
                <a:cs typeface="Georgia"/>
              </a:rPr>
              <a:t>e</a:t>
            </a:r>
            <a:r>
              <a:rPr sz="1400" dirty="0">
                <a:latin typeface="Georgia"/>
                <a:cs typeface="Georgia"/>
              </a:rPr>
              <a:t>(“x=</a:t>
            </a:r>
            <a:r>
              <a:rPr sz="1400" spc="-30" dirty="0">
                <a:latin typeface="Georgia"/>
                <a:cs typeface="Georgia"/>
              </a:rPr>
              <a:t> </a:t>
            </a:r>
            <a:r>
              <a:rPr sz="1400" dirty="0">
                <a:latin typeface="Georgia"/>
                <a:cs typeface="Georgia"/>
              </a:rPr>
              <a:t>“ </a:t>
            </a:r>
            <a:r>
              <a:rPr sz="1400" spc="-5" dirty="0">
                <a:latin typeface="Georgia"/>
                <a:cs typeface="Georgia"/>
              </a:rPr>
              <a:t>+</a:t>
            </a:r>
            <a:r>
              <a:rPr sz="1400" dirty="0">
                <a:latin typeface="Georgia"/>
                <a:cs typeface="Georgia"/>
              </a:rPr>
              <a:t>x); </a:t>
            </a:r>
            <a:r>
              <a:rPr sz="1400" spc="-5" dirty="0">
                <a:latin typeface="Georgia"/>
                <a:cs typeface="Georgia"/>
              </a:rPr>
              <a:t>Consol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5" dirty="0">
                <a:latin typeface="Georgia"/>
                <a:cs typeface="Georgia"/>
              </a:rPr>
              <a:t>e</a:t>
            </a:r>
            <a:r>
              <a:rPr sz="1400" dirty="0">
                <a:latin typeface="Georgia"/>
                <a:cs typeface="Georgia"/>
              </a:rPr>
              <a:t>(“</a:t>
            </a:r>
            <a:r>
              <a:rPr sz="1400" spc="-5" dirty="0">
                <a:latin typeface="Georgia"/>
                <a:cs typeface="Georgia"/>
              </a:rPr>
              <a:t>y</a:t>
            </a:r>
            <a:r>
              <a:rPr sz="1400" dirty="0">
                <a:latin typeface="Georgia"/>
                <a:cs typeface="Georgia"/>
              </a:rPr>
              <a:t>=</a:t>
            </a:r>
            <a:r>
              <a:rPr sz="1400" spc="-30" dirty="0">
                <a:latin typeface="Georgia"/>
                <a:cs typeface="Georgia"/>
              </a:rPr>
              <a:t> </a:t>
            </a:r>
            <a:r>
              <a:rPr sz="1400" dirty="0">
                <a:latin typeface="Georgia"/>
                <a:cs typeface="Georgia"/>
              </a:rPr>
              <a:t>“</a:t>
            </a:r>
            <a:r>
              <a:rPr sz="1400" spc="-5" dirty="0">
                <a:latin typeface="Georgia"/>
                <a:cs typeface="Georgia"/>
              </a:rPr>
              <a:t> </a:t>
            </a:r>
            <a:r>
              <a:rPr sz="1400" dirty="0">
                <a:latin typeface="Georgia"/>
                <a:cs typeface="Georgia"/>
              </a:rPr>
              <a:t>+y); </a:t>
            </a:r>
            <a:r>
              <a:rPr sz="1400" spc="-5" dirty="0">
                <a:latin typeface="Georgia"/>
                <a:cs typeface="Georgia"/>
              </a:rPr>
              <a:t>Consol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5" dirty="0">
                <a:latin typeface="Georgia"/>
                <a:cs typeface="Georgia"/>
              </a:rPr>
              <a:t>e</a:t>
            </a:r>
            <a:r>
              <a:rPr sz="1400" dirty="0">
                <a:latin typeface="Georgia"/>
                <a:cs typeface="Georgia"/>
              </a:rPr>
              <a:t>(“++</a:t>
            </a:r>
            <a:r>
              <a:rPr sz="1400" spc="-5" dirty="0">
                <a:latin typeface="Georgia"/>
                <a:cs typeface="Georgia"/>
              </a:rPr>
              <a:t>x</a:t>
            </a:r>
            <a:r>
              <a:rPr sz="1400" dirty="0">
                <a:latin typeface="Georgia"/>
                <a:cs typeface="Georgia"/>
              </a:rPr>
              <a:t>=</a:t>
            </a:r>
            <a:r>
              <a:rPr sz="1400" spc="-30" dirty="0">
                <a:latin typeface="Georgia"/>
                <a:cs typeface="Georgia"/>
              </a:rPr>
              <a:t> </a:t>
            </a:r>
            <a:r>
              <a:rPr sz="1400" dirty="0">
                <a:latin typeface="Georgia"/>
                <a:cs typeface="Georgia"/>
              </a:rPr>
              <a:t>“</a:t>
            </a:r>
            <a:r>
              <a:rPr sz="1400" spc="-5" dirty="0">
                <a:latin typeface="Georgia"/>
                <a:cs typeface="Georgia"/>
              </a:rPr>
              <a:t> +</a:t>
            </a:r>
            <a:r>
              <a:rPr sz="1400" dirty="0">
                <a:latin typeface="Georgia"/>
                <a:cs typeface="Georgia"/>
              </a:rPr>
              <a:t>+</a:t>
            </a:r>
            <a:r>
              <a:rPr sz="1400" spc="-5" dirty="0">
                <a:latin typeface="Georgia"/>
                <a:cs typeface="Georgia"/>
              </a:rPr>
              <a:t>x</a:t>
            </a:r>
            <a:r>
              <a:rPr sz="1400" dirty="0">
                <a:latin typeface="Georgia"/>
                <a:cs typeface="Georgia"/>
              </a:rPr>
              <a:t>); </a:t>
            </a:r>
            <a:r>
              <a:rPr sz="1400" spc="-5" dirty="0">
                <a:latin typeface="Georgia"/>
                <a:cs typeface="Georgia"/>
              </a:rPr>
              <a:t>Consol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5" dirty="0">
                <a:latin typeface="Georgia"/>
                <a:cs typeface="Georgia"/>
              </a:rPr>
              <a:t>e</a:t>
            </a:r>
            <a:r>
              <a:rPr sz="1400" dirty="0">
                <a:latin typeface="Georgia"/>
                <a:cs typeface="Georgia"/>
              </a:rPr>
              <a:t>(“++</a:t>
            </a:r>
            <a:r>
              <a:rPr sz="1400" spc="-10" dirty="0">
                <a:latin typeface="Georgia"/>
                <a:cs typeface="Georgia"/>
              </a:rPr>
              <a:t>y</a:t>
            </a:r>
            <a:r>
              <a:rPr sz="1400" dirty="0">
                <a:latin typeface="Georgia"/>
                <a:cs typeface="Georgia"/>
              </a:rPr>
              <a:t>=</a:t>
            </a:r>
            <a:r>
              <a:rPr sz="1400" spc="-30" dirty="0">
                <a:latin typeface="Georgia"/>
                <a:cs typeface="Georgia"/>
              </a:rPr>
              <a:t> </a:t>
            </a:r>
            <a:r>
              <a:rPr sz="1400" dirty="0">
                <a:latin typeface="Georgia"/>
                <a:cs typeface="Georgia"/>
              </a:rPr>
              <a:t>“</a:t>
            </a:r>
            <a:r>
              <a:rPr sz="1400" spc="-5" dirty="0">
                <a:latin typeface="Georgia"/>
                <a:cs typeface="Georgia"/>
              </a:rPr>
              <a:t> </a:t>
            </a:r>
            <a:r>
              <a:rPr sz="1400" dirty="0">
                <a:latin typeface="Georgia"/>
                <a:cs typeface="Georgia"/>
              </a:rPr>
              <a:t>+</a:t>
            </a:r>
            <a:r>
              <a:rPr sz="1400" spc="-10" dirty="0">
                <a:latin typeface="Georgia"/>
                <a:cs typeface="Georgia"/>
              </a:rPr>
              <a:t>+</a:t>
            </a:r>
            <a:r>
              <a:rPr sz="1400" dirty="0">
                <a:latin typeface="Georgia"/>
                <a:cs typeface="Georgia"/>
              </a:rPr>
              <a:t>y); </a:t>
            </a:r>
            <a:r>
              <a:rPr sz="1400" spc="-5" dirty="0">
                <a:latin typeface="Georgia"/>
                <a:cs typeface="Georgia"/>
              </a:rPr>
              <a:t>Consol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5" dirty="0">
                <a:latin typeface="Georgia"/>
                <a:cs typeface="Georgia"/>
              </a:rPr>
              <a:t>e</a:t>
            </a:r>
            <a:r>
              <a:rPr sz="1400" dirty="0">
                <a:latin typeface="Georgia"/>
                <a:cs typeface="Georgia"/>
              </a:rPr>
              <a:t>(“x+</a:t>
            </a:r>
            <a:r>
              <a:rPr sz="1400" spc="-5" dirty="0">
                <a:latin typeface="Georgia"/>
                <a:cs typeface="Georgia"/>
              </a:rPr>
              <a:t>+</a:t>
            </a:r>
            <a:r>
              <a:rPr sz="1400" dirty="0">
                <a:latin typeface="Georgia"/>
                <a:cs typeface="Georgia"/>
              </a:rPr>
              <a:t>=</a:t>
            </a:r>
            <a:r>
              <a:rPr sz="1400" spc="-30" dirty="0">
                <a:latin typeface="Georgia"/>
                <a:cs typeface="Georgia"/>
              </a:rPr>
              <a:t> </a:t>
            </a:r>
            <a:r>
              <a:rPr sz="1400" dirty="0">
                <a:latin typeface="Georgia"/>
                <a:cs typeface="Georgia"/>
              </a:rPr>
              <a:t>“</a:t>
            </a:r>
            <a:r>
              <a:rPr sz="1400" spc="-5" dirty="0">
                <a:latin typeface="Georgia"/>
                <a:cs typeface="Georgia"/>
              </a:rPr>
              <a:t> </a:t>
            </a:r>
            <a:r>
              <a:rPr sz="1400" dirty="0">
                <a:latin typeface="Georgia"/>
                <a:cs typeface="Georgia"/>
              </a:rPr>
              <a:t>x+</a:t>
            </a:r>
            <a:r>
              <a:rPr sz="1400" spc="-10" dirty="0">
                <a:latin typeface="Georgia"/>
                <a:cs typeface="Georgia"/>
              </a:rPr>
              <a:t>+</a:t>
            </a:r>
            <a:r>
              <a:rPr sz="1400" dirty="0">
                <a:latin typeface="Georgia"/>
                <a:cs typeface="Georgia"/>
              </a:rPr>
              <a:t>); </a:t>
            </a:r>
            <a:r>
              <a:rPr sz="1400" spc="-5" dirty="0">
                <a:latin typeface="Georgia"/>
                <a:cs typeface="Georgia"/>
              </a:rPr>
              <a:t>Consol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5" dirty="0">
                <a:latin typeface="Georgia"/>
                <a:cs typeface="Georgia"/>
              </a:rPr>
              <a:t>e</a:t>
            </a:r>
            <a:r>
              <a:rPr sz="1400" dirty="0">
                <a:latin typeface="Georgia"/>
                <a:cs typeface="Georgia"/>
              </a:rPr>
              <a:t>(“</a:t>
            </a:r>
            <a:r>
              <a:rPr sz="1400" spc="-5" dirty="0">
                <a:latin typeface="Georgia"/>
                <a:cs typeface="Georgia"/>
              </a:rPr>
              <a:t>y</a:t>
            </a:r>
            <a:r>
              <a:rPr sz="1400" dirty="0">
                <a:latin typeface="Georgia"/>
                <a:cs typeface="Georgia"/>
              </a:rPr>
              <a:t>+</a:t>
            </a:r>
            <a:r>
              <a:rPr sz="1400" spc="-10" dirty="0">
                <a:latin typeface="Georgia"/>
                <a:cs typeface="Georgia"/>
              </a:rPr>
              <a:t>+</a:t>
            </a:r>
            <a:r>
              <a:rPr sz="1400" dirty="0">
                <a:latin typeface="Georgia"/>
                <a:cs typeface="Georgia"/>
              </a:rPr>
              <a:t>=</a:t>
            </a:r>
            <a:r>
              <a:rPr sz="1400" spc="-30" dirty="0">
                <a:latin typeface="Georgia"/>
                <a:cs typeface="Georgia"/>
              </a:rPr>
              <a:t> </a:t>
            </a:r>
            <a:r>
              <a:rPr sz="1400" dirty="0">
                <a:latin typeface="Georgia"/>
                <a:cs typeface="Georgia"/>
              </a:rPr>
              <a:t>“</a:t>
            </a:r>
            <a:r>
              <a:rPr sz="1400" spc="-5" dirty="0">
                <a:latin typeface="Georgia"/>
                <a:cs typeface="Georgia"/>
              </a:rPr>
              <a:t> </a:t>
            </a:r>
            <a:r>
              <a:rPr sz="1400" dirty="0">
                <a:latin typeface="Georgia"/>
                <a:cs typeface="Georgia"/>
              </a:rPr>
              <a:t>y+</a:t>
            </a:r>
            <a:r>
              <a:rPr sz="1400" spc="-10" dirty="0">
                <a:latin typeface="Georgia"/>
                <a:cs typeface="Georgia"/>
              </a:rPr>
              <a:t>+</a:t>
            </a:r>
            <a:r>
              <a:rPr sz="1400" dirty="0">
                <a:latin typeface="Georgia"/>
                <a:cs typeface="Georgia"/>
              </a:rPr>
              <a:t>); </a:t>
            </a:r>
            <a:r>
              <a:rPr sz="1400" spc="-5" dirty="0">
                <a:latin typeface="Georgia"/>
                <a:cs typeface="Georgia"/>
              </a:rPr>
              <a:t>Consol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5" dirty="0">
                <a:latin typeface="Georgia"/>
                <a:cs typeface="Georgia"/>
              </a:rPr>
              <a:t>e</a:t>
            </a:r>
            <a:r>
              <a:rPr sz="1400" dirty="0">
                <a:latin typeface="Georgia"/>
                <a:cs typeface="Georgia"/>
              </a:rPr>
              <a:t>(“x=</a:t>
            </a:r>
            <a:r>
              <a:rPr sz="1400" spc="-30" dirty="0">
                <a:latin typeface="Georgia"/>
                <a:cs typeface="Georgia"/>
              </a:rPr>
              <a:t> </a:t>
            </a:r>
            <a:r>
              <a:rPr sz="1400" dirty="0">
                <a:latin typeface="Georgia"/>
                <a:cs typeface="Georgia"/>
              </a:rPr>
              <a:t>“</a:t>
            </a:r>
            <a:r>
              <a:rPr sz="1400" spc="-5" dirty="0">
                <a:latin typeface="Georgia"/>
                <a:cs typeface="Georgia"/>
              </a:rPr>
              <a:t> </a:t>
            </a:r>
            <a:r>
              <a:rPr sz="1400" dirty="0">
                <a:latin typeface="Georgia"/>
                <a:cs typeface="Georgia"/>
              </a:rPr>
              <a:t>-x); </a:t>
            </a:r>
            <a:r>
              <a:rPr sz="1400" spc="-5" dirty="0">
                <a:latin typeface="Georgia"/>
                <a:cs typeface="Georgia"/>
              </a:rPr>
              <a:t>Consol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5" dirty="0">
                <a:latin typeface="Georgia"/>
                <a:cs typeface="Georgia"/>
              </a:rPr>
              <a:t>e</a:t>
            </a:r>
            <a:r>
              <a:rPr sz="1400" dirty="0">
                <a:latin typeface="Georgia"/>
                <a:cs typeface="Georgia"/>
              </a:rPr>
              <a:t>(“</a:t>
            </a:r>
            <a:r>
              <a:rPr sz="1400" spc="-5" dirty="0">
                <a:latin typeface="Georgia"/>
                <a:cs typeface="Georgia"/>
              </a:rPr>
              <a:t>y</a:t>
            </a:r>
            <a:r>
              <a:rPr sz="1400" dirty="0">
                <a:latin typeface="Georgia"/>
                <a:cs typeface="Georgia"/>
              </a:rPr>
              <a:t>=</a:t>
            </a:r>
            <a:r>
              <a:rPr sz="1400" spc="-30" dirty="0">
                <a:latin typeface="Georgia"/>
                <a:cs typeface="Georgia"/>
              </a:rPr>
              <a:t> </a:t>
            </a:r>
            <a:r>
              <a:rPr sz="1400" dirty="0">
                <a:latin typeface="Georgia"/>
                <a:cs typeface="Georgia"/>
              </a:rPr>
              <a:t>“</a:t>
            </a:r>
            <a:r>
              <a:rPr sz="1400" spc="-5" dirty="0">
                <a:latin typeface="Georgia"/>
                <a:cs typeface="Georgia"/>
              </a:rPr>
              <a:t> </a:t>
            </a:r>
            <a:r>
              <a:rPr sz="1400" dirty="0">
                <a:latin typeface="Georgia"/>
                <a:cs typeface="Georgia"/>
              </a:rPr>
              <a:t>-y); </a:t>
            </a:r>
            <a:r>
              <a:rPr sz="1400" spc="-5" dirty="0">
                <a:latin typeface="Georgia"/>
                <a:cs typeface="Georgia"/>
              </a:rPr>
              <a:t>C</a:t>
            </a:r>
            <a:r>
              <a:rPr sz="1400" spc="-10" dirty="0">
                <a:latin typeface="Georgia"/>
                <a:cs typeface="Georgia"/>
              </a:rPr>
              <a:t>o</a:t>
            </a:r>
            <a:r>
              <a:rPr sz="1400" dirty="0">
                <a:latin typeface="Georgia"/>
                <a:cs typeface="Georgia"/>
              </a:rPr>
              <a:t>nso</a:t>
            </a:r>
            <a:r>
              <a:rPr sz="1400" spc="-10" dirty="0">
                <a:latin typeface="Georgia"/>
                <a:cs typeface="Georgia"/>
              </a:rPr>
              <a:t>l</a:t>
            </a:r>
            <a:r>
              <a:rPr sz="1400" dirty="0">
                <a:latin typeface="Georgia"/>
                <a:cs typeface="Georgia"/>
              </a:rPr>
              <a:t>e.</a:t>
            </a:r>
            <a:r>
              <a:rPr sz="1400" spc="-20" dirty="0">
                <a:latin typeface="Georgia"/>
                <a:cs typeface="Georgia"/>
              </a:rPr>
              <a:t>W</a:t>
            </a:r>
            <a:r>
              <a:rPr sz="1400" dirty="0">
                <a:latin typeface="Georgia"/>
                <a:cs typeface="Georgia"/>
              </a:rPr>
              <a:t>r</a:t>
            </a:r>
            <a:r>
              <a:rPr sz="1400" spc="-5" dirty="0">
                <a:latin typeface="Georgia"/>
                <a:cs typeface="Georgia"/>
              </a:rPr>
              <a:t>i</a:t>
            </a:r>
            <a:r>
              <a:rPr sz="1400" spc="-10" dirty="0">
                <a:latin typeface="Georgia"/>
                <a:cs typeface="Georgia"/>
              </a:rPr>
              <a:t>t</a:t>
            </a:r>
            <a:r>
              <a:rPr sz="1400" dirty="0">
                <a:latin typeface="Georgia"/>
                <a:cs typeface="Georgia"/>
              </a:rPr>
              <a:t>eLi</a:t>
            </a:r>
            <a:r>
              <a:rPr sz="1400" spc="-5" dirty="0">
                <a:latin typeface="Georgia"/>
                <a:cs typeface="Georgia"/>
              </a:rPr>
              <a:t>ne</a:t>
            </a:r>
            <a:r>
              <a:rPr sz="1400" dirty="0">
                <a:latin typeface="Georgia"/>
                <a:cs typeface="Georgia"/>
              </a:rPr>
              <a:t>(</a:t>
            </a:r>
            <a:r>
              <a:rPr sz="1400" spc="-5" dirty="0">
                <a:latin typeface="Georgia"/>
                <a:cs typeface="Georgia"/>
              </a:rPr>
              <a:t>“</a:t>
            </a:r>
            <a:r>
              <a:rPr sz="1400" dirty="0">
                <a:latin typeface="Georgia"/>
                <a:cs typeface="Georgia"/>
              </a:rPr>
              <a:t>--</a:t>
            </a:r>
            <a:r>
              <a:rPr sz="1400" spc="-5" dirty="0">
                <a:latin typeface="Georgia"/>
                <a:cs typeface="Georgia"/>
              </a:rPr>
              <a:t>x</a:t>
            </a:r>
            <a:r>
              <a:rPr sz="1400" dirty="0">
                <a:latin typeface="Georgia"/>
                <a:cs typeface="Georgia"/>
              </a:rPr>
              <a:t>=</a:t>
            </a:r>
            <a:r>
              <a:rPr sz="1400" spc="-45" dirty="0">
                <a:latin typeface="Georgia"/>
                <a:cs typeface="Georgia"/>
              </a:rPr>
              <a:t> </a:t>
            </a:r>
            <a:r>
              <a:rPr sz="1400" dirty="0">
                <a:latin typeface="Georgia"/>
                <a:cs typeface="Georgia"/>
              </a:rPr>
              <a:t>“</a:t>
            </a:r>
            <a:r>
              <a:rPr sz="1400" spc="-5" dirty="0">
                <a:latin typeface="Georgia"/>
                <a:cs typeface="Georgia"/>
              </a:rPr>
              <a:t> </a:t>
            </a:r>
            <a:r>
              <a:rPr sz="1400" dirty="0">
                <a:latin typeface="Georgia"/>
                <a:cs typeface="Georgia"/>
              </a:rPr>
              <a:t>--x);</a:t>
            </a:r>
            <a:endParaRPr sz="1400">
              <a:latin typeface="Georgia"/>
              <a:cs typeface="Georgia"/>
            </a:endParaRPr>
          </a:p>
          <a:p>
            <a:pPr marL="12700">
              <a:lnSpc>
                <a:spcPts val="1630"/>
              </a:lnSpc>
            </a:pPr>
            <a:r>
              <a:rPr sz="1400" spc="-5" dirty="0">
                <a:latin typeface="Georgia"/>
                <a:cs typeface="Georgia"/>
              </a:rPr>
              <a:t>Consol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5" dirty="0">
                <a:latin typeface="Georgia"/>
                <a:cs typeface="Georgia"/>
              </a:rPr>
              <a:t>e</a:t>
            </a:r>
            <a:r>
              <a:rPr sz="1400" dirty="0">
                <a:latin typeface="Georgia"/>
                <a:cs typeface="Georgia"/>
              </a:rPr>
              <a:t>(“--</a:t>
            </a:r>
            <a:r>
              <a:rPr sz="1400" spc="-10" dirty="0">
                <a:latin typeface="Georgia"/>
                <a:cs typeface="Georgia"/>
              </a:rPr>
              <a:t>y</a:t>
            </a:r>
            <a:r>
              <a:rPr sz="1400" dirty="0">
                <a:latin typeface="Georgia"/>
                <a:cs typeface="Georgia"/>
              </a:rPr>
              <a:t>=</a:t>
            </a:r>
            <a:r>
              <a:rPr sz="1400" spc="-40" dirty="0">
                <a:latin typeface="Georgia"/>
                <a:cs typeface="Georgia"/>
              </a:rPr>
              <a:t> </a:t>
            </a:r>
            <a:r>
              <a:rPr sz="1400" dirty="0">
                <a:latin typeface="Georgia"/>
                <a:cs typeface="Georgia"/>
              </a:rPr>
              <a:t>“</a:t>
            </a:r>
            <a:r>
              <a:rPr sz="1400" spc="-5" dirty="0">
                <a:latin typeface="Georgia"/>
                <a:cs typeface="Georgia"/>
              </a:rPr>
              <a:t> </a:t>
            </a:r>
            <a:r>
              <a:rPr sz="1400" dirty="0">
                <a:latin typeface="Georgia"/>
                <a:cs typeface="Georgia"/>
              </a:rPr>
              <a:t>--y);</a:t>
            </a:r>
            <a:endParaRPr sz="1400">
              <a:latin typeface="Georgia"/>
              <a:cs typeface="Georgia"/>
            </a:endParaRPr>
          </a:p>
          <a:p>
            <a:pPr marL="12700">
              <a:lnSpc>
                <a:spcPts val="1645"/>
              </a:lnSpc>
            </a:pPr>
            <a:r>
              <a:rPr sz="1400" dirty="0">
                <a:latin typeface="Georgia"/>
                <a:cs typeface="Georgia"/>
              </a:rPr>
              <a:t>Conso</a:t>
            </a:r>
            <a:r>
              <a:rPr sz="1400" spc="-5" dirty="0">
                <a:latin typeface="Georgia"/>
                <a:cs typeface="Georgia"/>
              </a:rPr>
              <a:t>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10" dirty="0">
                <a:latin typeface="Georgia"/>
                <a:cs typeface="Georgia"/>
              </a:rPr>
              <a:t>e</a:t>
            </a:r>
            <a:r>
              <a:rPr sz="1400" dirty="0">
                <a:latin typeface="Georgia"/>
                <a:cs typeface="Georgia"/>
              </a:rPr>
              <a:t>(“</a:t>
            </a:r>
            <a:r>
              <a:rPr sz="1400" spc="5" dirty="0">
                <a:latin typeface="Georgia"/>
                <a:cs typeface="Georgia"/>
              </a:rPr>
              <a:t>x</a:t>
            </a:r>
            <a:r>
              <a:rPr sz="1400" dirty="0">
                <a:latin typeface="Georgia"/>
                <a:cs typeface="Georgia"/>
              </a:rPr>
              <a:t>--=</a:t>
            </a:r>
            <a:r>
              <a:rPr sz="1400" spc="-45" dirty="0">
                <a:latin typeface="Georgia"/>
                <a:cs typeface="Georgia"/>
              </a:rPr>
              <a:t> </a:t>
            </a:r>
            <a:r>
              <a:rPr sz="1400" dirty="0">
                <a:latin typeface="Georgia"/>
                <a:cs typeface="Georgia"/>
              </a:rPr>
              <a:t>“</a:t>
            </a:r>
            <a:r>
              <a:rPr sz="1400" spc="-5" dirty="0">
                <a:latin typeface="Georgia"/>
                <a:cs typeface="Georgia"/>
              </a:rPr>
              <a:t> x</a:t>
            </a:r>
            <a:r>
              <a:rPr sz="1400" dirty="0">
                <a:latin typeface="Georgia"/>
                <a:cs typeface="Georgia"/>
              </a:rPr>
              <a:t>--);</a:t>
            </a:r>
            <a:endParaRPr sz="1400">
              <a:latin typeface="Georgia"/>
              <a:cs typeface="Georgia"/>
            </a:endParaRPr>
          </a:p>
          <a:p>
            <a:pPr marL="12700">
              <a:lnSpc>
                <a:spcPts val="1645"/>
              </a:lnSpc>
            </a:pPr>
            <a:r>
              <a:rPr sz="1400" spc="-5" dirty="0">
                <a:latin typeface="Georgia"/>
                <a:cs typeface="Georgia"/>
              </a:rPr>
              <a:t>Consol</a:t>
            </a:r>
            <a:r>
              <a:rPr sz="1400" dirty="0">
                <a:latin typeface="Georgia"/>
                <a:cs typeface="Georgia"/>
              </a:rPr>
              <a:t>e.</a:t>
            </a:r>
            <a:r>
              <a:rPr sz="1400" spc="-15" dirty="0">
                <a:latin typeface="Georgia"/>
                <a:cs typeface="Georgia"/>
              </a:rPr>
              <a:t>W</a:t>
            </a:r>
            <a:r>
              <a:rPr sz="1400" dirty="0">
                <a:latin typeface="Georgia"/>
                <a:cs typeface="Georgia"/>
              </a:rPr>
              <a:t>ri</a:t>
            </a:r>
            <a:r>
              <a:rPr sz="1400" spc="-10" dirty="0">
                <a:latin typeface="Georgia"/>
                <a:cs typeface="Georgia"/>
              </a:rPr>
              <a:t>t</a:t>
            </a:r>
            <a:r>
              <a:rPr sz="1400" dirty="0">
                <a:latin typeface="Georgia"/>
                <a:cs typeface="Georgia"/>
              </a:rPr>
              <a:t>eLin</a:t>
            </a:r>
            <a:r>
              <a:rPr sz="1400" spc="-5" dirty="0">
                <a:latin typeface="Georgia"/>
                <a:cs typeface="Georgia"/>
              </a:rPr>
              <a:t>e</a:t>
            </a:r>
            <a:r>
              <a:rPr sz="1400" dirty="0">
                <a:latin typeface="Georgia"/>
                <a:cs typeface="Georgia"/>
              </a:rPr>
              <a:t>(“</a:t>
            </a:r>
            <a:r>
              <a:rPr sz="1400" spc="-5" dirty="0">
                <a:latin typeface="Georgia"/>
                <a:cs typeface="Georgia"/>
              </a:rPr>
              <a:t>y</a:t>
            </a:r>
            <a:r>
              <a:rPr sz="1400" dirty="0">
                <a:latin typeface="Georgia"/>
                <a:cs typeface="Georgia"/>
              </a:rPr>
              <a:t>--=</a:t>
            </a:r>
            <a:r>
              <a:rPr sz="1400" spc="-45" dirty="0">
                <a:latin typeface="Georgia"/>
                <a:cs typeface="Georgia"/>
              </a:rPr>
              <a:t> </a:t>
            </a:r>
            <a:r>
              <a:rPr sz="1400" dirty="0">
                <a:latin typeface="Georgia"/>
                <a:cs typeface="Georgia"/>
              </a:rPr>
              <a:t>“</a:t>
            </a:r>
            <a:r>
              <a:rPr sz="1400" spc="-5" dirty="0">
                <a:latin typeface="Georgia"/>
                <a:cs typeface="Georgia"/>
              </a:rPr>
              <a:t> </a:t>
            </a:r>
            <a:r>
              <a:rPr sz="1400" spc="5" dirty="0">
                <a:latin typeface="Georgia"/>
                <a:cs typeface="Georgia"/>
              </a:rPr>
              <a:t>y</a:t>
            </a:r>
            <a:r>
              <a:rPr sz="1400" dirty="0">
                <a:latin typeface="Georgia"/>
                <a:cs typeface="Georgia"/>
              </a:rPr>
              <a:t>--);</a:t>
            </a:r>
            <a:endParaRPr sz="1400">
              <a:latin typeface="Georgia"/>
              <a:cs typeface="Georgia"/>
            </a:endParaRPr>
          </a:p>
          <a:p>
            <a:pPr marL="12700">
              <a:lnSpc>
                <a:spcPts val="1645"/>
              </a:lnSpc>
            </a:pPr>
            <a:r>
              <a:rPr sz="1400" dirty="0">
                <a:latin typeface="Georgia"/>
                <a:cs typeface="Georgia"/>
              </a:rPr>
              <a:t>}</a:t>
            </a:r>
            <a:endParaRPr sz="1400">
              <a:latin typeface="Georgia"/>
              <a:cs typeface="Georgia"/>
            </a:endParaRPr>
          </a:p>
          <a:p>
            <a:pPr marL="12700">
              <a:lnSpc>
                <a:spcPts val="1655"/>
              </a:lnSpc>
            </a:pPr>
            <a:r>
              <a:rPr sz="1400" dirty="0">
                <a:latin typeface="Georgia"/>
                <a:cs typeface="Georgia"/>
              </a:rPr>
              <a:t>}</a:t>
            </a:r>
            <a:endParaRPr sz="140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4765"/>
              </a:lnSpc>
            </a:pPr>
            <a:r>
              <a:rPr b="1" spc="-25" dirty="0">
                <a:latin typeface="Trebuchet MS"/>
                <a:cs typeface="Trebuchet MS"/>
              </a:rPr>
              <a:t>Condit</a:t>
            </a:r>
            <a:r>
              <a:rPr b="1" spc="-40" dirty="0">
                <a:latin typeface="Trebuchet MS"/>
                <a:cs typeface="Trebuchet MS"/>
              </a:rPr>
              <a:t>i</a:t>
            </a:r>
            <a:r>
              <a:rPr b="1" spc="-20" dirty="0">
                <a:latin typeface="Trebuchet MS"/>
                <a:cs typeface="Trebuchet MS"/>
              </a:rPr>
              <a:t>onal</a:t>
            </a:r>
            <a:r>
              <a:rPr b="1" dirty="0">
                <a:latin typeface="Trebuchet MS"/>
                <a:cs typeface="Trebuchet MS"/>
              </a:rPr>
              <a:t> </a:t>
            </a:r>
            <a:r>
              <a:rPr b="1" spc="-35" dirty="0">
                <a:latin typeface="Trebuchet MS"/>
                <a:cs typeface="Trebuchet MS"/>
              </a:rPr>
              <a:t>Ope</a:t>
            </a:r>
            <a:r>
              <a:rPr b="1" spc="-125" dirty="0">
                <a:latin typeface="Trebuchet MS"/>
                <a:cs typeface="Trebuchet MS"/>
              </a:rPr>
              <a:t>r</a:t>
            </a:r>
            <a:r>
              <a:rPr b="1" spc="-20" dirty="0">
                <a:latin typeface="Trebuchet MS"/>
                <a:cs typeface="Trebuchet MS"/>
              </a:rPr>
              <a:t>at</a:t>
            </a:r>
            <a:r>
              <a:rPr b="1" spc="-40" dirty="0">
                <a:latin typeface="Trebuchet MS"/>
                <a:cs typeface="Trebuchet MS"/>
              </a:rPr>
              <a:t>o</a:t>
            </a:r>
            <a:r>
              <a:rPr b="1" spc="-25" dirty="0">
                <a:latin typeface="Trebuchet MS"/>
                <a:cs typeface="Trebuchet MS"/>
              </a:rPr>
              <a:t>rs</a:t>
            </a:r>
          </a:p>
        </p:txBody>
      </p:sp>
      <p:sp>
        <p:nvSpPr>
          <p:cNvPr id="3" name="object 3"/>
          <p:cNvSpPr txBox="1"/>
          <p:nvPr/>
        </p:nvSpPr>
        <p:spPr>
          <a:xfrm>
            <a:off x="645668" y="2307636"/>
            <a:ext cx="7910830" cy="4168140"/>
          </a:xfrm>
          <a:prstGeom prst="rect">
            <a:avLst/>
          </a:prstGeom>
        </p:spPr>
        <p:txBody>
          <a:bodyPr vert="horz" wrap="square" lIns="0" tIns="0" rIns="0" bIns="0" rtlCol="0">
            <a:spAutoFit/>
          </a:bodyPr>
          <a:lstStyle/>
          <a:p>
            <a:pPr marL="268605" marR="339725" indent="-256540" algn="just">
              <a:lnSpc>
                <a:spcPts val="2380"/>
              </a:lnSpc>
            </a:pPr>
            <a:r>
              <a:rPr sz="2200" spc="250" dirty="0">
                <a:solidFill>
                  <a:srgbClr val="9F4DA2"/>
                </a:solidFill>
                <a:latin typeface="Wingdings"/>
                <a:cs typeface="Wingdings"/>
              </a:rPr>
              <a:t></a:t>
            </a:r>
            <a:r>
              <a:rPr sz="2200" spc="-15" dirty="0">
                <a:latin typeface="Georgia"/>
                <a:cs typeface="Georgia"/>
              </a:rPr>
              <a:t>The</a:t>
            </a:r>
            <a:r>
              <a:rPr sz="2200" spc="-5" dirty="0">
                <a:latin typeface="Georgia"/>
                <a:cs typeface="Georgia"/>
              </a:rPr>
              <a:t> </a:t>
            </a:r>
            <a:r>
              <a:rPr sz="2200" spc="-20" dirty="0">
                <a:latin typeface="Georgia"/>
                <a:cs typeface="Georgia"/>
              </a:rPr>
              <a:t>characte</a:t>
            </a:r>
            <a:r>
              <a:rPr sz="2200" spc="-10" dirty="0">
                <a:latin typeface="Georgia"/>
                <a:cs typeface="Georgia"/>
              </a:rPr>
              <a:t>r</a:t>
            </a:r>
            <a:r>
              <a:rPr sz="2200" spc="20" dirty="0">
                <a:latin typeface="Georgia"/>
                <a:cs typeface="Georgia"/>
              </a:rPr>
              <a:t> </a:t>
            </a:r>
            <a:r>
              <a:rPr sz="2200" spc="-10" dirty="0">
                <a:latin typeface="Georgia"/>
                <a:cs typeface="Georgia"/>
              </a:rPr>
              <a:t>pair</a:t>
            </a:r>
            <a:r>
              <a:rPr sz="2200" spc="10" dirty="0">
                <a:latin typeface="Georgia"/>
                <a:cs typeface="Georgia"/>
              </a:rPr>
              <a:t> </a:t>
            </a:r>
            <a:r>
              <a:rPr sz="2200" spc="-15" dirty="0">
                <a:latin typeface="Georgia"/>
                <a:cs typeface="Georgia"/>
              </a:rPr>
              <a:t>?</a:t>
            </a:r>
            <a:r>
              <a:rPr sz="2200" spc="-10" dirty="0">
                <a:latin typeface="Georgia"/>
                <a:cs typeface="Georgia"/>
              </a:rPr>
              <a:t> :</a:t>
            </a:r>
            <a:r>
              <a:rPr sz="2200" dirty="0">
                <a:latin typeface="Georgia"/>
                <a:cs typeface="Georgia"/>
              </a:rPr>
              <a:t> </a:t>
            </a:r>
            <a:r>
              <a:rPr sz="2200" spc="-5" dirty="0">
                <a:latin typeface="Georgia"/>
                <a:cs typeface="Georgia"/>
              </a:rPr>
              <a:t> </a:t>
            </a:r>
            <a:r>
              <a:rPr sz="2200" spc="-10" dirty="0">
                <a:latin typeface="Georgia"/>
                <a:cs typeface="Georgia"/>
              </a:rPr>
              <a:t>is</a:t>
            </a:r>
            <a:r>
              <a:rPr sz="2200" spc="-5" dirty="0">
                <a:latin typeface="Georgia"/>
                <a:cs typeface="Georgia"/>
              </a:rPr>
              <a:t> </a:t>
            </a:r>
            <a:r>
              <a:rPr sz="2200" spc="-15" dirty="0">
                <a:latin typeface="Georgia"/>
                <a:cs typeface="Georgia"/>
              </a:rPr>
              <a:t>a</a:t>
            </a:r>
            <a:r>
              <a:rPr sz="2200" dirty="0">
                <a:latin typeface="Georgia"/>
                <a:cs typeface="Georgia"/>
              </a:rPr>
              <a:t> </a:t>
            </a:r>
            <a:r>
              <a:rPr sz="2200" spc="-15" dirty="0">
                <a:latin typeface="Georgia"/>
                <a:cs typeface="Georgia"/>
              </a:rPr>
              <a:t>ternary</a:t>
            </a:r>
            <a:r>
              <a:rPr sz="2200" spc="20" dirty="0">
                <a:latin typeface="Georgia"/>
                <a:cs typeface="Georgia"/>
              </a:rPr>
              <a:t> </a:t>
            </a:r>
            <a:r>
              <a:rPr sz="2200" spc="-15" dirty="0">
                <a:latin typeface="Georgia"/>
                <a:cs typeface="Georgia"/>
              </a:rPr>
              <a:t>o</a:t>
            </a:r>
            <a:r>
              <a:rPr sz="2200" spc="-10" dirty="0">
                <a:latin typeface="Georgia"/>
                <a:cs typeface="Georgia"/>
              </a:rPr>
              <a:t>p</a:t>
            </a:r>
            <a:r>
              <a:rPr sz="2200" spc="-15" dirty="0">
                <a:latin typeface="Georgia"/>
                <a:cs typeface="Georgia"/>
              </a:rPr>
              <a:t>erato</a:t>
            </a:r>
            <a:r>
              <a:rPr sz="2200" spc="-10" dirty="0">
                <a:latin typeface="Georgia"/>
                <a:cs typeface="Georgia"/>
              </a:rPr>
              <a:t>r</a:t>
            </a:r>
            <a:r>
              <a:rPr sz="2200" spc="30" dirty="0">
                <a:latin typeface="Georgia"/>
                <a:cs typeface="Georgia"/>
              </a:rPr>
              <a:t> </a:t>
            </a:r>
            <a:r>
              <a:rPr sz="2200" spc="-15" dirty="0">
                <a:latin typeface="Georgia"/>
                <a:cs typeface="Georgia"/>
              </a:rPr>
              <a:t>ava</a:t>
            </a:r>
            <a:r>
              <a:rPr sz="2200" spc="-5" dirty="0">
                <a:latin typeface="Georgia"/>
                <a:cs typeface="Georgia"/>
              </a:rPr>
              <a:t>i</a:t>
            </a:r>
            <a:r>
              <a:rPr sz="2200" spc="-15" dirty="0">
                <a:latin typeface="Georgia"/>
                <a:cs typeface="Georgia"/>
              </a:rPr>
              <a:t>la</a:t>
            </a:r>
            <a:r>
              <a:rPr sz="2200" spc="-25" dirty="0">
                <a:latin typeface="Georgia"/>
                <a:cs typeface="Georgia"/>
              </a:rPr>
              <a:t>b</a:t>
            </a:r>
            <a:r>
              <a:rPr sz="2200" spc="-15" dirty="0">
                <a:latin typeface="Georgia"/>
                <a:cs typeface="Georgia"/>
              </a:rPr>
              <a:t>le</a:t>
            </a:r>
            <a:r>
              <a:rPr sz="2200" spc="20" dirty="0">
                <a:latin typeface="Georgia"/>
                <a:cs typeface="Georgia"/>
              </a:rPr>
              <a:t> </a:t>
            </a:r>
            <a:r>
              <a:rPr sz="2200" spc="-10" dirty="0">
                <a:latin typeface="Georgia"/>
                <a:cs typeface="Georgia"/>
              </a:rPr>
              <a:t>in</a:t>
            </a:r>
            <a:r>
              <a:rPr sz="2200" spc="10" dirty="0">
                <a:latin typeface="Georgia"/>
                <a:cs typeface="Georgia"/>
              </a:rPr>
              <a:t> </a:t>
            </a:r>
            <a:r>
              <a:rPr sz="2200" spc="-10" dirty="0">
                <a:latin typeface="Georgia"/>
                <a:cs typeface="Georgia"/>
              </a:rPr>
              <a:t>C</a:t>
            </a:r>
            <a:r>
              <a:rPr sz="2200" spc="-15" dirty="0">
                <a:latin typeface="Georgia"/>
                <a:cs typeface="Georgia"/>
              </a:rPr>
              <a:t>#. This</a:t>
            </a:r>
            <a:r>
              <a:rPr sz="2200" spc="-5" dirty="0">
                <a:latin typeface="Georgia"/>
                <a:cs typeface="Georgia"/>
              </a:rPr>
              <a:t> </a:t>
            </a:r>
            <a:r>
              <a:rPr sz="2200" spc="-10" dirty="0">
                <a:latin typeface="Georgia"/>
                <a:cs typeface="Georgia"/>
              </a:rPr>
              <a:t>op</a:t>
            </a:r>
            <a:r>
              <a:rPr sz="2200" spc="-15" dirty="0">
                <a:latin typeface="Georgia"/>
                <a:cs typeface="Georgia"/>
              </a:rPr>
              <a:t>erato</a:t>
            </a:r>
            <a:r>
              <a:rPr sz="2200" spc="-10" dirty="0">
                <a:latin typeface="Georgia"/>
                <a:cs typeface="Georgia"/>
              </a:rPr>
              <a:t>r</a:t>
            </a:r>
            <a:r>
              <a:rPr sz="2200" spc="30" dirty="0">
                <a:latin typeface="Georgia"/>
                <a:cs typeface="Georgia"/>
              </a:rPr>
              <a:t> </a:t>
            </a:r>
            <a:r>
              <a:rPr sz="2200" spc="-10" dirty="0">
                <a:latin typeface="Georgia"/>
                <a:cs typeface="Georgia"/>
              </a:rPr>
              <a:t>is</a:t>
            </a:r>
            <a:r>
              <a:rPr sz="2200" spc="-5" dirty="0">
                <a:latin typeface="Georgia"/>
                <a:cs typeface="Georgia"/>
              </a:rPr>
              <a:t> </a:t>
            </a:r>
            <a:r>
              <a:rPr sz="2200" spc="-20" dirty="0">
                <a:latin typeface="Georgia"/>
                <a:cs typeface="Georgia"/>
              </a:rPr>
              <a:t>use</a:t>
            </a:r>
            <a:r>
              <a:rPr sz="2200" spc="-15" dirty="0">
                <a:latin typeface="Georgia"/>
                <a:cs typeface="Georgia"/>
              </a:rPr>
              <a:t>d</a:t>
            </a:r>
            <a:r>
              <a:rPr sz="2200" spc="10" dirty="0">
                <a:latin typeface="Georgia"/>
                <a:cs typeface="Georgia"/>
              </a:rPr>
              <a:t> </a:t>
            </a:r>
            <a:r>
              <a:rPr sz="2200" spc="-15" dirty="0">
                <a:latin typeface="Georgia"/>
                <a:cs typeface="Georgia"/>
              </a:rPr>
              <a:t>to</a:t>
            </a:r>
            <a:r>
              <a:rPr sz="2200" spc="-5" dirty="0">
                <a:latin typeface="Georgia"/>
                <a:cs typeface="Georgia"/>
              </a:rPr>
              <a:t> </a:t>
            </a:r>
            <a:r>
              <a:rPr sz="2200" spc="-15" dirty="0">
                <a:latin typeface="Georgia"/>
                <a:cs typeface="Georgia"/>
              </a:rPr>
              <a:t>c</a:t>
            </a:r>
            <a:r>
              <a:rPr sz="2200" spc="-10" dirty="0">
                <a:latin typeface="Georgia"/>
                <a:cs typeface="Georgia"/>
              </a:rPr>
              <a:t>onstruct</a:t>
            </a:r>
            <a:r>
              <a:rPr sz="2200" spc="5" dirty="0">
                <a:latin typeface="Georgia"/>
                <a:cs typeface="Georgia"/>
              </a:rPr>
              <a:t> </a:t>
            </a:r>
            <a:r>
              <a:rPr sz="2200" spc="-20" dirty="0">
                <a:latin typeface="Georgia"/>
                <a:cs typeface="Georgia"/>
              </a:rPr>
              <a:t>con</a:t>
            </a:r>
            <a:r>
              <a:rPr sz="2200" spc="-10" dirty="0">
                <a:latin typeface="Georgia"/>
                <a:cs typeface="Georgia"/>
              </a:rPr>
              <a:t>ditional</a:t>
            </a:r>
            <a:r>
              <a:rPr sz="2200" spc="15" dirty="0">
                <a:latin typeface="Georgia"/>
                <a:cs typeface="Georgia"/>
              </a:rPr>
              <a:t> </a:t>
            </a:r>
            <a:r>
              <a:rPr sz="2200" spc="-15" dirty="0">
                <a:latin typeface="Georgia"/>
                <a:cs typeface="Georgia"/>
              </a:rPr>
              <a:t>expressi</a:t>
            </a:r>
            <a:r>
              <a:rPr sz="2200" spc="-5" dirty="0">
                <a:latin typeface="Georgia"/>
                <a:cs typeface="Georgia"/>
              </a:rPr>
              <a:t>o</a:t>
            </a:r>
            <a:r>
              <a:rPr sz="2200" spc="-15" dirty="0">
                <a:latin typeface="Georgia"/>
                <a:cs typeface="Georgia"/>
              </a:rPr>
              <a:t>n</a:t>
            </a:r>
            <a:r>
              <a:rPr sz="2200" spc="30" dirty="0">
                <a:latin typeface="Georgia"/>
                <a:cs typeface="Georgia"/>
              </a:rPr>
              <a:t> </a:t>
            </a:r>
            <a:r>
              <a:rPr sz="2200" spc="-10" dirty="0">
                <a:latin typeface="Georgia"/>
                <a:cs typeface="Georgia"/>
              </a:rPr>
              <a:t>of </a:t>
            </a:r>
            <a:r>
              <a:rPr sz="2200" spc="-15" dirty="0">
                <a:latin typeface="Georgia"/>
                <a:cs typeface="Georgia"/>
              </a:rPr>
              <a:t>the</a:t>
            </a:r>
            <a:r>
              <a:rPr sz="2200" spc="-5" dirty="0">
                <a:latin typeface="Georgia"/>
                <a:cs typeface="Georgia"/>
              </a:rPr>
              <a:t> </a:t>
            </a:r>
            <a:r>
              <a:rPr sz="2200" spc="-15" dirty="0">
                <a:latin typeface="Georgia"/>
                <a:cs typeface="Georgia"/>
              </a:rPr>
              <a:t>f</a:t>
            </a:r>
            <a:r>
              <a:rPr sz="2200" spc="-10" dirty="0">
                <a:latin typeface="Georgia"/>
                <a:cs typeface="Georgia"/>
              </a:rPr>
              <a:t>o</a:t>
            </a:r>
            <a:r>
              <a:rPr sz="2200" spc="-15" dirty="0">
                <a:latin typeface="Georgia"/>
                <a:cs typeface="Georgia"/>
              </a:rPr>
              <a:t>rm</a:t>
            </a:r>
            <a:endParaRPr sz="2200" dirty="0">
              <a:latin typeface="Georgia"/>
              <a:cs typeface="Georgia"/>
            </a:endParaRPr>
          </a:p>
          <a:p>
            <a:pPr marL="79375">
              <a:lnSpc>
                <a:spcPct val="100000"/>
              </a:lnSpc>
            </a:pPr>
            <a:r>
              <a:rPr sz="2200" spc="-20" dirty="0">
                <a:latin typeface="Georgia"/>
                <a:cs typeface="Georgia"/>
              </a:rPr>
              <a:t>e</a:t>
            </a:r>
            <a:r>
              <a:rPr sz="2200" spc="-25" dirty="0">
                <a:latin typeface="Georgia"/>
                <a:cs typeface="Georgia"/>
              </a:rPr>
              <a:t>x</a:t>
            </a:r>
            <a:r>
              <a:rPr sz="2200" spc="-20" dirty="0">
                <a:latin typeface="Georgia"/>
                <a:cs typeface="Georgia"/>
              </a:rPr>
              <a:t>p</a:t>
            </a:r>
            <a:r>
              <a:rPr sz="2200" spc="-10" dirty="0">
                <a:latin typeface="Georgia"/>
                <a:cs typeface="Georgia"/>
              </a:rPr>
              <a:t>1</a:t>
            </a:r>
            <a:r>
              <a:rPr sz="2200" spc="15" dirty="0">
                <a:latin typeface="Georgia"/>
                <a:cs typeface="Georgia"/>
              </a:rPr>
              <a:t> </a:t>
            </a:r>
            <a:r>
              <a:rPr sz="2200" spc="-15" dirty="0">
                <a:latin typeface="Georgia"/>
                <a:cs typeface="Georgia"/>
              </a:rPr>
              <a:t>?</a:t>
            </a:r>
            <a:r>
              <a:rPr sz="2200" spc="-10" dirty="0">
                <a:latin typeface="Georgia"/>
                <a:cs typeface="Georgia"/>
              </a:rPr>
              <a:t> </a:t>
            </a:r>
            <a:r>
              <a:rPr sz="2200" spc="-20" dirty="0">
                <a:latin typeface="Georgia"/>
                <a:cs typeface="Georgia"/>
              </a:rPr>
              <a:t>e</a:t>
            </a:r>
            <a:r>
              <a:rPr sz="2200" spc="-25" dirty="0">
                <a:latin typeface="Georgia"/>
                <a:cs typeface="Georgia"/>
              </a:rPr>
              <a:t>x</a:t>
            </a:r>
            <a:r>
              <a:rPr sz="2200" spc="-20" dirty="0">
                <a:latin typeface="Georgia"/>
                <a:cs typeface="Georgia"/>
              </a:rPr>
              <a:t>p</a:t>
            </a:r>
            <a:r>
              <a:rPr sz="2200" spc="-15" dirty="0">
                <a:latin typeface="Georgia"/>
                <a:cs typeface="Georgia"/>
              </a:rPr>
              <a:t>2</a:t>
            </a:r>
            <a:r>
              <a:rPr sz="2200" spc="20" dirty="0">
                <a:latin typeface="Georgia"/>
                <a:cs typeface="Georgia"/>
              </a:rPr>
              <a:t> </a:t>
            </a:r>
            <a:r>
              <a:rPr sz="2200" spc="-10" dirty="0">
                <a:latin typeface="Georgia"/>
                <a:cs typeface="Georgia"/>
              </a:rPr>
              <a:t>:</a:t>
            </a:r>
            <a:r>
              <a:rPr sz="2200" dirty="0">
                <a:latin typeface="Georgia"/>
                <a:cs typeface="Georgia"/>
              </a:rPr>
              <a:t> </a:t>
            </a:r>
            <a:r>
              <a:rPr sz="2200" spc="-25" dirty="0">
                <a:latin typeface="Georgia"/>
                <a:cs typeface="Georgia"/>
              </a:rPr>
              <a:t>e</a:t>
            </a:r>
            <a:r>
              <a:rPr sz="2200" spc="-15" dirty="0">
                <a:latin typeface="Georgia"/>
                <a:cs typeface="Georgia"/>
              </a:rPr>
              <a:t>xp3</a:t>
            </a:r>
            <a:endParaRPr sz="2200" dirty="0">
              <a:latin typeface="Georgia"/>
              <a:cs typeface="Georgia"/>
            </a:endParaRPr>
          </a:p>
          <a:p>
            <a:pPr marL="268605" marR="5080" indent="-256540">
              <a:lnSpc>
                <a:spcPts val="2380"/>
              </a:lnSpc>
              <a:spcBef>
                <a:spcPts val="330"/>
              </a:spcBef>
            </a:pPr>
            <a:r>
              <a:rPr sz="2200" spc="250" dirty="0">
                <a:solidFill>
                  <a:srgbClr val="9F4DA2"/>
                </a:solidFill>
                <a:latin typeface="Wingdings"/>
                <a:cs typeface="Wingdings"/>
              </a:rPr>
              <a:t></a:t>
            </a:r>
            <a:r>
              <a:rPr sz="2200" spc="-5" dirty="0">
                <a:latin typeface="Georgia"/>
                <a:cs typeface="Georgia"/>
              </a:rPr>
              <a:t>e</a:t>
            </a:r>
            <a:r>
              <a:rPr sz="2200" spc="-15" dirty="0">
                <a:latin typeface="Georgia"/>
                <a:cs typeface="Georgia"/>
              </a:rPr>
              <a:t>xp1</a:t>
            </a:r>
            <a:r>
              <a:rPr sz="2200" spc="5" dirty="0">
                <a:latin typeface="Georgia"/>
                <a:cs typeface="Georgia"/>
              </a:rPr>
              <a:t> </a:t>
            </a:r>
            <a:r>
              <a:rPr sz="2200" spc="-10" dirty="0">
                <a:latin typeface="Georgia"/>
                <a:cs typeface="Georgia"/>
              </a:rPr>
              <a:t>is</a:t>
            </a:r>
            <a:r>
              <a:rPr sz="2200" spc="-5" dirty="0">
                <a:latin typeface="Georgia"/>
                <a:cs typeface="Georgia"/>
              </a:rPr>
              <a:t> </a:t>
            </a:r>
            <a:r>
              <a:rPr sz="2200" spc="-20" dirty="0">
                <a:latin typeface="Georgia"/>
                <a:cs typeface="Georgia"/>
              </a:rPr>
              <a:t>ev</a:t>
            </a:r>
            <a:r>
              <a:rPr sz="2200" spc="-25" dirty="0">
                <a:latin typeface="Georgia"/>
                <a:cs typeface="Georgia"/>
              </a:rPr>
              <a:t>a</a:t>
            </a:r>
            <a:r>
              <a:rPr sz="2200" spc="-15" dirty="0">
                <a:latin typeface="Georgia"/>
                <a:cs typeface="Georgia"/>
              </a:rPr>
              <a:t>l</a:t>
            </a:r>
            <a:r>
              <a:rPr sz="2200" spc="-25" dirty="0">
                <a:latin typeface="Georgia"/>
                <a:cs typeface="Georgia"/>
              </a:rPr>
              <a:t>u</a:t>
            </a:r>
            <a:r>
              <a:rPr sz="2200" spc="-10" dirty="0">
                <a:latin typeface="Georgia"/>
                <a:cs typeface="Georgia"/>
              </a:rPr>
              <a:t>at</a:t>
            </a:r>
            <a:r>
              <a:rPr sz="2200" spc="-30" dirty="0">
                <a:latin typeface="Georgia"/>
                <a:cs typeface="Georgia"/>
              </a:rPr>
              <a:t>e</a:t>
            </a:r>
            <a:r>
              <a:rPr sz="2200" spc="-15" dirty="0">
                <a:latin typeface="Georgia"/>
                <a:cs typeface="Georgia"/>
              </a:rPr>
              <a:t>d</a:t>
            </a:r>
            <a:r>
              <a:rPr sz="2200" spc="30" dirty="0">
                <a:latin typeface="Georgia"/>
                <a:cs typeface="Georgia"/>
              </a:rPr>
              <a:t> </a:t>
            </a:r>
            <a:r>
              <a:rPr sz="2200" spc="-15" dirty="0">
                <a:latin typeface="Georgia"/>
                <a:cs typeface="Georgia"/>
              </a:rPr>
              <a:t>f</a:t>
            </a:r>
            <a:r>
              <a:rPr sz="2200" spc="-5" dirty="0">
                <a:latin typeface="Georgia"/>
                <a:cs typeface="Georgia"/>
              </a:rPr>
              <a:t>i</a:t>
            </a:r>
            <a:r>
              <a:rPr sz="2200" spc="-10" dirty="0">
                <a:latin typeface="Georgia"/>
                <a:cs typeface="Georgia"/>
              </a:rPr>
              <a:t>rst.</a:t>
            </a:r>
            <a:r>
              <a:rPr sz="2200" spc="-15" dirty="0">
                <a:latin typeface="Georgia"/>
                <a:cs typeface="Georgia"/>
              </a:rPr>
              <a:t> </a:t>
            </a:r>
            <a:r>
              <a:rPr sz="2200" spc="-20" dirty="0">
                <a:latin typeface="Georgia"/>
                <a:cs typeface="Georgia"/>
              </a:rPr>
              <a:t>I</a:t>
            </a:r>
            <a:r>
              <a:rPr sz="2200" spc="-10" dirty="0">
                <a:latin typeface="Georgia"/>
                <a:cs typeface="Georgia"/>
              </a:rPr>
              <a:t>f</a:t>
            </a:r>
            <a:r>
              <a:rPr sz="2200" spc="-5" dirty="0">
                <a:latin typeface="Georgia"/>
                <a:cs typeface="Georgia"/>
              </a:rPr>
              <a:t> </a:t>
            </a:r>
            <a:r>
              <a:rPr sz="2200" spc="-10" dirty="0">
                <a:latin typeface="Georgia"/>
                <a:cs typeface="Georgia"/>
              </a:rPr>
              <a:t>it</a:t>
            </a:r>
            <a:r>
              <a:rPr sz="2200" spc="5" dirty="0">
                <a:latin typeface="Georgia"/>
                <a:cs typeface="Georgia"/>
              </a:rPr>
              <a:t> </a:t>
            </a:r>
            <a:r>
              <a:rPr sz="2200" spc="-10" dirty="0">
                <a:latin typeface="Georgia"/>
                <a:cs typeface="Georgia"/>
              </a:rPr>
              <a:t>is</a:t>
            </a:r>
            <a:r>
              <a:rPr sz="2200" spc="-5" dirty="0">
                <a:latin typeface="Georgia"/>
                <a:cs typeface="Georgia"/>
              </a:rPr>
              <a:t> </a:t>
            </a:r>
            <a:r>
              <a:rPr sz="2200" spc="-15" dirty="0">
                <a:latin typeface="Georgia"/>
                <a:cs typeface="Georgia"/>
              </a:rPr>
              <a:t>tr</a:t>
            </a:r>
            <a:r>
              <a:rPr sz="2200" spc="-25" dirty="0">
                <a:latin typeface="Georgia"/>
                <a:cs typeface="Georgia"/>
              </a:rPr>
              <a:t>u</a:t>
            </a:r>
            <a:r>
              <a:rPr sz="2200" dirty="0">
                <a:latin typeface="Georgia"/>
                <a:cs typeface="Georgia"/>
              </a:rPr>
              <a:t>e</a:t>
            </a:r>
            <a:r>
              <a:rPr sz="2200" spc="-5" dirty="0">
                <a:latin typeface="Georgia"/>
                <a:cs typeface="Georgia"/>
              </a:rPr>
              <a:t> </a:t>
            </a:r>
            <a:r>
              <a:rPr sz="2200" spc="-10" dirty="0">
                <a:latin typeface="Georgia"/>
                <a:cs typeface="Georgia"/>
              </a:rPr>
              <a:t>,</a:t>
            </a:r>
            <a:r>
              <a:rPr sz="2200" dirty="0">
                <a:latin typeface="Georgia"/>
                <a:cs typeface="Georgia"/>
              </a:rPr>
              <a:t> </a:t>
            </a:r>
            <a:r>
              <a:rPr sz="2200" spc="-20" dirty="0">
                <a:latin typeface="Georgia"/>
                <a:cs typeface="Georgia"/>
              </a:rPr>
              <a:t>th</a:t>
            </a:r>
            <a:r>
              <a:rPr sz="2200" spc="-25" dirty="0">
                <a:latin typeface="Georgia"/>
                <a:cs typeface="Georgia"/>
              </a:rPr>
              <a:t>e</a:t>
            </a:r>
            <a:r>
              <a:rPr sz="2200" spc="-15" dirty="0">
                <a:latin typeface="Georgia"/>
                <a:cs typeface="Georgia"/>
              </a:rPr>
              <a:t>n</a:t>
            </a:r>
            <a:r>
              <a:rPr sz="2200" dirty="0">
                <a:latin typeface="Georgia"/>
                <a:cs typeface="Georgia"/>
              </a:rPr>
              <a:t> </a:t>
            </a:r>
            <a:r>
              <a:rPr sz="2200" spc="-20" dirty="0">
                <a:latin typeface="Georgia"/>
                <a:cs typeface="Georgia"/>
              </a:rPr>
              <a:t>th</a:t>
            </a:r>
            <a:r>
              <a:rPr sz="2200" spc="-15" dirty="0">
                <a:latin typeface="Georgia"/>
                <a:cs typeface="Georgia"/>
              </a:rPr>
              <a:t>e</a:t>
            </a:r>
            <a:r>
              <a:rPr sz="2200" spc="-5" dirty="0">
                <a:latin typeface="Georgia"/>
                <a:cs typeface="Georgia"/>
              </a:rPr>
              <a:t> </a:t>
            </a:r>
            <a:r>
              <a:rPr sz="2200" spc="-10" dirty="0">
                <a:latin typeface="Georgia"/>
                <a:cs typeface="Georgia"/>
              </a:rPr>
              <a:t>e</a:t>
            </a:r>
            <a:r>
              <a:rPr sz="2200" spc="-15" dirty="0">
                <a:latin typeface="Georgia"/>
                <a:cs typeface="Georgia"/>
              </a:rPr>
              <a:t>xpr</a:t>
            </a:r>
            <a:r>
              <a:rPr sz="2200" spc="-25" dirty="0">
                <a:latin typeface="Georgia"/>
                <a:cs typeface="Georgia"/>
              </a:rPr>
              <a:t>e</a:t>
            </a:r>
            <a:r>
              <a:rPr sz="2200" spc="-15" dirty="0">
                <a:latin typeface="Georgia"/>
                <a:cs typeface="Georgia"/>
              </a:rPr>
              <a:t>ssion</a:t>
            </a:r>
            <a:r>
              <a:rPr sz="2200" spc="30" dirty="0">
                <a:latin typeface="Georgia"/>
                <a:cs typeface="Georgia"/>
              </a:rPr>
              <a:t> </a:t>
            </a:r>
            <a:r>
              <a:rPr sz="2200" spc="-20" dirty="0">
                <a:latin typeface="Georgia"/>
                <a:cs typeface="Georgia"/>
              </a:rPr>
              <a:t>e</a:t>
            </a:r>
            <a:r>
              <a:rPr sz="2200" spc="-30" dirty="0">
                <a:latin typeface="Georgia"/>
                <a:cs typeface="Georgia"/>
              </a:rPr>
              <a:t>x</a:t>
            </a:r>
            <a:r>
              <a:rPr sz="2200" spc="-20" dirty="0">
                <a:latin typeface="Georgia"/>
                <a:cs typeface="Georgia"/>
              </a:rPr>
              <a:t>p</a:t>
            </a:r>
            <a:r>
              <a:rPr sz="2200" spc="-15" dirty="0">
                <a:latin typeface="Georgia"/>
                <a:cs typeface="Georgia"/>
              </a:rPr>
              <a:t>2</a:t>
            </a:r>
            <a:r>
              <a:rPr sz="2200" spc="10" dirty="0">
                <a:latin typeface="Georgia"/>
                <a:cs typeface="Georgia"/>
              </a:rPr>
              <a:t> </a:t>
            </a:r>
            <a:r>
              <a:rPr sz="2200" spc="-10" dirty="0">
                <a:latin typeface="Georgia"/>
                <a:cs typeface="Georgia"/>
              </a:rPr>
              <a:t>is </a:t>
            </a:r>
            <a:r>
              <a:rPr sz="2200" spc="-20" dirty="0">
                <a:latin typeface="Georgia"/>
                <a:cs typeface="Georgia"/>
              </a:rPr>
              <a:t>evaluate</a:t>
            </a:r>
            <a:r>
              <a:rPr sz="2200" spc="-15" dirty="0">
                <a:latin typeface="Georgia"/>
                <a:cs typeface="Georgia"/>
              </a:rPr>
              <a:t>d</a:t>
            </a:r>
            <a:r>
              <a:rPr sz="2200" spc="30" dirty="0">
                <a:latin typeface="Georgia"/>
                <a:cs typeface="Georgia"/>
              </a:rPr>
              <a:t> </a:t>
            </a:r>
            <a:r>
              <a:rPr sz="2200" spc="-15" dirty="0">
                <a:latin typeface="Georgia"/>
                <a:cs typeface="Georgia"/>
              </a:rPr>
              <a:t>and</a:t>
            </a:r>
            <a:r>
              <a:rPr sz="2200" spc="5" dirty="0">
                <a:latin typeface="Georgia"/>
                <a:cs typeface="Georgia"/>
              </a:rPr>
              <a:t> </a:t>
            </a:r>
            <a:r>
              <a:rPr sz="2200" spc="-20" dirty="0">
                <a:latin typeface="Georgia"/>
                <a:cs typeface="Georgia"/>
              </a:rPr>
              <a:t>bec</a:t>
            </a:r>
            <a:r>
              <a:rPr sz="2200" spc="-15" dirty="0">
                <a:latin typeface="Georgia"/>
                <a:cs typeface="Georgia"/>
              </a:rPr>
              <a:t>omes</a:t>
            </a:r>
            <a:r>
              <a:rPr sz="2200" spc="25" dirty="0">
                <a:latin typeface="Georgia"/>
                <a:cs typeface="Georgia"/>
              </a:rPr>
              <a:t> </a:t>
            </a:r>
            <a:r>
              <a:rPr sz="2200" spc="-15" dirty="0">
                <a:latin typeface="Georgia"/>
                <a:cs typeface="Georgia"/>
              </a:rPr>
              <a:t>the</a:t>
            </a:r>
            <a:r>
              <a:rPr sz="2200" spc="-5" dirty="0">
                <a:latin typeface="Georgia"/>
                <a:cs typeface="Georgia"/>
              </a:rPr>
              <a:t> </a:t>
            </a:r>
            <a:r>
              <a:rPr sz="2200" spc="-15" dirty="0">
                <a:latin typeface="Georgia"/>
                <a:cs typeface="Georgia"/>
              </a:rPr>
              <a:t>value</a:t>
            </a:r>
            <a:r>
              <a:rPr sz="2200" spc="-5" dirty="0">
                <a:latin typeface="Georgia"/>
                <a:cs typeface="Georgia"/>
              </a:rPr>
              <a:t> </a:t>
            </a:r>
            <a:r>
              <a:rPr sz="2200" spc="-10" dirty="0">
                <a:latin typeface="Georgia"/>
                <a:cs typeface="Georgia"/>
              </a:rPr>
              <a:t>of </a:t>
            </a:r>
            <a:r>
              <a:rPr sz="2200" spc="-15" dirty="0">
                <a:latin typeface="Georgia"/>
                <a:cs typeface="Georgia"/>
              </a:rPr>
              <a:t>the</a:t>
            </a:r>
            <a:r>
              <a:rPr sz="2200" spc="-5" dirty="0">
                <a:latin typeface="Georgia"/>
                <a:cs typeface="Georgia"/>
              </a:rPr>
              <a:t> </a:t>
            </a:r>
            <a:r>
              <a:rPr sz="2200" spc="-20" dirty="0">
                <a:latin typeface="Georgia"/>
                <a:cs typeface="Georgia"/>
              </a:rPr>
              <a:t>cond</a:t>
            </a:r>
            <a:r>
              <a:rPr sz="2200" spc="-5" dirty="0">
                <a:latin typeface="Georgia"/>
                <a:cs typeface="Georgia"/>
              </a:rPr>
              <a:t>i</a:t>
            </a:r>
            <a:r>
              <a:rPr sz="2200" spc="-15" dirty="0">
                <a:latin typeface="Georgia"/>
                <a:cs typeface="Georgia"/>
              </a:rPr>
              <a:t>ti</a:t>
            </a:r>
            <a:r>
              <a:rPr sz="2200" spc="-10" dirty="0">
                <a:latin typeface="Georgia"/>
                <a:cs typeface="Georgia"/>
              </a:rPr>
              <a:t>o</a:t>
            </a:r>
            <a:r>
              <a:rPr sz="2200" spc="-15" dirty="0">
                <a:latin typeface="Georgia"/>
                <a:cs typeface="Georgia"/>
              </a:rPr>
              <a:t>nal</a:t>
            </a:r>
            <a:r>
              <a:rPr sz="2200" spc="-10" dirty="0">
                <a:latin typeface="Georgia"/>
                <a:cs typeface="Georgia"/>
              </a:rPr>
              <a:t> </a:t>
            </a:r>
            <a:r>
              <a:rPr sz="2200" spc="-15" dirty="0">
                <a:latin typeface="Georgia"/>
                <a:cs typeface="Georgia"/>
              </a:rPr>
              <a:t>expressi</a:t>
            </a:r>
            <a:r>
              <a:rPr sz="2200" spc="-5" dirty="0">
                <a:latin typeface="Georgia"/>
                <a:cs typeface="Georgia"/>
              </a:rPr>
              <a:t>o</a:t>
            </a:r>
            <a:r>
              <a:rPr sz="2200" spc="-10" dirty="0">
                <a:latin typeface="Georgia"/>
                <a:cs typeface="Georgia"/>
              </a:rPr>
              <a:t>n.</a:t>
            </a:r>
            <a:endParaRPr sz="2200" dirty="0">
              <a:latin typeface="Georgia"/>
              <a:cs typeface="Georgia"/>
            </a:endParaRPr>
          </a:p>
          <a:p>
            <a:pPr marL="268605" marR="425450" indent="-256540">
              <a:lnSpc>
                <a:spcPts val="2380"/>
              </a:lnSpc>
              <a:spcBef>
                <a:spcPts val="295"/>
              </a:spcBef>
            </a:pPr>
            <a:r>
              <a:rPr sz="2200" spc="250" dirty="0">
                <a:solidFill>
                  <a:srgbClr val="9F4DA2"/>
                </a:solidFill>
                <a:latin typeface="Wingdings"/>
                <a:cs typeface="Wingdings"/>
              </a:rPr>
              <a:t></a:t>
            </a:r>
            <a:r>
              <a:rPr sz="2200" spc="-10" dirty="0">
                <a:latin typeface="Georgia"/>
                <a:cs typeface="Georgia"/>
              </a:rPr>
              <a:t>If</a:t>
            </a:r>
            <a:r>
              <a:rPr sz="2200" spc="-5" dirty="0">
                <a:latin typeface="Georgia"/>
                <a:cs typeface="Georgia"/>
              </a:rPr>
              <a:t> </a:t>
            </a:r>
            <a:r>
              <a:rPr sz="2200" spc="-20" dirty="0">
                <a:latin typeface="Georgia"/>
                <a:cs typeface="Georgia"/>
              </a:rPr>
              <a:t>exp</a:t>
            </a:r>
            <a:r>
              <a:rPr sz="2200" spc="-10" dirty="0">
                <a:latin typeface="Georgia"/>
                <a:cs typeface="Georgia"/>
              </a:rPr>
              <a:t>1</a:t>
            </a:r>
            <a:r>
              <a:rPr sz="2200" spc="15" dirty="0">
                <a:latin typeface="Georgia"/>
                <a:cs typeface="Georgia"/>
              </a:rPr>
              <a:t> </a:t>
            </a:r>
            <a:r>
              <a:rPr sz="2200" spc="-10" dirty="0">
                <a:latin typeface="Georgia"/>
                <a:cs typeface="Georgia"/>
              </a:rPr>
              <a:t>is</a:t>
            </a:r>
            <a:r>
              <a:rPr sz="2200" spc="-5" dirty="0">
                <a:latin typeface="Georgia"/>
                <a:cs typeface="Georgia"/>
              </a:rPr>
              <a:t> f</a:t>
            </a:r>
            <a:r>
              <a:rPr sz="2200" spc="-10" dirty="0">
                <a:latin typeface="Georgia"/>
                <a:cs typeface="Georgia"/>
              </a:rPr>
              <a:t>als</a:t>
            </a:r>
            <a:r>
              <a:rPr sz="2200" spc="-25" dirty="0">
                <a:latin typeface="Georgia"/>
                <a:cs typeface="Georgia"/>
              </a:rPr>
              <a:t>e</a:t>
            </a:r>
            <a:r>
              <a:rPr sz="2200" spc="-10" dirty="0">
                <a:latin typeface="Georgia"/>
                <a:cs typeface="Georgia"/>
              </a:rPr>
              <a:t>,</a:t>
            </a:r>
            <a:r>
              <a:rPr sz="2200" dirty="0">
                <a:latin typeface="Georgia"/>
                <a:cs typeface="Georgia"/>
              </a:rPr>
              <a:t> </a:t>
            </a:r>
            <a:r>
              <a:rPr sz="2200" spc="-20" dirty="0">
                <a:latin typeface="Georgia"/>
                <a:cs typeface="Georgia"/>
              </a:rPr>
              <a:t>ex</a:t>
            </a:r>
            <a:r>
              <a:rPr sz="2200" spc="-10" dirty="0">
                <a:latin typeface="Georgia"/>
                <a:cs typeface="Georgia"/>
              </a:rPr>
              <a:t>p</a:t>
            </a:r>
            <a:r>
              <a:rPr sz="2200" spc="-15" dirty="0">
                <a:latin typeface="Georgia"/>
                <a:cs typeface="Georgia"/>
              </a:rPr>
              <a:t>3</a:t>
            </a:r>
            <a:r>
              <a:rPr sz="2200" spc="10" dirty="0">
                <a:latin typeface="Georgia"/>
                <a:cs typeface="Georgia"/>
              </a:rPr>
              <a:t> </a:t>
            </a:r>
            <a:r>
              <a:rPr sz="2200" spc="-10" dirty="0">
                <a:latin typeface="Georgia"/>
                <a:cs typeface="Georgia"/>
              </a:rPr>
              <a:t>is</a:t>
            </a:r>
            <a:r>
              <a:rPr sz="2200" spc="-5" dirty="0">
                <a:latin typeface="Georgia"/>
                <a:cs typeface="Georgia"/>
              </a:rPr>
              <a:t> </a:t>
            </a:r>
            <a:r>
              <a:rPr sz="2200" spc="-20" dirty="0">
                <a:latin typeface="Georgia"/>
                <a:cs typeface="Georgia"/>
              </a:rPr>
              <a:t>evaluate</a:t>
            </a:r>
            <a:r>
              <a:rPr sz="2200" spc="-15" dirty="0">
                <a:latin typeface="Georgia"/>
                <a:cs typeface="Georgia"/>
              </a:rPr>
              <a:t>d</a:t>
            </a:r>
            <a:r>
              <a:rPr sz="2200" spc="35" dirty="0">
                <a:latin typeface="Georgia"/>
                <a:cs typeface="Georgia"/>
              </a:rPr>
              <a:t> </a:t>
            </a:r>
            <a:r>
              <a:rPr sz="2200" spc="-15" dirty="0">
                <a:latin typeface="Georgia"/>
                <a:cs typeface="Georgia"/>
              </a:rPr>
              <a:t>and</a:t>
            </a:r>
            <a:r>
              <a:rPr sz="2200" spc="5" dirty="0">
                <a:latin typeface="Georgia"/>
                <a:cs typeface="Georgia"/>
              </a:rPr>
              <a:t> </a:t>
            </a:r>
            <a:r>
              <a:rPr sz="2200" spc="-10" dirty="0">
                <a:latin typeface="Georgia"/>
                <a:cs typeface="Georgia"/>
              </a:rPr>
              <a:t>its</a:t>
            </a:r>
            <a:r>
              <a:rPr sz="2200" spc="5" dirty="0">
                <a:latin typeface="Georgia"/>
                <a:cs typeface="Georgia"/>
              </a:rPr>
              <a:t> </a:t>
            </a:r>
            <a:r>
              <a:rPr sz="2200" spc="-15" dirty="0">
                <a:latin typeface="Georgia"/>
                <a:cs typeface="Georgia"/>
              </a:rPr>
              <a:t>value</a:t>
            </a:r>
            <a:r>
              <a:rPr sz="2200" spc="-5" dirty="0">
                <a:latin typeface="Georgia"/>
                <a:cs typeface="Georgia"/>
              </a:rPr>
              <a:t> </a:t>
            </a:r>
            <a:r>
              <a:rPr sz="2200" spc="-20" dirty="0">
                <a:latin typeface="Georgia"/>
                <a:cs typeface="Georgia"/>
              </a:rPr>
              <a:t>bec</a:t>
            </a:r>
            <a:r>
              <a:rPr sz="2200" spc="-15" dirty="0">
                <a:latin typeface="Georgia"/>
                <a:cs typeface="Georgia"/>
              </a:rPr>
              <a:t>omes</a:t>
            </a:r>
            <a:r>
              <a:rPr sz="2200" spc="25" dirty="0">
                <a:latin typeface="Georgia"/>
                <a:cs typeface="Georgia"/>
              </a:rPr>
              <a:t> </a:t>
            </a:r>
            <a:r>
              <a:rPr sz="2200" spc="-15" dirty="0">
                <a:latin typeface="Georgia"/>
                <a:cs typeface="Georgia"/>
              </a:rPr>
              <a:t>the</a:t>
            </a:r>
            <a:r>
              <a:rPr sz="2200" spc="-10" dirty="0">
                <a:latin typeface="Georgia"/>
                <a:cs typeface="Georgia"/>
              </a:rPr>
              <a:t> value</a:t>
            </a:r>
            <a:r>
              <a:rPr sz="2200" spc="-5" dirty="0">
                <a:latin typeface="Georgia"/>
                <a:cs typeface="Georgia"/>
              </a:rPr>
              <a:t> </a:t>
            </a:r>
            <a:r>
              <a:rPr sz="2200" spc="-10" dirty="0">
                <a:latin typeface="Georgia"/>
                <a:cs typeface="Georgia"/>
              </a:rPr>
              <a:t>of </a:t>
            </a:r>
            <a:r>
              <a:rPr sz="2200" spc="-15" dirty="0">
                <a:latin typeface="Georgia"/>
                <a:cs typeface="Georgia"/>
              </a:rPr>
              <a:t>the</a:t>
            </a:r>
            <a:r>
              <a:rPr sz="2200" spc="-5" dirty="0">
                <a:latin typeface="Georgia"/>
                <a:cs typeface="Georgia"/>
              </a:rPr>
              <a:t> </a:t>
            </a:r>
            <a:r>
              <a:rPr sz="2200" spc="-20" dirty="0">
                <a:latin typeface="Georgia"/>
                <a:cs typeface="Georgia"/>
              </a:rPr>
              <a:t>cond</a:t>
            </a:r>
            <a:r>
              <a:rPr sz="2200" spc="-5" dirty="0">
                <a:latin typeface="Georgia"/>
                <a:cs typeface="Georgia"/>
              </a:rPr>
              <a:t>i</a:t>
            </a:r>
            <a:r>
              <a:rPr sz="2200" spc="-15" dirty="0">
                <a:latin typeface="Georgia"/>
                <a:cs typeface="Georgia"/>
              </a:rPr>
              <a:t>ti</a:t>
            </a:r>
            <a:r>
              <a:rPr sz="2200" spc="-10" dirty="0">
                <a:latin typeface="Georgia"/>
                <a:cs typeface="Georgia"/>
              </a:rPr>
              <a:t>o</a:t>
            </a:r>
            <a:r>
              <a:rPr sz="2200" spc="-15" dirty="0">
                <a:latin typeface="Georgia"/>
                <a:cs typeface="Georgia"/>
              </a:rPr>
              <a:t>nal</a:t>
            </a:r>
            <a:r>
              <a:rPr sz="2200" spc="25" dirty="0">
                <a:latin typeface="Georgia"/>
                <a:cs typeface="Georgia"/>
              </a:rPr>
              <a:t> </a:t>
            </a:r>
            <a:r>
              <a:rPr sz="2200" spc="-15" dirty="0">
                <a:latin typeface="Georgia"/>
                <a:cs typeface="Georgia"/>
              </a:rPr>
              <a:t>expressi</a:t>
            </a:r>
            <a:r>
              <a:rPr sz="2200" spc="-5" dirty="0">
                <a:latin typeface="Georgia"/>
                <a:cs typeface="Georgia"/>
              </a:rPr>
              <a:t>o</a:t>
            </a:r>
            <a:r>
              <a:rPr sz="2200" spc="-10" dirty="0">
                <a:latin typeface="Georgia"/>
                <a:cs typeface="Georgia"/>
              </a:rPr>
              <a:t>n.</a:t>
            </a:r>
            <a:endParaRPr sz="2200" dirty="0">
              <a:latin typeface="Georgia"/>
              <a:cs typeface="Georgia"/>
            </a:endParaRPr>
          </a:p>
          <a:p>
            <a:pPr marL="12700">
              <a:lnSpc>
                <a:spcPct val="100000"/>
              </a:lnSpc>
              <a:tabLst>
                <a:tab pos="1562735" algn="l"/>
              </a:tabLst>
            </a:pPr>
            <a:r>
              <a:rPr sz="2200" spc="-20" dirty="0">
                <a:solidFill>
                  <a:srgbClr val="9F4DA2"/>
                </a:solidFill>
                <a:latin typeface="Wingdings"/>
                <a:cs typeface="Wingdings"/>
              </a:rPr>
              <a:t></a:t>
            </a:r>
            <a:r>
              <a:rPr sz="2200" spc="-280" dirty="0">
                <a:solidFill>
                  <a:srgbClr val="9F4DA2"/>
                </a:solidFill>
                <a:latin typeface="Times New Roman"/>
                <a:cs typeface="Times New Roman"/>
              </a:rPr>
              <a:t> </a:t>
            </a:r>
            <a:r>
              <a:rPr sz="2200" spc="-20" dirty="0">
                <a:latin typeface="Georgia"/>
                <a:cs typeface="Georgia"/>
              </a:rPr>
              <a:t>Not</a:t>
            </a:r>
            <a:r>
              <a:rPr sz="2200" spc="-15" dirty="0">
                <a:latin typeface="Georgia"/>
                <a:cs typeface="Georgia"/>
              </a:rPr>
              <a:t>e</a:t>
            </a:r>
            <a:r>
              <a:rPr sz="2200" spc="5" dirty="0">
                <a:latin typeface="Georgia"/>
                <a:cs typeface="Georgia"/>
              </a:rPr>
              <a:t> </a:t>
            </a:r>
            <a:r>
              <a:rPr sz="2200" spc="-15" dirty="0">
                <a:latin typeface="Georgia"/>
                <a:cs typeface="Georgia"/>
              </a:rPr>
              <a:t>that</a:t>
            </a:r>
            <a:r>
              <a:rPr sz="2200" dirty="0">
                <a:latin typeface="Georgia"/>
                <a:cs typeface="Georgia"/>
              </a:rPr>
              <a:t>	</a:t>
            </a:r>
            <a:r>
              <a:rPr sz="2200" spc="-20" dirty="0">
                <a:latin typeface="Georgia"/>
                <a:cs typeface="Georgia"/>
              </a:rPr>
              <a:t>onl</a:t>
            </a:r>
            <a:r>
              <a:rPr sz="2200" spc="-15" dirty="0">
                <a:latin typeface="Georgia"/>
                <a:cs typeface="Georgia"/>
              </a:rPr>
              <a:t>y</a:t>
            </a:r>
            <a:r>
              <a:rPr sz="2200" spc="10" dirty="0">
                <a:latin typeface="Georgia"/>
                <a:cs typeface="Georgia"/>
              </a:rPr>
              <a:t> </a:t>
            </a:r>
            <a:r>
              <a:rPr sz="2200" spc="-15" dirty="0">
                <a:latin typeface="Georgia"/>
                <a:cs typeface="Georgia"/>
              </a:rPr>
              <a:t>one</a:t>
            </a:r>
            <a:r>
              <a:rPr sz="2200" spc="-5" dirty="0">
                <a:latin typeface="Georgia"/>
                <a:cs typeface="Georgia"/>
              </a:rPr>
              <a:t> </a:t>
            </a:r>
            <a:r>
              <a:rPr sz="2200" spc="-20" dirty="0">
                <a:latin typeface="Georgia"/>
                <a:cs typeface="Georgia"/>
              </a:rPr>
              <a:t>o</a:t>
            </a:r>
            <a:r>
              <a:rPr sz="2200" spc="-10" dirty="0">
                <a:latin typeface="Georgia"/>
                <a:cs typeface="Georgia"/>
              </a:rPr>
              <a:t>f </a:t>
            </a:r>
            <a:r>
              <a:rPr sz="2200" spc="-15" dirty="0">
                <a:latin typeface="Georgia"/>
                <a:cs typeface="Georgia"/>
              </a:rPr>
              <a:t>the</a:t>
            </a:r>
            <a:r>
              <a:rPr sz="2200" spc="-5" dirty="0">
                <a:latin typeface="Georgia"/>
                <a:cs typeface="Georgia"/>
              </a:rPr>
              <a:t> </a:t>
            </a:r>
            <a:r>
              <a:rPr sz="2200" spc="-20" dirty="0">
                <a:latin typeface="Georgia"/>
                <a:cs typeface="Georgia"/>
              </a:rPr>
              <a:t>e</a:t>
            </a:r>
            <a:r>
              <a:rPr sz="2200" spc="-25" dirty="0">
                <a:latin typeface="Georgia"/>
                <a:cs typeface="Georgia"/>
              </a:rPr>
              <a:t>x</a:t>
            </a:r>
            <a:r>
              <a:rPr sz="2200" spc="-10" dirty="0">
                <a:latin typeface="Georgia"/>
                <a:cs typeface="Georgia"/>
              </a:rPr>
              <a:t>pressions</a:t>
            </a:r>
            <a:r>
              <a:rPr sz="2200" spc="30" dirty="0">
                <a:latin typeface="Georgia"/>
                <a:cs typeface="Georgia"/>
              </a:rPr>
              <a:t> </a:t>
            </a:r>
            <a:r>
              <a:rPr sz="2200" spc="-10" dirty="0">
                <a:latin typeface="Georgia"/>
                <a:cs typeface="Georgia"/>
              </a:rPr>
              <a:t>is</a:t>
            </a:r>
            <a:r>
              <a:rPr sz="2200" spc="-5" dirty="0">
                <a:latin typeface="Georgia"/>
                <a:cs typeface="Georgia"/>
              </a:rPr>
              <a:t> </a:t>
            </a:r>
            <a:r>
              <a:rPr sz="2200" spc="-15" dirty="0">
                <a:latin typeface="Georgia"/>
                <a:cs typeface="Georgia"/>
              </a:rPr>
              <a:t>evaluated.</a:t>
            </a:r>
            <a:endParaRPr sz="2200" dirty="0">
              <a:latin typeface="Georgia"/>
              <a:cs typeface="Georgia"/>
            </a:endParaRPr>
          </a:p>
          <a:p>
            <a:pPr marL="3324860" marR="3265804" algn="ctr">
              <a:lnSpc>
                <a:spcPct val="101400"/>
              </a:lnSpc>
            </a:pPr>
            <a:r>
              <a:rPr sz="2200" b="1" spc="-15" dirty="0">
                <a:latin typeface="Georgia"/>
                <a:cs typeface="Georgia"/>
              </a:rPr>
              <a:t>int</a:t>
            </a:r>
            <a:r>
              <a:rPr sz="2200" b="1" spc="-10" dirty="0">
                <a:latin typeface="Georgia"/>
                <a:cs typeface="Georgia"/>
              </a:rPr>
              <a:t> </a:t>
            </a:r>
            <a:r>
              <a:rPr sz="2200" b="1" spc="-15" dirty="0">
                <a:latin typeface="Georgia"/>
                <a:cs typeface="Georgia"/>
              </a:rPr>
              <a:t>x=90;</a:t>
            </a:r>
            <a:r>
              <a:rPr sz="2200" b="1" spc="-10" dirty="0">
                <a:latin typeface="Georgia"/>
                <a:cs typeface="Georgia"/>
              </a:rPr>
              <a:t> i</a:t>
            </a:r>
            <a:r>
              <a:rPr sz="2200" b="1" spc="-25" dirty="0">
                <a:latin typeface="Georgia"/>
                <a:cs typeface="Georgia"/>
              </a:rPr>
              <a:t>n</a:t>
            </a:r>
            <a:r>
              <a:rPr sz="2200" b="1" spc="-10" dirty="0">
                <a:latin typeface="Georgia"/>
                <a:cs typeface="Georgia"/>
              </a:rPr>
              <a:t>t</a:t>
            </a:r>
            <a:r>
              <a:rPr sz="2200" b="1" spc="-5" dirty="0">
                <a:latin typeface="Georgia"/>
                <a:cs typeface="Georgia"/>
              </a:rPr>
              <a:t> </a:t>
            </a:r>
            <a:r>
              <a:rPr sz="2200" b="1" spc="-15" dirty="0">
                <a:latin typeface="Georgia"/>
                <a:cs typeface="Georgia"/>
              </a:rPr>
              <a:t>y=</a:t>
            </a:r>
            <a:r>
              <a:rPr sz="2200" b="1" spc="-10" dirty="0">
                <a:latin typeface="Georgia"/>
                <a:cs typeface="Georgia"/>
              </a:rPr>
              <a:t>9</a:t>
            </a:r>
            <a:r>
              <a:rPr sz="2200" b="1" spc="-20" dirty="0">
                <a:latin typeface="Georgia"/>
                <a:cs typeface="Georgia"/>
              </a:rPr>
              <a:t>8;</a:t>
            </a:r>
            <a:endParaRPr sz="2200" dirty="0">
              <a:latin typeface="Georgia"/>
              <a:cs typeface="Georgia"/>
            </a:endParaRPr>
          </a:p>
          <a:p>
            <a:pPr marL="50165" algn="ctr">
              <a:lnSpc>
                <a:spcPts val="2625"/>
              </a:lnSpc>
              <a:spcBef>
                <a:spcPts val="35"/>
              </a:spcBef>
            </a:pPr>
            <a:r>
              <a:rPr sz="2200" b="1" spc="-20" dirty="0">
                <a:latin typeface="Georgia"/>
                <a:cs typeface="Georgia"/>
              </a:rPr>
              <a:t>z=</a:t>
            </a:r>
            <a:r>
              <a:rPr sz="2200" b="1" spc="-15" dirty="0">
                <a:latin typeface="Georgia"/>
                <a:cs typeface="Georgia"/>
              </a:rPr>
              <a:t>(x&gt;y)?</a:t>
            </a:r>
            <a:r>
              <a:rPr sz="2200" b="1" spc="15" dirty="0">
                <a:latin typeface="Georgia"/>
                <a:cs typeface="Georgia"/>
              </a:rPr>
              <a:t> </a:t>
            </a:r>
            <a:r>
              <a:rPr sz="2200" b="1" spc="-15" dirty="0">
                <a:latin typeface="Georgia"/>
                <a:cs typeface="Georgia"/>
              </a:rPr>
              <a:t>x:</a:t>
            </a:r>
            <a:r>
              <a:rPr sz="2200" b="1" spc="5" dirty="0">
                <a:latin typeface="Georgia"/>
                <a:cs typeface="Georgia"/>
              </a:rPr>
              <a:t> </a:t>
            </a:r>
            <a:r>
              <a:rPr sz="2200" b="1" spc="-15" dirty="0">
                <a:latin typeface="Georgia"/>
                <a:cs typeface="Georgia"/>
              </a:rPr>
              <a:t>y;</a:t>
            </a:r>
            <a:endParaRPr sz="2200" dirty="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899</TotalTime>
  <Words>1296</Words>
  <Application>Microsoft Macintosh PowerPoint</Application>
  <PresentationFormat>On-screen Show (4:3)</PresentationFormat>
  <Paragraphs>128</Paragraphs>
  <Slides>22</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Cambria</vt:lpstr>
      <vt:lpstr>Courier New</vt:lpstr>
      <vt:lpstr>Georgia</vt:lpstr>
      <vt:lpstr>Roboto</vt:lpstr>
      <vt:lpstr>Times New Roman</vt:lpstr>
      <vt:lpstr>Trebuchet MS</vt:lpstr>
      <vt:lpstr>Wingdings</vt:lpstr>
      <vt:lpstr>Office Theme</vt:lpstr>
      <vt:lpstr>PowerPoint Presentation</vt:lpstr>
      <vt:lpstr>Introduction</vt:lpstr>
      <vt:lpstr>Operators</vt:lpstr>
      <vt:lpstr>Arithmetic Operators</vt:lpstr>
      <vt:lpstr>Relational Operators</vt:lpstr>
      <vt:lpstr>Logical Operators</vt:lpstr>
      <vt:lpstr>Compound Assignment Operator</vt:lpstr>
      <vt:lpstr>PowerPoint Presentation</vt:lpstr>
      <vt:lpstr>Conditional Operators</vt:lpstr>
      <vt:lpstr>Bitwise Operators</vt:lpstr>
      <vt:lpstr>Special Type</vt:lpstr>
      <vt:lpstr>Arithmetic Expression</vt:lpstr>
      <vt:lpstr>C# Conversion Chart</vt:lpstr>
      <vt:lpstr>Explicit Conversion</vt:lpstr>
      <vt:lpstr>Use of Casting Operation</vt:lpstr>
      <vt:lpstr>Boxing and Unboxing</vt:lpstr>
      <vt:lpstr>PowerPoint Presentation</vt:lpstr>
      <vt:lpstr>PowerPoint Presentation</vt:lpstr>
      <vt:lpstr>boxing and unboxing</vt:lpstr>
      <vt:lpstr>boxing and unboxing</vt:lpstr>
      <vt:lpstr> Program control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Taimur Sajjad</cp:lastModifiedBy>
  <cp:revision>42</cp:revision>
  <dcterms:created xsi:type="dcterms:W3CDTF">2020-09-28T20:10:17Z</dcterms:created>
  <dcterms:modified xsi:type="dcterms:W3CDTF">2023-09-15T08:19:46Z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2019-02-12T00:00:00Z</vt:filetime>
  </property>
  <property fmtid="{D5CDD505-2E9C-101B-9397-08002B2CF9AE}" pid="3" name="LastSaved">
    <vt:filetime>2020-09-28T00:00:00Z</vt:filetime>
  </property>
</Properties>
</file>