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2" r:id="rId21"/>
    <p:sldId id="274" r:id="rId22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>
      <p:cViewPr>
        <p:scale>
          <a:sx n="169" d="100"/>
          <a:sy n="169" d="100"/>
        </p:scale>
        <p:origin x="-112" y="-2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98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563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243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80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52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96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9928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816"/>
                </a:moveTo>
                <a:lnTo>
                  <a:pt x="5410200" y="51816"/>
                </a:lnTo>
                <a:lnTo>
                  <a:pt x="5410200" y="0"/>
                </a:lnTo>
                <a:lnTo>
                  <a:pt x="0" y="0"/>
                </a:lnTo>
                <a:lnTo>
                  <a:pt x="0" y="5181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2476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>
                <a:moveTo>
                  <a:pt x="0" y="310896"/>
                </a:moveTo>
                <a:lnTo>
                  <a:pt x="9084564" y="310896"/>
                </a:lnTo>
                <a:lnTo>
                  <a:pt x="908456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2476" y="30784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0"/>
                </a:moveTo>
                <a:lnTo>
                  <a:pt x="1524" y="91440"/>
                </a:lnTo>
                <a:lnTo>
                  <a:pt x="152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307847"/>
            <a:ext cx="9084945" cy="91440"/>
          </a:xfrm>
          <a:custGeom>
            <a:avLst/>
            <a:gdLst/>
            <a:ahLst/>
            <a:cxnLst/>
            <a:rect l="l" t="t" r="r" b="b"/>
            <a:pathLst>
              <a:path w="9084945" h="91439">
                <a:moveTo>
                  <a:pt x="0" y="91440"/>
                </a:moveTo>
                <a:lnTo>
                  <a:pt x="9084564" y="91440"/>
                </a:lnTo>
                <a:lnTo>
                  <a:pt x="908456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142476" y="359663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440"/>
                </a:moveTo>
                <a:lnTo>
                  <a:pt x="1524" y="91440"/>
                </a:lnTo>
                <a:lnTo>
                  <a:pt x="152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10200" y="359663"/>
            <a:ext cx="3674745" cy="91440"/>
          </a:xfrm>
          <a:custGeom>
            <a:avLst/>
            <a:gdLst/>
            <a:ahLst/>
            <a:cxnLst/>
            <a:rect l="l" t="t" r="r" b="b"/>
            <a:pathLst>
              <a:path w="3674745" h="91440">
                <a:moveTo>
                  <a:pt x="0" y="91440"/>
                </a:moveTo>
                <a:lnTo>
                  <a:pt x="3674364" y="91440"/>
                </a:lnTo>
                <a:lnTo>
                  <a:pt x="367436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142476" y="440436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410200" y="440436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79832"/>
                </a:moveTo>
                <a:lnTo>
                  <a:pt x="3674364" y="179832"/>
                </a:lnTo>
                <a:lnTo>
                  <a:pt x="367436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07152" y="51054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87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373111" y="588263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1600200" h="36829">
                <a:moveTo>
                  <a:pt x="1597533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33909"/>
                </a:lnTo>
                <a:lnTo>
                  <a:pt x="2667" y="36575"/>
                </a:lnTo>
                <a:lnTo>
                  <a:pt x="1597533" y="36575"/>
                </a:lnTo>
                <a:lnTo>
                  <a:pt x="1600200" y="33909"/>
                </a:lnTo>
                <a:lnTo>
                  <a:pt x="1600200" y="2666"/>
                </a:lnTo>
                <a:lnTo>
                  <a:pt x="1597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058656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1524"/>
                </a:moveTo>
                <a:lnTo>
                  <a:pt x="0" y="621791"/>
                </a:lnTo>
              </a:path>
            </a:pathLst>
          </a:custGeom>
          <a:ln w="287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1524"/>
                </a:moveTo>
                <a:lnTo>
                  <a:pt x="0" y="621791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1524"/>
                </a:moveTo>
                <a:lnTo>
                  <a:pt x="0" y="621791"/>
                </a:lnTo>
              </a:path>
            </a:pathLst>
          </a:custGeom>
          <a:ln w="287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61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454993"/>
            <a:ext cx="8072119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335006"/>
            <a:ext cx="7852663" cy="3011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3820"/>
            <a:ext cx="3733800" cy="7620"/>
          </a:xfrm>
          <a:custGeom>
            <a:avLst/>
            <a:gdLst/>
            <a:ahLst/>
            <a:cxnLst/>
            <a:rect l="l" t="t" r="r" b="b"/>
            <a:pathLst>
              <a:path w="3733800" h="7620">
                <a:moveTo>
                  <a:pt x="0" y="7619"/>
                </a:moveTo>
                <a:lnTo>
                  <a:pt x="3733800" y="7619"/>
                </a:lnTo>
                <a:lnTo>
                  <a:pt x="373380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0200" y="3896867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0" y="192023"/>
                </a:moveTo>
                <a:lnTo>
                  <a:pt x="3733800" y="192023"/>
                </a:lnTo>
                <a:lnTo>
                  <a:pt x="3733800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200" y="4119371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0413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4174235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955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4204715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0413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87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6159" y="4061459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1600200" h="36829">
                <a:moveTo>
                  <a:pt x="1597533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33908"/>
                </a:lnTo>
                <a:lnTo>
                  <a:pt x="2667" y="36575"/>
                </a:lnTo>
                <a:lnTo>
                  <a:pt x="1597533" y="36575"/>
                </a:lnTo>
                <a:lnTo>
                  <a:pt x="1600200" y="33908"/>
                </a:lnTo>
                <a:lnTo>
                  <a:pt x="1600200" y="2666"/>
                </a:lnTo>
                <a:lnTo>
                  <a:pt x="1597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816096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723"/>
                </a:moveTo>
                <a:lnTo>
                  <a:pt x="9144000" y="77723"/>
                </a:lnTo>
                <a:lnTo>
                  <a:pt x="9144000" y="0"/>
                </a:lnTo>
                <a:lnTo>
                  <a:pt x="0" y="0"/>
                </a:lnTo>
                <a:lnTo>
                  <a:pt x="0" y="7772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701796"/>
            <a:ext cx="6414770" cy="114300"/>
          </a:xfrm>
          <a:custGeom>
            <a:avLst/>
            <a:gdLst/>
            <a:ahLst/>
            <a:cxnLst/>
            <a:rect l="l" t="t" r="r" b="b"/>
            <a:pathLst>
              <a:path w="6414770" h="114300">
                <a:moveTo>
                  <a:pt x="0" y="114299"/>
                </a:moveTo>
                <a:lnTo>
                  <a:pt x="6414516" y="114299"/>
                </a:lnTo>
                <a:lnTo>
                  <a:pt x="6414516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4515" y="3701796"/>
            <a:ext cx="2729865" cy="189230"/>
          </a:xfrm>
          <a:custGeom>
            <a:avLst/>
            <a:gdLst/>
            <a:ahLst/>
            <a:cxnLst/>
            <a:rect l="l" t="t" r="r" b="b"/>
            <a:pathLst>
              <a:path w="2729865" h="189229">
                <a:moveTo>
                  <a:pt x="0" y="188975"/>
                </a:moveTo>
                <a:lnTo>
                  <a:pt x="2729484" y="188975"/>
                </a:lnTo>
                <a:lnTo>
                  <a:pt x="2729484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3701796"/>
                </a:moveTo>
                <a:lnTo>
                  <a:pt x="9144000" y="3701796"/>
                </a:lnTo>
                <a:lnTo>
                  <a:pt x="9144000" y="0"/>
                </a:lnTo>
                <a:lnTo>
                  <a:pt x="0" y="0"/>
                </a:lnTo>
                <a:lnTo>
                  <a:pt x="0" y="37017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8600" y="1304118"/>
            <a:ext cx="89154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5829" marR="5080" indent="-345376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8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Expressions</a:t>
            </a:r>
            <a:r>
              <a:rPr sz="2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b="1" spc="-40" dirty="0">
                <a:solidFill>
                  <a:srgbClr val="FFFFFF"/>
                </a:solidFill>
                <a:latin typeface="Trebuchet MS"/>
                <a:cs typeface="Trebuchet MS"/>
              </a:rPr>
              <a:t>and Control Statements </a:t>
            </a: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C#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Bitw</a:t>
            </a:r>
            <a:r>
              <a:rPr b="1" spc="-15" dirty="0">
                <a:latin typeface="Trebuchet MS"/>
                <a:cs typeface="Trebuchet MS"/>
              </a:rPr>
              <a:t>i</a:t>
            </a:r>
            <a:r>
              <a:rPr b="1" spc="-25" dirty="0">
                <a:latin typeface="Trebuchet MS"/>
                <a:cs typeface="Trebuchet MS"/>
              </a:rPr>
              <a:t>se</a:t>
            </a:r>
            <a:r>
              <a:rPr b="1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Ope</a:t>
            </a:r>
            <a:r>
              <a:rPr b="1" spc="-125" dirty="0">
                <a:latin typeface="Trebuchet MS"/>
                <a:cs typeface="Trebuchet MS"/>
              </a:rPr>
              <a:t>r</a:t>
            </a:r>
            <a:r>
              <a:rPr b="1" spc="-20" dirty="0">
                <a:latin typeface="Trebuchet MS"/>
                <a:cs typeface="Trebuchet MS"/>
              </a:rPr>
              <a:t>at</a:t>
            </a:r>
            <a:r>
              <a:rPr b="1" spc="-40" dirty="0">
                <a:latin typeface="Trebuchet MS"/>
                <a:cs typeface="Trebuchet MS"/>
              </a:rPr>
              <a:t>o</a:t>
            </a:r>
            <a:r>
              <a:rPr b="1" spc="-25" dirty="0">
                <a:latin typeface="Trebuchet MS"/>
                <a:cs typeface="Trebuchet MS"/>
              </a:rPr>
              <a:t>rs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2667000"/>
            <a:ext cx="73914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Special</a:t>
            </a:r>
            <a:r>
              <a:rPr spc="-95" dirty="0"/>
              <a:t> </a:t>
            </a:r>
            <a:r>
              <a:rPr spc="-490" dirty="0"/>
              <a:t>T</a:t>
            </a:r>
            <a:r>
              <a:rPr spc="-5" dirty="0"/>
              <a:t>ype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438400"/>
            <a:ext cx="6934200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F7361-52A0-43B7-B6AF-2A1C33256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668" y="1295400"/>
            <a:ext cx="7852663" cy="3323987"/>
          </a:xfrm>
        </p:spPr>
        <p:txBody>
          <a:bodyPr/>
          <a:lstStyle/>
          <a:p>
            <a:r>
              <a:rPr lang="en-US" dirty="0"/>
              <a:t>// If the previous sum is attempted in a checked environment, an</a:t>
            </a:r>
          </a:p>
          <a:p>
            <a:r>
              <a:rPr lang="en-US" dirty="0"/>
              <a:t>// </a:t>
            </a:r>
            <a:r>
              <a:rPr lang="en-US" dirty="0" err="1"/>
              <a:t>OverflowException</a:t>
            </a:r>
            <a:r>
              <a:rPr lang="en-US" dirty="0"/>
              <a:t> error is raised.</a:t>
            </a:r>
          </a:p>
          <a:p>
            <a:endParaRPr lang="en-US" dirty="0"/>
          </a:p>
          <a:p>
            <a:r>
              <a:rPr lang="en-US" dirty="0"/>
              <a:t>// Checked expression.</a:t>
            </a:r>
          </a:p>
          <a:p>
            <a:r>
              <a:rPr lang="en-US" dirty="0" err="1"/>
              <a:t>Console.WriteLine</a:t>
            </a:r>
            <a:r>
              <a:rPr lang="en-US" dirty="0"/>
              <a:t>(checked(2147483647 + ten));</a:t>
            </a:r>
          </a:p>
          <a:p>
            <a:r>
              <a:rPr lang="en-US" dirty="0"/>
              <a:t>//OR</a:t>
            </a:r>
          </a:p>
          <a:p>
            <a:r>
              <a:rPr lang="en-US" dirty="0"/>
              <a:t>// Checked block.</a:t>
            </a:r>
          </a:p>
          <a:p>
            <a:r>
              <a:rPr lang="en-US" dirty="0"/>
              <a:t>checked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i3 = 2147483647 + ten;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(i3);</a:t>
            </a:r>
          </a:p>
          <a:p>
            <a:r>
              <a:rPr lang="en-US" dirty="0"/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284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A</a:t>
            </a:r>
            <a:r>
              <a:rPr spc="-35" dirty="0"/>
              <a:t>r</a:t>
            </a:r>
            <a:r>
              <a:rPr spc="-5" dirty="0"/>
              <a:t>ithmeti</a:t>
            </a:r>
            <a:r>
              <a:rPr dirty="0"/>
              <a:t>c</a:t>
            </a:r>
            <a:r>
              <a:rPr spc="15" dirty="0"/>
              <a:t> </a:t>
            </a:r>
            <a:r>
              <a:rPr spc="-20" dirty="0"/>
              <a:t>Expression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2514600"/>
            <a:ext cx="54864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90" dirty="0"/>
              <a:t>T</a:t>
            </a:r>
            <a:r>
              <a:rPr spc="-5" dirty="0"/>
              <a:t>yp</a:t>
            </a:r>
            <a:r>
              <a:rPr dirty="0"/>
              <a:t>e</a:t>
            </a:r>
            <a:r>
              <a:rPr spc="10" dirty="0"/>
              <a:t> </a:t>
            </a:r>
            <a:r>
              <a:rPr spc="-2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362200"/>
            <a:ext cx="6248400" cy="3744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#</a:t>
            </a:r>
            <a:r>
              <a:rPr spc="-5" dirty="0"/>
              <a:t> </a:t>
            </a:r>
            <a:r>
              <a:rPr spc="-25" dirty="0"/>
              <a:t>Conversion</a:t>
            </a:r>
            <a:r>
              <a:rPr spc="20" dirty="0"/>
              <a:t> </a:t>
            </a:r>
            <a:r>
              <a:rPr spc="-5" dirty="0"/>
              <a:t>Chart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249423"/>
            <a:ext cx="6781800" cy="432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20" dirty="0"/>
              <a:t>Explicit</a:t>
            </a:r>
            <a:r>
              <a:rPr spc="-45" dirty="0"/>
              <a:t> </a:t>
            </a:r>
            <a:r>
              <a:rPr spc="-25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335006"/>
            <a:ext cx="6745732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Wingdings"/>
              <a:buChar char="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int 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sho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t</a:t>
            </a: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int 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uinit</a:t>
            </a:r>
            <a:endParaRPr sz="20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uint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int</a:t>
            </a: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floa</a:t>
            </a:r>
            <a:r>
              <a:rPr sz="2000" dirty="0">
                <a:latin typeface="Georgia"/>
                <a:cs typeface="Georgia"/>
              </a:rPr>
              <a:t>t to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int</a:t>
            </a: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d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cimal 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any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numeric</a:t>
            </a:r>
            <a:r>
              <a:rPr sz="2000" spc="-5" dirty="0">
                <a:latin typeface="Georgia"/>
                <a:cs typeface="Georgia"/>
              </a:rPr>
              <a:t> type</a:t>
            </a:r>
            <a:endParaRPr sz="20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y numeric </a:t>
            </a:r>
            <a:r>
              <a:rPr sz="2000" spc="-5" dirty="0">
                <a:latin typeface="Georgia"/>
                <a:cs typeface="Georgia"/>
              </a:rPr>
              <a:t>typ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char</a:t>
            </a:r>
            <a:endParaRPr lang="en-US" sz="2000" spc="-5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69240" algn="l"/>
              </a:tabLst>
            </a:pPr>
            <a:r>
              <a:rPr lang="en-US" sz="2000" spc="-5" dirty="0">
                <a:solidFill>
                  <a:srgbClr val="FF0000"/>
                </a:solidFill>
                <a:latin typeface="Georgia"/>
                <a:cs typeface="Georgia"/>
              </a:rPr>
              <a:t>Syntax: (target-type)expression</a:t>
            </a:r>
          </a:p>
          <a:p>
            <a:pPr marL="12701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tabLst>
                <a:tab pos="269240" algn="l"/>
              </a:tabLst>
            </a:pPr>
            <a:r>
              <a:rPr lang="en-US" sz="2000" b="1" spc="-5" dirty="0">
                <a:solidFill>
                  <a:srgbClr val="FF0000"/>
                </a:solidFill>
                <a:latin typeface="Georgia"/>
                <a:cs typeface="Georgia"/>
              </a:rPr>
              <a:t>		</a:t>
            </a:r>
            <a:r>
              <a:rPr sz="2000" b="1" spc="-5" dirty="0">
                <a:latin typeface="Georgia"/>
                <a:cs typeface="Georgia"/>
              </a:rPr>
              <a:t>in</a:t>
            </a:r>
            <a:r>
              <a:rPr sz="2000" b="1" dirty="0">
                <a:latin typeface="Georgia"/>
                <a:cs typeface="Georgia"/>
              </a:rPr>
              <a:t>t</a:t>
            </a:r>
            <a:r>
              <a:rPr lang="en-US" sz="2000" b="1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x=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60;</a:t>
            </a:r>
            <a:endParaRPr lang="en-US" sz="2000" dirty="0">
              <a:latin typeface="Georgia"/>
              <a:cs typeface="Georgia"/>
            </a:endParaRPr>
          </a:p>
          <a:p>
            <a:pPr marL="12701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tabLst>
                <a:tab pos="269240" algn="l"/>
              </a:tabLst>
            </a:pPr>
            <a:r>
              <a:rPr lang="en-US" sz="2000" b="1" dirty="0">
                <a:latin typeface="Georgia"/>
                <a:cs typeface="Georgia"/>
              </a:rPr>
              <a:t>		</a:t>
            </a:r>
            <a:r>
              <a:rPr sz="2000" b="1" dirty="0">
                <a:latin typeface="Georgia"/>
                <a:cs typeface="Georgia"/>
              </a:rPr>
              <a:t>byte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y </a:t>
            </a:r>
            <a:r>
              <a:rPr sz="2000" b="1" spc="-5" dirty="0">
                <a:latin typeface="Georgia"/>
                <a:cs typeface="Georgia"/>
              </a:rPr>
              <a:t>=(byt</a:t>
            </a:r>
            <a:r>
              <a:rPr sz="2000" b="1" spc="-10" dirty="0">
                <a:latin typeface="Georgia"/>
                <a:cs typeface="Georgia"/>
              </a:rPr>
              <a:t>e</a:t>
            </a:r>
            <a:r>
              <a:rPr sz="2000" b="1" dirty="0">
                <a:latin typeface="Georgia"/>
                <a:cs typeface="Georgia"/>
              </a:rPr>
              <a:t>)x;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30" dirty="0"/>
              <a:t>Us</a:t>
            </a:r>
            <a:r>
              <a:rPr spc="-25" dirty="0"/>
              <a:t>e</a:t>
            </a:r>
            <a:r>
              <a:rPr spc="1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Castin</a:t>
            </a:r>
            <a:r>
              <a:rPr spc="-20" dirty="0"/>
              <a:t>g</a:t>
            </a:r>
            <a:r>
              <a:rPr dirty="0"/>
              <a:t> </a:t>
            </a:r>
            <a:r>
              <a:rPr spc="-25" dirty="0"/>
              <a:t>Op</a:t>
            </a:r>
            <a:r>
              <a:rPr spc="-20" dirty="0"/>
              <a:t>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8099"/>
            <a:ext cx="7507732" cy="327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9620">
              <a:lnSpc>
                <a:spcPts val="1930"/>
              </a:lnSpc>
            </a:pPr>
            <a:r>
              <a:rPr sz="1700" dirty="0">
                <a:latin typeface="Georgia"/>
                <a:cs typeface="Georgia"/>
              </a:rPr>
              <a:t>u</a:t>
            </a:r>
            <a:r>
              <a:rPr sz="1700" spc="-5" dirty="0">
                <a:latin typeface="Georgia"/>
                <a:cs typeface="Georgia"/>
              </a:rPr>
              <a:t>sin</a:t>
            </a:r>
            <a:r>
              <a:rPr sz="1700" dirty="0">
                <a:latin typeface="Georgia"/>
                <a:cs typeface="Georgia"/>
              </a:rPr>
              <a:t>g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Sy</a:t>
            </a:r>
            <a:r>
              <a:rPr sz="1700" spc="-5" dirty="0">
                <a:latin typeface="Georgia"/>
                <a:cs typeface="Georgia"/>
              </a:rPr>
              <a:t>ste</a:t>
            </a:r>
            <a:r>
              <a:rPr sz="1700" dirty="0">
                <a:latin typeface="Georgia"/>
                <a:cs typeface="Georgia"/>
              </a:rPr>
              <a:t>m; </a:t>
            </a:r>
            <a:r>
              <a:rPr sz="1700" spc="-10" dirty="0">
                <a:latin typeface="Georgia"/>
                <a:cs typeface="Georgia"/>
              </a:rPr>
              <a:t>c</a:t>
            </a:r>
            <a:r>
              <a:rPr sz="1700" spc="-5" dirty="0">
                <a:latin typeface="Georgia"/>
                <a:cs typeface="Georgia"/>
              </a:rPr>
              <a:t>l</a:t>
            </a:r>
            <a:r>
              <a:rPr sz="1700" spc="5" dirty="0">
                <a:latin typeface="Georgia"/>
                <a:cs typeface="Georgia"/>
              </a:rPr>
              <a:t>a</a:t>
            </a:r>
            <a:r>
              <a:rPr sz="1700" spc="-5" dirty="0">
                <a:latin typeface="Georgia"/>
                <a:cs typeface="Georgia"/>
              </a:rPr>
              <a:t>s</a:t>
            </a:r>
            <a:r>
              <a:rPr sz="1700" dirty="0">
                <a:latin typeface="Georgia"/>
                <a:cs typeface="Georgia"/>
              </a:rPr>
              <a:t>s</a:t>
            </a:r>
            <a:r>
              <a:rPr sz="1700" spc="5" dirty="0">
                <a:latin typeface="Georgia"/>
                <a:cs typeface="Georgia"/>
              </a:rPr>
              <a:t> </a:t>
            </a:r>
            <a:r>
              <a:rPr lang="en-US" sz="1700" spc="5" dirty="0" err="1">
                <a:latin typeface="Georgia"/>
                <a:cs typeface="Georgia"/>
              </a:rPr>
              <a:t>CastDemo</a:t>
            </a:r>
            <a:endParaRPr sz="1700" dirty="0">
              <a:latin typeface="Georgia"/>
              <a:cs typeface="Georgia"/>
            </a:endParaRPr>
          </a:p>
          <a:p>
            <a:pPr marL="12700">
              <a:lnSpc>
                <a:spcPts val="1830"/>
              </a:lnSpc>
            </a:pPr>
            <a:r>
              <a:rPr sz="1700" dirty="0">
                <a:latin typeface="Georgia"/>
                <a:cs typeface="Georgia"/>
              </a:rPr>
              <a:t>{</a:t>
            </a:r>
          </a:p>
          <a:p>
            <a:pPr marL="64135">
              <a:lnSpc>
                <a:spcPts val="1930"/>
              </a:lnSpc>
            </a:pPr>
            <a:r>
              <a:rPr sz="1700" spc="-5" dirty="0">
                <a:latin typeface="Georgia"/>
                <a:cs typeface="Georgia"/>
              </a:rPr>
              <a:t>pu</a:t>
            </a:r>
            <a:r>
              <a:rPr sz="1700" spc="5" dirty="0">
                <a:latin typeface="Georgia"/>
                <a:cs typeface="Georgia"/>
              </a:rPr>
              <a:t>b</a:t>
            </a:r>
            <a:r>
              <a:rPr sz="1700" spc="-5" dirty="0">
                <a:latin typeface="Georgia"/>
                <a:cs typeface="Georgia"/>
              </a:rPr>
              <a:t>l</a:t>
            </a:r>
            <a:r>
              <a:rPr sz="1700" spc="5" dirty="0">
                <a:latin typeface="Georgia"/>
                <a:cs typeface="Georgia"/>
              </a:rPr>
              <a:t>i</a:t>
            </a:r>
            <a:r>
              <a:rPr sz="1700" dirty="0">
                <a:latin typeface="Georgia"/>
                <a:cs typeface="Georgia"/>
              </a:rPr>
              <a:t>c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stat</a:t>
            </a:r>
            <a:r>
              <a:rPr sz="1700" spc="5" dirty="0">
                <a:latin typeface="Georgia"/>
                <a:cs typeface="Georgia"/>
              </a:rPr>
              <a:t>i</a:t>
            </a:r>
            <a:r>
              <a:rPr sz="1700" dirty="0">
                <a:latin typeface="Georgia"/>
                <a:cs typeface="Georgia"/>
              </a:rPr>
              <a:t>c</a:t>
            </a:r>
            <a:r>
              <a:rPr sz="1700" spc="5" dirty="0">
                <a:latin typeface="Georgia"/>
                <a:cs typeface="Georgia"/>
              </a:rPr>
              <a:t> voi</a:t>
            </a:r>
            <a:r>
              <a:rPr sz="1700" dirty="0">
                <a:latin typeface="Georgia"/>
                <a:cs typeface="Georgia"/>
              </a:rPr>
              <a:t>d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M</a:t>
            </a:r>
            <a:r>
              <a:rPr sz="1700" spc="5" dirty="0">
                <a:latin typeface="Georgia"/>
                <a:cs typeface="Georgia"/>
              </a:rPr>
              <a:t>a</a:t>
            </a:r>
            <a:r>
              <a:rPr sz="1700" dirty="0">
                <a:latin typeface="Georgia"/>
                <a:cs typeface="Georgia"/>
              </a:rPr>
              <a:t>in()</a:t>
            </a:r>
          </a:p>
          <a:p>
            <a:pPr marL="12700">
              <a:lnSpc>
                <a:spcPts val="1930"/>
              </a:lnSpc>
            </a:pPr>
            <a:r>
              <a:rPr sz="1700" dirty="0">
                <a:latin typeface="Georgia"/>
                <a:cs typeface="Georgia"/>
              </a:rPr>
              <a:t>{</a:t>
            </a:r>
          </a:p>
          <a:p>
            <a:pPr marL="12700" marR="2251710" indent="156845">
              <a:lnSpc>
                <a:spcPct val="94800"/>
              </a:lnSpc>
              <a:spcBef>
                <a:spcPts val="50"/>
              </a:spcBef>
            </a:pPr>
            <a:r>
              <a:rPr lang="en-US" sz="1700" spc="-5" dirty="0">
                <a:latin typeface="Georgia"/>
                <a:cs typeface="Georgia"/>
              </a:rPr>
              <a:t>int</a:t>
            </a:r>
            <a:r>
              <a:rPr sz="1700" spc="-10" dirty="0">
                <a:latin typeface="Georgia"/>
                <a:cs typeface="Georgia"/>
              </a:rPr>
              <a:t> s</a:t>
            </a:r>
            <a:r>
              <a:rPr sz="1700" spc="-5" dirty="0">
                <a:latin typeface="Georgia"/>
                <a:cs typeface="Georgia"/>
              </a:rPr>
              <a:t>um</a:t>
            </a:r>
            <a:r>
              <a:rPr sz="1700" dirty="0">
                <a:latin typeface="Georgia"/>
                <a:cs typeface="Georgia"/>
              </a:rPr>
              <a:t>; </a:t>
            </a:r>
            <a:r>
              <a:rPr lang="en-US" sz="1700" dirty="0">
                <a:latin typeface="Georgia"/>
                <a:cs typeface="Georgia"/>
              </a:rPr>
              <a:t>     </a:t>
            </a:r>
          </a:p>
          <a:p>
            <a:pPr marL="12700" marR="2251710" indent="156845">
              <a:lnSpc>
                <a:spcPct val="94800"/>
              </a:lnSpc>
              <a:spcBef>
                <a:spcPts val="50"/>
              </a:spcBef>
            </a:pPr>
            <a:r>
              <a:rPr lang="en-US" sz="1700" spc="-15" dirty="0">
                <a:latin typeface="Georgia"/>
                <a:cs typeface="Georgia"/>
              </a:rPr>
              <a:t>double x, y;</a:t>
            </a:r>
          </a:p>
          <a:p>
            <a:pPr marL="12700" marR="2251710" indent="156845">
              <a:lnSpc>
                <a:spcPct val="94800"/>
              </a:lnSpc>
              <a:spcBef>
                <a:spcPts val="50"/>
              </a:spcBef>
            </a:pPr>
            <a:r>
              <a:rPr lang="en-US" sz="1700" spc="-15" dirty="0">
                <a:latin typeface="Georgia"/>
                <a:cs typeface="Georgia"/>
              </a:rPr>
              <a:t>x=6.5;</a:t>
            </a:r>
          </a:p>
          <a:p>
            <a:pPr marL="12700" marR="2251710" indent="156845">
              <a:lnSpc>
                <a:spcPct val="94800"/>
              </a:lnSpc>
              <a:spcBef>
                <a:spcPts val="50"/>
              </a:spcBef>
            </a:pPr>
            <a:r>
              <a:rPr lang="en-US" sz="1700" spc="-15" dirty="0">
                <a:latin typeface="Georgia"/>
                <a:cs typeface="Georgia"/>
              </a:rPr>
              <a:t>y=2.5;</a:t>
            </a:r>
            <a:endParaRPr sz="1700" dirty="0">
              <a:latin typeface="Georgia"/>
              <a:cs typeface="Georgia"/>
            </a:endParaRPr>
          </a:p>
          <a:p>
            <a:pPr marL="12700" marR="5080" indent="156845">
              <a:lnSpc>
                <a:spcPct val="94800"/>
              </a:lnSpc>
              <a:spcBef>
                <a:spcPts val="50"/>
              </a:spcBef>
            </a:pPr>
            <a:r>
              <a:rPr lang="en-US" sz="1700" spc="-5" dirty="0">
                <a:solidFill>
                  <a:srgbClr val="FF0000"/>
                </a:solidFill>
                <a:latin typeface="Georgia"/>
                <a:cs typeface="Georgia"/>
              </a:rPr>
              <a:t>sum= (int)x/y; // x/y=2.6 but sum will be 2 </a:t>
            </a:r>
          </a:p>
          <a:p>
            <a:pPr marL="12700" marR="5080" indent="156845">
              <a:lnSpc>
                <a:spcPct val="94800"/>
              </a:lnSpc>
              <a:spcBef>
                <a:spcPts val="50"/>
              </a:spcBef>
            </a:pPr>
            <a:r>
              <a:rPr sz="1700" spc="-5" dirty="0" err="1">
                <a:latin typeface="Georgia"/>
                <a:cs typeface="Georgia"/>
              </a:rPr>
              <a:t>Cons</a:t>
            </a:r>
            <a:r>
              <a:rPr sz="1700" dirty="0" err="1">
                <a:latin typeface="Georgia"/>
                <a:cs typeface="Georgia"/>
              </a:rPr>
              <a:t>o</a:t>
            </a:r>
            <a:r>
              <a:rPr sz="1700" spc="-5" dirty="0" err="1">
                <a:latin typeface="Georgia"/>
                <a:cs typeface="Georgia"/>
              </a:rPr>
              <a:t>l</a:t>
            </a:r>
            <a:r>
              <a:rPr sz="1700" spc="10" dirty="0" err="1">
                <a:latin typeface="Georgia"/>
                <a:cs typeface="Georgia"/>
              </a:rPr>
              <a:t>e</a:t>
            </a:r>
            <a:r>
              <a:rPr sz="1700" spc="-5" dirty="0" err="1">
                <a:latin typeface="Georgia"/>
                <a:cs typeface="Georgia"/>
              </a:rPr>
              <a:t>.</a:t>
            </a:r>
            <a:r>
              <a:rPr sz="1700" dirty="0" err="1">
                <a:latin typeface="Georgia"/>
                <a:cs typeface="Georgia"/>
              </a:rPr>
              <a:t>Wr</a:t>
            </a:r>
            <a:r>
              <a:rPr sz="1700" spc="5" dirty="0" err="1">
                <a:latin typeface="Georgia"/>
                <a:cs typeface="Georgia"/>
              </a:rPr>
              <a:t>i</a:t>
            </a:r>
            <a:r>
              <a:rPr sz="1700" dirty="0" err="1">
                <a:latin typeface="Georgia"/>
                <a:cs typeface="Georgia"/>
              </a:rPr>
              <a:t>teLi</a:t>
            </a:r>
            <a:r>
              <a:rPr sz="1700" spc="-15" dirty="0" err="1">
                <a:latin typeface="Georgia"/>
                <a:cs typeface="Georgia"/>
              </a:rPr>
              <a:t>n</a:t>
            </a:r>
            <a:r>
              <a:rPr sz="1700" dirty="0" err="1">
                <a:latin typeface="Georgia"/>
                <a:cs typeface="Georgia"/>
              </a:rPr>
              <a:t>e</a:t>
            </a:r>
            <a:r>
              <a:rPr sz="1700" dirty="0">
                <a:latin typeface="Georgia"/>
                <a:cs typeface="Georgia"/>
              </a:rPr>
              <a:t>(“</a:t>
            </a:r>
            <a:r>
              <a:rPr sz="1700" spc="-10" dirty="0">
                <a:latin typeface="Georgia"/>
                <a:cs typeface="Georgia"/>
              </a:rPr>
              <a:t>S</a:t>
            </a:r>
            <a:r>
              <a:rPr sz="1700" dirty="0">
                <a:latin typeface="Georgia"/>
                <a:cs typeface="Georgia"/>
              </a:rPr>
              <a:t>um</a:t>
            </a:r>
            <a:r>
              <a:rPr sz="1700" spc="-15" dirty="0">
                <a:latin typeface="Georgia"/>
                <a:cs typeface="Georgia"/>
              </a:rPr>
              <a:t>=</a:t>
            </a:r>
            <a:r>
              <a:rPr sz="1700" dirty="0">
                <a:latin typeface="Georgia"/>
                <a:cs typeface="Georgia"/>
              </a:rPr>
              <a:t>“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+</a:t>
            </a:r>
            <a:r>
              <a:rPr sz="1700" spc="-10" dirty="0">
                <a:latin typeface="Georgia"/>
                <a:cs typeface="Georgia"/>
              </a:rPr>
              <a:t>s</a:t>
            </a:r>
            <a:r>
              <a:rPr sz="1700" spc="-5" dirty="0">
                <a:latin typeface="Georgia"/>
                <a:cs typeface="Georgia"/>
              </a:rPr>
              <a:t>um</a:t>
            </a:r>
            <a:r>
              <a:rPr sz="1700" dirty="0">
                <a:latin typeface="Georgia"/>
                <a:cs typeface="Georgia"/>
              </a:rPr>
              <a:t>);</a:t>
            </a:r>
            <a:r>
              <a:rPr lang="en-US" sz="1700" dirty="0">
                <a:latin typeface="Georgia"/>
                <a:cs typeface="Georgia"/>
              </a:rPr>
              <a:t>	</a:t>
            </a:r>
            <a:r>
              <a:rPr lang="en-US" sz="1700" dirty="0">
                <a:solidFill>
                  <a:srgbClr val="FF0000"/>
                </a:solidFill>
                <a:latin typeface="Georgia"/>
                <a:cs typeface="Georgia"/>
              </a:rPr>
              <a:t>//Sum= 2</a:t>
            </a:r>
            <a:endParaRPr sz="1700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12700">
              <a:lnSpc>
                <a:spcPts val="1880"/>
              </a:lnSpc>
            </a:pPr>
            <a:endParaRPr sz="1700" dirty="0">
              <a:latin typeface="Georgia"/>
              <a:cs typeface="Georgia"/>
            </a:endParaRPr>
          </a:p>
          <a:p>
            <a:pPr marL="12700">
              <a:lnSpc>
                <a:spcPts val="1930"/>
              </a:lnSpc>
            </a:pPr>
            <a:r>
              <a:rPr sz="1700" dirty="0">
                <a:latin typeface="Georgia"/>
                <a:cs typeface="Georgia"/>
              </a:rPr>
              <a:t>}</a:t>
            </a:r>
          </a:p>
          <a:p>
            <a:pPr marL="12700">
              <a:lnSpc>
                <a:spcPts val="1975"/>
              </a:lnSpc>
            </a:pPr>
            <a:r>
              <a:rPr sz="1700" dirty="0">
                <a:latin typeface="Georgia"/>
                <a:cs typeface="Georgia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31334"/>
            <a:ext cx="807211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765"/>
              </a:lnSpc>
            </a:pPr>
            <a:r>
              <a:rPr lang="en-US" spc="-30" dirty="0"/>
              <a:t>Type conversion of incompatible Data types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D5D78-006A-4BB2-9F08-2E255A07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866"/>
            <a:ext cx="6920357" cy="35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6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3400"/>
            <a:ext cx="807211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lang="en-US" spc="-30" dirty="0"/>
              <a:t>boxing and unboxing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303260" cy="244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fontAlgn="base"/>
            <a:r>
              <a:rPr lang="en-US" sz="1600" b="0" i="0" dirty="0">
                <a:effectLst/>
                <a:latin typeface="Roboto"/>
              </a:rPr>
              <a:t>The process of Converting a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Roboto"/>
              </a:rPr>
              <a:t>Value Type</a:t>
            </a:r>
            <a:r>
              <a:rPr lang="en-US" sz="1600" b="1" i="0" dirty="0">
                <a:effectLst/>
                <a:latin typeface="Roboto"/>
              </a:rPr>
              <a:t> (char, int etc.) to a </a:t>
            </a:r>
            <a:r>
              <a:rPr lang="en-US" sz="1600" b="1" i="0" u="none" strike="noStrike" dirty="0">
                <a:solidFill>
                  <a:srgbClr val="EC4E20"/>
                </a:solidFill>
                <a:effectLst/>
                <a:latin typeface="Roboto"/>
              </a:rPr>
              <a:t>Reference Type</a:t>
            </a:r>
            <a:r>
              <a:rPr lang="en-US" sz="1600" b="1" i="0" dirty="0">
                <a:effectLst/>
                <a:latin typeface="Roboto"/>
              </a:rPr>
              <a:t>(object)</a:t>
            </a:r>
            <a:r>
              <a:rPr lang="en-US" sz="1600" b="0" i="0" dirty="0">
                <a:effectLst/>
                <a:latin typeface="Roboto"/>
              </a:rPr>
              <a:t> is called </a:t>
            </a:r>
            <a:r>
              <a:rPr lang="en-US" sz="1600" b="1" i="0" dirty="0">
                <a:effectLst/>
                <a:latin typeface="Roboto"/>
              </a:rPr>
              <a:t>Boxing</a:t>
            </a:r>
            <a:r>
              <a:rPr lang="en-US" sz="1600" b="0" i="0" dirty="0">
                <a:effectLst/>
                <a:latin typeface="Roboto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/>
              </a:rPr>
              <a:t>Boxing is implicit conversion process in which object type (super type) is used.</a:t>
            </a:r>
            <a:r>
              <a:rPr lang="en-US" sz="1600" dirty="0">
                <a:latin typeface="Roboto"/>
              </a:rPr>
              <a:t> Object</a:t>
            </a:r>
            <a:r>
              <a:rPr lang="en-US" sz="1600" b="0" i="0" dirty="0">
                <a:effectLst/>
                <a:latin typeface="Roboto"/>
              </a:rPr>
              <a:t> is the base class for all the data types in C#.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/>
              </a:rPr>
              <a:t>The Value type is always stored in Stack. The Referenced Type is stored in Heap</a:t>
            </a:r>
          </a:p>
          <a:p>
            <a:pPr marL="298450" marR="2039620" indent="-285750">
              <a:lnSpc>
                <a:spcPts val="193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</a:rPr>
              <a:t>In C#, all types, predefined and user-defined, reference types and value types, inherit directly or indirectly from Object. </a:t>
            </a:r>
          </a:p>
          <a:p>
            <a:pPr marL="298450" marR="2039620" indent="-285750">
              <a:lnSpc>
                <a:spcPts val="193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/>
              </a:rPr>
              <a:t>The process of converting  reference type into the value types </a:t>
            </a:r>
            <a:r>
              <a:rPr lang="en-US" sz="1600" dirty="0">
                <a:latin typeface="Roboto"/>
              </a:rPr>
              <a:t>known as</a:t>
            </a:r>
            <a:r>
              <a:rPr lang="en-US" sz="1600" b="0" i="0" dirty="0">
                <a:effectLst/>
                <a:latin typeface="Roboto"/>
              </a:rPr>
              <a:t> </a:t>
            </a:r>
            <a:r>
              <a:rPr lang="en-US" sz="1600" b="1" i="0" dirty="0">
                <a:effectLst/>
                <a:latin typeface="Roboto"/>
              </a:rPr>
              <a:t>unboxing</a:t>
            </a:r>
            <a:r>
              <a:rPr lang="en-US" sz="1600" b="0" i="0" dirty="0">
                <a:effectLst/>
                <a:latin typeface="Roboto"/>
              </a:rPr>
              <a:t>.</a:t>
            </a:r>
          </a:p>
          <a:p>
            <a:pPr marL="12700" marR="2039620">
              <a:lnSpc>
                <a:spcPts val="1930"/>
              </a:lnSpc>
            </a:pPr>
            <a:endParaRPr lang="en-US" sz="1700" dirty="0">
              <a:latin typeface="Georgia"/>
              <a:cs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913BD-13BC-4D01-BF9C-38411AC8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14800"/>
            <a:ext cx="609685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2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41110"/>
            <a:ext cx="791146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lang="en-US" sz="2200" spc="-10" dirty="0">
                <a:latin typeface="Times New Roman"/>
                <a:cs typeface="Times New Roman"/>
              </a:rPr>
              <a:t>Operators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lang="en-US" sz="2200" spc="-15" dirty="0">
                <a:latin typeface="Times New Roman"/>
                <a:cs typeface="Times New Roman"/>
              </a:rPr>
              <a:t>Type Casting</a:t>
            </a: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lang="en-US" sz="2200" spc="-15" dirty="0">
                <a:latin typeface="Times New Roman"/>
                <a:cs typeface="Times New Roman"/>
              </a:rPr>
              <a:t>Type Conversion</a:t>
            </a: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lang="en-US" sz="2200" spc="-15" dirty="0">
                <a:latin typeface="Times New Roman"/>
                <a:cs typeface="Times New Roman"/>
              </a:rPr>
              <a:t>Boxing/Unboxing</a:t>
            </a: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lang="en-US" sz="2200" spc="-15" dirty="0">
                <a:latin typeface="Times New Roman"/>
                <a:cs typeface="Times New Roman"/>
              </a:rPr>
              <a:t>Program </a:t>
            </a:r>
            <a:r>
              <a:rPr lang="en-US" sz="2200" spc="-15">
                <a:latin typeface="Times New Roman"/>
                <a:cs typeface="Times New Roman"/>
              </a:rPr>
              <a:t>Control Statements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3400"/>
            <a:ext cx="807211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lang="en-US" spc="-30" dirty="0"/>
              <a:t>boxing and unboxing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95D8E-7EC6-4D0B-A789-4442F7BB4D27}"/>
              </a:ext>
            </a:extLst>
          </p:cNvPr>
          <p:cNvSpPr txBox="1"/>
          <p:nvPr/>
        </p:nvSpPr>
        <p:spPr>
          <a:xfrm>
            <a:off x="342899" y="1523286"/>
            <a:ext cx="8458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System; </a:t>
            </a:r>
          </a:p>
          <a:p>
            <a:r>
              <a:rPr lang="en-US" dirty="0"/>
              <a:t>namespace </a:t>
            </a:r>
            <a:r>
              <a:rPr lang="en-US" dirty="0" err="1"/>
              <a:t>ValueTypeTest</a:t>
            </a:r>
            <a:r>
              <a:rPr lang="en-US" dirty="0"/>
              <a:t> { </a:t>
            </a:r>
          </a:p>
          <a:p>
            <a:r>
              <a:rPr lang="en-US" dirty="0"/>
              <a:t>class </a:t>
            </a:r>
            <a:r>
              <a:rPr lang="en-US" dirty="0" err="1"/>
              <a:t>BoxingUnboxing</a:t>
            </a:r>
            <a:r>
              <a:rPr lang="en-US" dirty="0"/>
              <a:t> { </a:t>
            </a:r>
          </a:p>
          <a:p>
            <a:r>
              <a:rPr lang="en-US" dirty="0"/>
              <a:t>	static void Main()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num=20;</a:t>
            </a:r>
          </a:p>
          <a:p>
            <a:r>
              <a:rPr lang="en-US" dirty="0"/>
              <a:t>		// declare object obj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obj=num; </a:t>
            </a:r>
            <a:r>
              <a:rPr lang="en-US" dirty="0">
                <a:solidFill>
                  <a:srgbClr val="FF0000"/>
                </a:solidFill>
              </a:rPr>
              <a:t>//implicit conversion to </a:t>
            </a:r>
            <a:r>
              <a:rPr lang="en-US" dirty="0" err="1">
                <a:solidFill>
                  <a:srgbClr val="FF0000"/>
                </a:solidFill>
              </a:rPr>
              <a:t>System.object</a:t>
            </a:r>
            <a:r>
              <a:rPr lang="en-US" dirty="0">
                <a:solidFill>
                  <a:srgbClr val="FF0000"/>
                </a:solidFill>
              </a:rPr>
              <a:t> (boxing)</a:t>
            </a:r>
          </a:p>
          <a:p>
            <a:r>
              <a:rPr lang="en-US" dirty="0"/>
              <a:t>		num = 30; </a:t>
            </a:r>
          </a:p>
          <a:p>
            <a:r>
              <a:rPr lang="en-US" dirty="0"/>
              <a:t>		</a:t>
            </a:r>
            <a:r>
              <a:rPr lang="en-US" dirty="0" err="1"/>
              <a:t>Console.WriteLine</a:t>
            </a:r>
            <a:r>
              <a:rPr lang="en-US" dirty="0"/>
              <a:t>(num);	</a:t>
            </a:r>
            <a:r>
              <a:rPr lang="en-US" dirty="0">
                <a:solidFill>
                  <a:srgbClr val="00B050"/>
                </a:solidFill>
              </a:rPr>
              <a:t>// 30</a:t>
            </a:r>
          </a:p>
          <a:p>
            <a:r>
              <a:rPr lang="en-US" dirty="0"/>
              <a:t>		</a:t>
            </a:r>
            <a:r>
              <a:rPr lang="en-US" dirty="0" err="1"/>
              <a:t>Console.WriteLine</a:t>
            </a:r>
            <a:r>
              <a:rPr lang="en-US" dirty="0"/>
              <a:t>(obj);	</a:t>
            </a:r>
            <a:r>
              <a:rPr lang="en-US" dirty="0">
                <a:solidFill>
                  <a:srgbClr val="00B050"/>
                </a:solidFill>
              </a:rPr>
              <a:t>//20	</a:t>
            </a:r>
            <a:r>
              <a:rPr lang="en-US" dirty="0"/>
              <a:t>	</a:t>
            </a:r>
          </a:p>
          <a:p>
            <a:r>
              <a:rPr lang="en-US" dirty="0"/>
              <a:t>		// to show type of object by using </a:t>
            </a:r>
            <a:r>
              <a:rPr lang="en-US" dirty="0" err="1"/>
              <a:t>GetType</a:t>
            </a:r>
            <a:r>
              <a:rPr lang="en-US" dirty="0"/>
              <a:t>() </a:t>
            </a:r>
          </a:p>
          <a:p>
            <a:r>
              <a:rPr lang="en-US" dirty="0"/>
              <a:t>	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obj.GetType</a:t>
            </a:r>
            <a:r>
              <a:rPr lang="en-US" dirty="0"/>
              <a:t>()); 	</a:t>
            </a:r>
            <a:r>
              <a:rPr lang="en-US" dirty="0">
                <a:solidFill>
                  <a:srgbClr val="00B050"/>
                </a:solidFill>
              </a:rPr>
              <a:t>//System.Int32</a:t>
            </a:r>
          </a:p>
          <a:p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)obj; </a:t>
            </a:r>
            <a:r>
              <a:rPr lang="en-US" dirty="0">
                <a:solidFill>
                  <a:srgbClr val="FF0000"/>
                </a:solidFill>
              </a:rPr>
              <a:t>// explicit conversion from object to int (unboxing)</a:t>
            </a:r>
          </a:p>
          <a:p>
            <a:r>
              <a:rPr lang="en-US" dirty="0"/>
              <a:t>	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	</a:t>
            </a:r>
            <a:r>
              <a:rPr lang="en-US" dirty="0">
                <a:solidFill>
                  <a:srgbClr val="00B050"/>
                </a:solidFill>
              </a:rPr>
              <a:t>//20	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}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9945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3400"/>
            <a:ext cx="807211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lang="en-US" spc="-30" dirty="0"/>
              <a:t> Program control Statements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43000"/>
            <a:ext cx="8303260" cy="6114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1600" b="0" i="0" dirty="0">
                <a:effectLst/>
                <a:latin typeface="Roboto"/>
              </a:rPr>
              <a:t>There are three categories of program control statements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Roboto"/>
              </a:rPr>
              <a:t>Selection statements </a:t>
            </a:r>
            <a:r>
              <a:rPr lang="en-US" sz="1600" b="0" i="0" dirty="0">
                <a:effectLst/>
                <a:latin typeface="Roboto"/>
              </a:rPr>
              <a:t>:  if and switch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Roboto"/>
              </a:rPr>
              <a:t>Iteration statements </a:t>
            </a:r>
            <a:r>
              <a:rPr lang="en-US" sz="1600" dirty="0">
                <a:latin typeface="Roboto"/>
              </a:rPr>
              <a:t>: consist of for, while, do-while, foreach loops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Roboto"/>
              </a:rPr>
              <a:t>Jump statements</a:t>
            </a:r>
            <a:r>
              <a:rPr lang="en-US" sz="1600" dirty="0">
                <a:latin typeface="Roboto"/>
              </a:rPr>
              <a:t>: break, continue, </a:t>
            </a:r>
            <a:r>
              <a:rPr lang="en-US" sz="1600" dirty="0" err="1">
                <a:latin typeface="Roboto"/>
              </a:rPr>
              <a:t>goto</a:t>
            </a:r>
            <a:r>
              <a:rPr lang="en-US" sz="1600" dirty="0">
                <a:latin typeface="Roboto"/>
              </a:rPr>
              <a:t>, return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</a:rPr>
              <a:t>All the above statements of C# are same as in C/C++ and Java except foreach loop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</a:rPr>
              <a:t>Foreach loop cycles through the elements of a collection. 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</a:rPr>
              <a:t>A collection is a group of objects.</a:t>
            </a:r>
          </a:p>
          <a:p>
            <a:pPr marL="788035">
              <a:spcBef>
                <a:spcPts val="980"/>
              </a:spcBef>
              <a:spcAft>
                <a:spcPts val="0"/>
              </a:spcAft>
            </a:pPr>
            <a:r>
              <a:rPr lang="en-US" sz="1600" dirty="0">
                <a:latin typeface="Roboto"/>
              </a:rPr>
              <a:t>C# defines several types of collections, of which one is an array</a:t>
            </a:r>
          </a:p>
          <a:p>
            <a:pPr marL="788035">
              <a:spcBef>
                <a:spcPts val="98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</a:rPr>
              <a:t>LoopsDemo</a:t>
            </a:r>
            <a:endParaRPr lang="en-PK" sz="1200" dirty="0">
              <a:latin typeface="Courier New" panose="02070309020205020404" pitchFamily="49" charset="0"/>
              <a:ea typeface="Cambria" panose="02040503050406030204" pitchFamily="18" charset="0"/>
            </a:endParaRPr>
          </a:p>
          <a:p>
            <a:pPr marL="788035">
              <a:spcBef>
                <a:spcPts val="3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131570">
              <a:lnSpc>
                <a:spcPts val="1225"/>
              </a:lnSpc>
              <a:spcBef>
                <a:spcPts val="3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static void </a:t>
            </a: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Main()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131570">
              <a:lnSpc>
                <a:spcPts val="1225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</a:p>
          <a:p>
            <a:pPr marL="1131570">
              <a:lnSpc>
                <a:spcPts val="1225"/>
              </a:lnSpc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int</a:t>
            </a: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[]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even={2,4,6,8,10};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88035" indent="676910">
              <a:lnSpc>
                <a:spcPct val="95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Console.WriteLine</a:t>
            </a: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200" dirty="0">
                <a:solidFill>
                  <a:srgbClr val="A21515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“Even Numbers</a:t>
            </a: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465580">
              <a:lnSpc>
                <a:spcPts val="1225"/>
              </a:lnSpc>
            </a:pP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foreach </a:t>
            </a: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</a:rPr>
              <a:t>n</a:t>
            </a: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 </a:t>
            </a: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even)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465580">
              <a:lnSpc>
                <a:spcPts val="1225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799590">
              <a:spcBef>
                <a:spcPts val="3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Console.WriteLine</a:t>
            </a: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(n);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465580">
              <a:lnSpc>
                <a:spcPts val="1225"/>
              </a:lnSpc>
              <a:spcBef>
                <a:spcPts val="3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131570">
              <a:lnSpc>
                <a:spcPts val="1225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88035">
              <a:lnSpc>
                <a:spcPts val="1180"/>
              </a:lnSpc>
              <a:spcBef>
                <a:spcPts val="3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PK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Roboto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793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54993"/>
            <a:ext cx="807211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lang="en-US" spc="-25" dirty="0"/>
              <a:t>Operators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341110"/>
            <a:ext cx="7911465" cy="3602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15" dirty="0">
                <a:latin typeface="Times New Roman"/>
                <a:cs typeface="Times New Roman"/>
              </a:rPr>
              <a:t>C#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sup</a:t>
            </a:r>
            <a:r>
              <a:rPr sz="2200" spc="-10" dirty="0">
                <a:latin typeface="Times New Roman"/>
                <a:cs typeface="Times New Roman"/>
              </a:rPr>
              <a:t>ports 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rich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perators.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C#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Operators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can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cla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sified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into 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ber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related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cat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spc="-15" dirty="0">
                <a:latin typeface="Times New Roman"/>
                <a:cs typeface="Times New Roman"/>
              </a:rPr>
              <a:t>g</a:t>
            </a:r>
            <a:r>
              <a:rPr sz="2200" spc="-10" dirty="0">
                <a:latin typeface="Times New Roman"/>
                <a:cs typeface="Times New Roman"/>
              </a:rPr>
              <a:t>ories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belo</a:t>
            </a:r>
            <a:r>
              <a:rPr sz="2200" spc="-20" dirty="0">
                <a:latin typeface="Times New Roman"/>
                <a:cs typeface="Times New Roman"/>
              </a:rPr>
              <a:t>w</a:t>
            </a:r>
            <a:r>
              <a:rPr sz="2200" spc="5" dirty="0">
                <a:latin typeface="Times New Roman"/>
                <a:cs typeface="Times New Roman"/>
              </a:rPr>
              <a:t>:</a:t>
            </a:r>
            <a:r>
              <a:rPr sz="2200" spc="-10" dirty="0">
                <a:latin typeface="Times New Roman"/>
                <a:cs typeface="Times New Roman"/>
              </a:rPr>
              <a:t>-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Arit</a:t>
            </a:r>
            <a:r>
              <a:rPr sz="2200" spc="-5" dirty="0">
                <a:latin typeface="Times New Roman"/>
                <a:cs typeface="Times New Roman"/>
              </a:rPr>
              <a:t>h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etic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Times New Roman"/>
                <a:cs typeface="Times New Roman"/>
              </a:rPr>
              <a:t>Rel</a:t>
            </a:r>
            <a:r>
              <a:rPr sz="2200" spc="-2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tional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Times New Roman"/>
                <a:cs typeface="Times New Roman"/>
              </a:rPr>
              <a:t>L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gical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Assig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ent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Incre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ent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Decr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ent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onditi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nal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Bitwise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63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p</a:t>
            </a:r>
            <a:r>
              <a:rPr sz="2200" spc="-10" dirty="0">
                <a:latin typeface="Times New Roman"/>
                <a:cs typeface="Times New Roman"/>
              </a:rPr>
              <a:t>eci</a:t>
            </a:r>
            <a:r>
              <a:rPr sz="2200" spc="-2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l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7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Arit</a:t>
            </a:r>
            <a:r>
              <a:rPr b="1" spc="-15" dirty="0">
                <a:latin typeface="Trebuchet MS"/>
                <a:cs typeface="Trebuchet MS"/>
              </a:rPr>
              <a:t>h</a:t>
            </a:r>
            <a:r>
              <a:rPr b="1" spc="-5" dirty="0">
                <a:latin typeface="Trebuchet MS"/>
                <a:cs typeface="Trebuchet MS"/>
              </a:rPr>
              <a:t>met</a:t>
            </a:r>
            <a:r>
              <a:rPr b="1" spc="-15" dirty="0">
                <a:latin typeface="Trebuchet MS"/>
                <a:cs typeface="Trebuchet MS"/>
              </a:rPr>
              <a:t>i</a:t>
            </a:r>
            <a:r>
              <a:rPr b="1" spc="-25" dirty="0">
                <a:latin typeface="Trebuchet MS"/>
                <a:cs typeface="Trebuchet MS"/>
              </a:rPr>
              <a:t>c</a:t>
            </a:r>
            <a:r>
              <a:rPr b="1" spc="40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Ope</a:t>
            </a:r>
            <a:r>
              <a:rPr b="1" spc="-125" dirty="0">
                <a:latin typeface="Trebuchet MS"/>
                <a:cs typeface="Trebuchet MS"/>
              </a:rPr>
              <a:t>r</a:t>
            </a:r>
            <a:r>
              <a:rPr b="1" spc="-20" dirty="0">
                <a:latin typeface="Trebuchet MS"/>
                <a:cs typeface="Trebuchet MS"/>
              </a:rPr>
              <a:t>at</a:t>
            </a:r>
            <a:r>
              <a:rPr b="1" spc="-40" dirty="0">
                <a:latin typeface="Trebuchet MS"/>
                <a:cs typeface="Trebuchet MS"/>
              </a:rPr>
              <a:t>o</a:t>
            </a:r>
            <a:r>
              <a:rPr b="1" spc="-25" dirty="0">
                <a:latin typeface="Trebuchet MS"/>
                <a:cs typeface="Trebuchet MS"/>
              </a:rPr>
              <a:t>rs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743200"/>
            <a:ext cx="6096000" cy="3383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5" dirty="0">
                <a:latin typeface="Trebuchet MS"/>
                <a:cs typeface="Trebuchet MS"/>
              </a:rPr>
              <a:t>R</a:t>
            </a:r>
            <a:r>
              <a:rPr b="1" spc="-40" dirty="0">
                <a:latin typeface="Trebuchet MS"/>
                <a:cs typeface="Trebuchet MS"/>
              </a:rPr>
              <a:t>e</a:t>
            </a:r>
            <a:r>
              <a:rPr b="1" spc="-20" dirty="0">
                <a:latin typeface="Trebuchet MS"/>
                <a:cs typeface="Trebuchet MS"/>
              </a:rPr>
              <a:t>lat</a:t>
            </a:r>
            <a:r>
              <a:rPr b="1" spc="-30" dirty="0">
                <a:latin typeface="Trebuchet MS"/>
                <a:cs typeface="Trebuchet MS"/>
              </a:rPr>
              <a:t>i</a:t>
            </a:r>
            <a:r>
              <a:rPr b="1" spc="-20" dirty="0">
                <a:latin typeface="Trebuchet MS"/>
                <a:cs typeface="Trebuchet MS"/>
              </a:rPr>
              <a:t>onal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Op</a:t>
            </a:r>
            <a:r>
              <a:rPr b="1" spc="-25" dirty="0">
                <a:latin typeface="Trebuchet MS"/>
                <a:cs typeface="Trebuchet MS"/>
              </a:rPr>
              <a:t>e</a:t>
            </a:r>
            <a:r>
              <a:rPr b="1" spc="-130" dirty="0">
                <a:latin typeface="Trebuchet MS"/>
                <a:cs typeface="Trebuchet MS"/>
              </a:rPr>
              <a:t>r</a:t>
            </a:r>
            <a:r>
              <a:rPr b="1" spc="-20" dirty="0">
                <a:latin typeface="Trebuchet MS"/>
                <a:cs typeface="Trebuchet MS"/>
              </a:rPr>
              <a:t>at</a:t>
            </a:r>
            <a:r>
              <a:rPr b="1" spc="-40" dirty="0">
                <a:latin typeface="Trebuchet MS"/>
                <a:cs typeface="Trebuchet MS"/>
              </a:rPr>
              <a:t>o</a:t>
            </a:r>
            <a:r>
              <a:rPr b="1" spc="-25" dirty="0">
                <a:latin typeface="Trebuchet MS"/>
                <a:cs typeface="Trebuchet MS"/>
              </a:rPr>
              <a:t>rs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286000"/>
            <a:ext cx="64008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Logica</a:t>
            </a:r>
            <a:r>
              <a:rPr spc="-15" dirty="0"/>
              <a:t>l</a:t>
            </a:r>
            <a:r>
              <a:rPr spc="10" dirty="0"/>
              <a:t> </a:t>
            </a:r>
            <a:r>
              <a:rPr spc="-25" dirty="0"/>
              <a:t>Operato</a:t>
            </a:r>
            <a:r>
              <a:rPr spc="-40" dirty="0"/>
              <a:t>r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2362200"/>
            <a:ext cx="67818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54993"/>
            <a:ext cx="807211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30" dirty="0">
                <a:latin typeface="Trebuchet MS"/>
                <a:cs typeface="Trebuchet MS"/>
              </a:rPr>
              <a:t>Compound </a:t>
            </a:r>
            <a:r>
              <a:rPr b="1" spc="-30" dirty="0">
                <a:latin typeface="Trebuchet MS"/>
                <a:cs typeface="Trebuchet MS"/>
              </a:rPr>
              <a:t>Assignmen</a:t>
            </a:r>
            <a:r>
              <a:rPr b="1" spc="-20" dirty="0">
                <a:latin typeface="Trebuchet MS"/>
                <a:cs typeface="Trebuchet MS"/>
              </a:rPr>
              <a:t>t</a:t>
            </a:r>
            <a:r>
              <a:rPr b="1" spc="4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Ope</a:t>
            </a:r>
            <a:r>
              <a:rPr b="1" spc="-125" dirty="0">
                <a:latin typeface="Trebuchet MS"/>
                <a:cs typeface="Trebuchet MS"/>
              </a:rPr>
              <a:t>r</a:t>
            </a:r>
            <a:r>
              <a:rPr b="1" spc="-20" dirty="0">
                <a:latin typeface="Trebuchet MS"/>
                <a:cs typeface="Trebuchet MS"/>
              </a:rPr>
              <a:t>at</a:t>
            </a:r>
            <a:r>
              <a:rPr b="1" spc="-40" dirty="0">
                <a:latin typeface="Trebuchet MS"/>
                <a:cs typeface="Trebuchet MS"/>
              </a:rPr>
              <a:t>o</a:t>
            </a:r>
            <a:r>
              <a:rPr b="1" dirty="0">
                <a:latin typeface="Trebuchet MS"/>
                <a:cs typeface="Trebuchet MS"/>
              </a:rPr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362200"/>
            <a:ext cx="70104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9897"/>
            <a:ext cx="76828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5" dirty="0">
                <a:solidFill>
                  <a:srgbClr val="424455"/>
                </a:solidFill>
                <a:latin typeface="Trebuchet MS"/>
                <a:cs typeface="Trebuchet MS"/>
              </a:rPr>
              <a:t>Incremen</a:t>
            </a:r>
            <a:r>
              <a:rPr sz="3600" b="1" dirty="0">
                <a:solidFill>
                  <a:srgbClr val="424455"/>
                </a:solidFill>
                <a:latin typeface="Trebuchet MS"/>
                <a:cs typeface="Trebuchet MS"/>
              </a:rPr>
              <a:t>t</a:t>
            </a:r>
            <a:r>
              <a:rPr sz="3600" b="1" spc="2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600" b="1" spc="-25" dirty="0">
                <a:solidFill>
                  <a:srgbClr val="424455"/>
                </a:solidFill>
                <a:latin typeface="Trebuchet MS"/>
                <a:cs typeface="Trebuchet MS"/>
              </a:rPr>
              <a:t>and</a:t>
            </a:r>
            <a:r>
              <a:rPr sz="3600" b="1" spc="-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600" b="1" spc="-25" dirty="0">
                <a:solidFill>
                  <a:srgbClr val="424455"/>
                </a:solidFill>
                <a:latin typeface="Trebuchet MS"/>
                <a:cs typeface="Trebuchet MS"/>
              </a:rPr>
              <a:t>D</a:t>
            </a:r>
            <a:r>
              <a:rPr sz="3600" b="1" spc="-35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3600" b="1" dirty="0">
                <a:solidFill>
                  <a:srgbClr val="424455"/>
                </a:solidFill>
                <a:latin typeface="Trebuchet MS"/>
                <a:cs typeface="Trebuchet MS"/>
              </a:rPr>
              <a:t>crement</a:t>
            </a:r>
            <a:r>
              <a:rPr sz="3600" b="1" spc="1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600" b="1" spc="-30" dirty="0">
                <a:solidFill>
                  <a:srgbClr val="424455"/>
                </a:solidFill>
                <a:latin typeface="Trebuchet MS"/>
                <a:cs typeface="Trebuchet MS"/>
              </a:rPr>
              <a:t>Op</a:t>
            </a:r>
            <a:r>
              <a:rPr sz="3600" b="1" spc="-25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3600" b="1" spc="-114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sz="3600" b="1" dirty="0">
                <a:solidFill>
                  <a:srgbClr val="424455"/>
                </a:solidFill>
                <a:latin typeface="Trebuchet MS"/>
                <a:cs typeface="Trebuchet MS"/>
              </a:rPr>
              <a:t>ator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81415"/>
            <a:ext cx="2667000" cy="414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5270">
              <a:lnSpc>
                <a:spcPts val="1639"/>
              </a:lnSpc>
            </a:pPr>
            <a:r>
              <a:rPr sz="1400" spc="-5" dirty="0">
                <a:latin typeface="Georgia"/>
                <a:cs typeface="Georgia"/>
              </a:rPr>
              <a:t>u</a:t>
            </a:r>
            <a:r>
              <a:rPr sz="1400" dirty="0">
                <a:latin typeface="Georgia"/>
                <a:cs typeface="Georgia"/>
              </a:rPr>
              <a:t>si</a:t>
            </a:r>
            <a:r>
              <a:rPr sz="1400" spc="-10" dirty="0">
                <a:latin typeface="Georgia"/>
                <a:cs typeface="Georgia"/>
              </a:rPr>
              <a:t>n</a:t>
            </a:r>
            <a:r>
              <a:rPr sz="1400" dirty="0">
                <a:latin typeface="Georgia"/>
                <a:cs typeface="Georgia"/>
              </a:rPr>
              <a:t>g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Sys</a:t>
            </a:r>
            <a:r>
              <a:rPr sz="1400" spc="-5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em; </a:t>
            </a:r>
            <a:r>
              <a:rPr sz="1400" spc="-5" dirty="0">
                <a:latin typeface="Georgia"/>
                <a:cs typeface="Georgia"/>
              </a:rPr>
              <a:t>c</a:t>
            </a:r>
            <a:r>
              <a:rPr sz="1400" spc="-10" dirty="0">
                <a:latin typeface="Georgia"/>
                <a:cs typeface="Georgia"/>
              </a:rPr>
              <a:t>l</a:t>
            </a:r>
            <a:r>
              <a:rPr sz="1400" dirty="0">
                <a:latin typeface="Georgia"/>
                <a:cs typeface="Georgia"/>
              </a:rPr>
              <a:t>ass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</a:t>
            </a:r>
            <a:r>
              <a:rPr sz="1400" spc="-10" dirty="0">
                <a:latin typeface="Georgia"/>
                <a:cs typeface="Georgia"/>
              </a:rPr>
              <a:t>n</a:t>
            </a:r>
            <a:r>
              <a:rPr sz="1400" spc="-5" dirty="0">
                <a:latin typeface="Georgia"/>
                <a:cs typeface="Georgia"/>
              </a:rPr>
              <a:t>cdecop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580"/>
              </a:lnSpc>
            </a:pPr>
            <a:r>
              <a:rPr sz="1400" dirty="0">
                <a:latin typeface="Georgia"/>
                <a:cs typeface="Georgia"/>
              </a:rPr>
              <a:t>{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Georgia"/>
                <a:cs typeface="Georgia"/>
              </a:rPr>
              <a:t>p</a:t>
            </a:r>
            <a:r>
              <a:rPr sz="1400" spc="-5" dirty="0">
                <a:latin typeface="Georgia"/>
                <a:cs typeface="Georgia"/>
              </a:rPr>
              <a:t>ubl</a:t>
            </a:r>
            <a:r>
              <a:rPr sz="1400" spc="-10" dirty="0">
                <a:latin typeface="Georgia"/>
                <a:cs typeface="Georgia"/>
              </a:rPr>
              <a:t>i</a:t>
            </a:r>
            <a:r>
              <a:rPr sz="1400" dirty="0">
                <a:latin typeface="Georgia"/>
                <a:cs typeface="Georgia"/>
              </a:rPr>
              <a:t>c </a:t>
            </a:r>
            <a:r>
              <a:rPr sz="1400" spc="-5" dirty="0">
                <a:latin typeface="Georgia"/>
                <a:cs typeface="Georgia"/>
              </a:rPr>
              <a:t>sta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ic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v</a:t>
            </a:r>
            <a:r>
              <a:rPr sz="1400" spc="-5" dirty="0">
                <a:latin typeface="Georgia"/>
                <a:cs typeface="Georgia"/>
              </a:rPr>
              <a:t>o</a:t>
            </a:r>
            <a:r>
              <a:rPr sz="1400" dirty="0">
                <a:latin typeface="Georgia"/>
                <a:cs typeface="Georgia"/>
              </a:rPr>
              <a:t>id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M</a:t>
            </a:r>
            <a:r>
              <a:rPr sz="1400" dirty="0">
                <a:latin typeface="Georgia"/>
                <a:cs typeface="Georgia"/>
              </a:rPr>
              <a:t>ai</a:t>
            </a:r>
            <a:r>
              <a:rPr sz="1400" spc="-5" dirty="0">
                <a:latin typeface="Georgia"/>
                <a:cs typeface="Georgia"/>
              </a:rPr>
              <a:t>n</a:t>
            </a:r>
            <a:r>
              <a:rPr sz="1400" dirty="0">
                <a:latin typeface="Georgia"/>
                <a:cs typeface="Georgia"/>
              </a:rPr>
              <a:t>()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Georgia"/>
                <a:cs typeface="Georgia"/>
              </a:rPr>
              <a:t>{</a:t>
            </a:r>
            <a:endParaRPr sz="1400">
              <a:latin typeface="Georgia"/>
              <a:cs typeface="Georgia"/>
            </a:endParaRPr>
          </a:p>
          <a:p>
            <a:pPr marL="12700" marR="5080" indent="127635">
              <a:lnSpc>
                <a:spcPct val="97900"/>
              </a:lnSpc>
              <a:spcBef>
                <a:spcPts val="15"/>
              </a:spcBef>
            </a:pPr>
            <a:r>
              <a:rPr sz="1400" dirty="0">
                <a:latin typeface="Georgia"/>
                <a:cs typeface="Georgia"/>
              </a:rPr>
              <a:t>i</a:t>
            </a:r>
            <a:r>
              <a:rPr sz="1400" spc="-10" dirty="0">
                <a:latin typeface="Georgia"/>
                <a:cs typeface="Georgia"/>
              </a:rPr>
              <a:t>n</a:t>
            </a:r>
            <a:r>
              <a:rPr sz="1400" dirty="0">
                <a:latin typeface="Georgia"/>
                <a:cs typeface="Georgia"/>
              </a:rPr>
              <a:t>t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x=</a:t>
            </a:r>
            <a:r>
              <a:rPr sz="1400" spc="-10" dirty="0">
                <a:latin typeface="Georgia"/>
                <a:cs typeface="Georgia"/>
              </a:rPr>
              <a:t>1</a:t>
            </a:r>
            <a:r>
              <a:rPr sz="1400" dirty="0">
                <a:latin typeface="Georgia"/>
                <a:cs typeface="Georgia"/>
              </a:rPr>
              <a:t>0</a:t>
            </a:r>
            <a:r>
              <a:rPr sz="1400" spc="5" dirty="0">
                <a:latin typeface="Georgia"/>
                <a:cs typeface="Georgia"/>
              </a:rPr>
              <a:t>,</a:t>
            </a:r>
            <a:r>
              <a:rPr sz="1400" dirty="0">
                <a:latin typeface="Georgia"/>
                <a:cs typeface="Georgia"/>
              </a:rPr>
              <a:t>y=30; Conso</a:t>
            </a:r>
            <a:r>
              <a:rPr sz="1400" spc="-5" dirty="0">
                <a:latin typeface="Georgia"/>
                <a:cs typeface="Georgia"/>
              </a:rPr>
              <a:t>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10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(“x=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 </a:t>
            </a:r>
            <a:r>
              <a:rPr sz="1400" spc="-5" dirty="0">
                <a:latin typeface="Georgia"/>
                <a:cs typeface="Georgia"/>
              </a:rPr>
              <a:t>+</a:t>
            </a:r>
            <a:r>
              <a:rPr sz="1400" dirty="0">
                <a:latin typeface="Georgia"/>
                <a:cs typeface="Georgia"/>
              </a:rPr>
              <a:t>x); </a:t>
            </a:r>
            <a:r>
              <a:rPr sz="1400" spc="-5" dirty="0">
                <a:latin typeface="Georgia"/>
                <a:cs typeface="Georgia"/>
              </a:rPr>
              <a:t>Consol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</a:t>
            </a:r>
            <a:r>
              <a:rPr sz="1400" spc="-5" dirty="0">
                <a:latin typeface="Georgia"/>
                <a:cs typeface="Georgia"/>
              </a:rPr>
              <a:t>y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+y); </a:t>
            </a:r>
            <a:r>
              <a:rPr sz="1400" spc="-5" dirty="0">
                <a:latin typeface="Georgia"/>
                <a:cs typeface="Georgia"/>
              </a:rPr>
              <a:t>Consol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(“++</a:t>
            </a:r>
            <a:r>
              <a:rPr sz="1400" spc="-5" dirty="0">
                <a:latin typeface="Georgia"/>
                <a:cs typeface="Georgia"/>
              </a:rPr>
              <a:t>x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+</a:t>
            </a:r>
            <a:r>
              <a:rPr sz="1400" dirty="0">
                <a:latin typeface="Georgia"/>
                <a:cs typeface="Georgia"/>
              </a:rPr>
              <a:t>+</a:t>
            </a:r>
            <a:r>
              <a:rPr sz="1400" spc="-5" dirty="0">
                <a:latin typeface="Georgia"/>
                <a:cs typeface="Georgia"/>
              </a:rPr>
              <a:t>x</a:t>
            </a:r>
            <a:r>
              <a:rPr sz="1400" dirty="0">
                <a:latin typeface="Georgia"/>
                <a:cs typeface="Georgia"/>
              </a:rPr>
              <a:t>); </a:t>
            </a:r>
            <a:r>
              <a:rPr sz="1400" spc="-5" dirty="0">
                <a:latin typeface="Georgia"/>
                <a:cs typeface="Georgia"/>
              </a:rPr>
              <a:t>Consol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(“++</a:t>
            </a:r>
            <a:r>
              <a:rPr sz="1400" spc="-10" dirty="0">
                <a:latin typeface="Georgia"/>
                <a:cs typeface="Georgia"/>
              </a:rPr>
              <a:t>y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+</a:t>
            </a:r>
            <a:r>
              <a:rPr sz="1400" spc="-10" dirty="0">
                <a:latin typeface="Georgia"/>
                <a:cs typeface="Georgia"/>
              </a:rPr>
              <a:t>+</a:t>
            </a:r>
            <a:r>
              <a:rPr sz="1400" dirty="0">
                <a:latin typeface="Georgia"/>
                <a:cs typeface="Georgia"/>
              </a:rPr>
              <a:t>y); </a:t>
            </a:r>
            <a:r>
              <a:rPr sz="1400" spc="-5" dirty="0">
                <a:latin typeface="Georgia"/>
                <a:cs typeface="Georgia"/>
              </a:rPr>
              <a:t>Consol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(“x+</a:t>
            </a:r>
            <a:r>
              <a:rPr sz="1400" spc="-5" dirty="0">
                <a:latin typeface="Georgia"/>
                <a:cs typeface="Georgia"/>
              </a:rPr>
              <a:t>+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x+</a:t>
            </a:r>
            <a:r>
              <a:rPr sz="1400" spc="-10" dirty="0">
                <a:latin typeface="Georgia"/>
                <a:cs typeface="Georgia"/>
              </a:rPr>
              <a:t>+</a:t>
            </a:r>
            <a:r>
              <a:rPr sz="1400" dirty="0">
                <a:latin typeface="Georgia"/>
                <a:cs typeface="Georgia"/>
              </a:rPr>
              <a:t>); </a:t>
            </a:r>
            <a:r>
              <a:rPr sz="1400" spc="-5" dirty="0">
                <a:latin typeface="Georgia"/>
                <a:cs typeface="Georgia"/>
              </a:rPr>
              <a:t>Consol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</a:t>
            </a:r>
            <a:r>
              <a:rPr sz="1400" spc="-5" dirty="0">
                <a:latin typeface="Georgia"/>
                <a:cs typeface="Georgia"/>
              </a:rPr>
              <a:t>y</a:t>
            </a:r>
            <a:r>
              <a:rPr sz="1400" dirty="0">
                <a:latin typeface="Georgia"/>
                <a:cs typeface="Georgia"/>
              </a:rPr>
              <a:t>+</a:t>
            </a:r>
            <a:r>
              <a:rPr sz="1400" spc="-10" dirty="0">
                <a:latin typeface="Georgia"/>
                <a:cs typeface="Georgia"/>
              </a:rPr>
              <a:t>+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y+</a:t>
            </a:r>
            <a:r>
              <a:rPr sz="1400" spc="-10" dirty="0">
                <a:latin typeface="Georgia"/>
                <a:cs typeface="Georgia"/>
              </a:rPr>
              <a:t>+</a:t>
            </a:r>
            <a:r>
              <a:rPr sz="1400" dirty="0">
                <a:latin typeface="Georgia"/>
                <a:cs typeface="Georgia"/>
              </a:rPr>
              <a:t>); </a:t>
            </a:r>
            <a:r>
              <a:rPr sz="1400" spc="-5" dirty="0">
                <a:latin typeface="Georgia"/>
                <a:cs typeface="Georgia"/>
              </a:rPr>
              <a:t>Consol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(“x=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-x); </a:t>
            </a:r>
            <a:r>
              <a:rPr sz="1400" spc="-5" dirty="0">
                <a:latin typeface="Georgia"/>
                <a:cs typeface="Georgia"/>
              </a:rPr>
              <a:t>Consol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</a:t>
            </a:r>
            <a:r>
              <a:rPr sz="1400" spc="-5" dirty="0">
                <a:latin typeface="Georgia"/>
                <a:cs typeface="Georgia"/>
              </a:rPr>
              <a:t>y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-y); </a:t>
            </a:r>
            <a:r>
              <a:rPr sz="1400" spc="-5" dirty="0">
                <a:latin typeface="Georgia"/>
                <a:cs typeface="Georgia"/>
              </a:rPr>
              <a:t>C</a:t>
            </a:r>
            <a:r>
              <a:rPr sz="1400" spc="-10" dirty="0">
                <a:latin typeface="Georgia"/>
                <a:cs typeface="Georgia"/>
              </a:rPr>
              <a:t>o</a:t>
            </a:r>
            <a:r>
              <a:rPr sz="1400" dirty="0">
                <a:latin typeface="Georgia"/>
                <a:cs typeface="Georgia"/>
              </a:rPr>
              <a:t>nso</a:t>
            </a:r>
            <a:r>
              <a:rPr sz="1400" spc="-10" dirty="0">
                <a:latin typeface="Georgia"/>
                <a:cs typeface="Georgia"/>
              </a:rPr>
              <a:t>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20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</a:t>
            </a:r>
            <a:r>
              <a:rPr sz="1400" spc="-5" dirty="0">
                <a:latin typeface="Georgia"/>
                <a:cs typeface="Georgia"/>
              </a:rPr>
              <a:t>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</a:t>
            </a:r>
            <a:r>
              <a:rPr sz="1400" spc="-5" dirty="0">
                <a:latin typeface="Georgia"/>
                <a:cs typeface="Georgia"/>
              </a:rPr>
              <a:t>ne</a:t>
            </a:r>
            <a:r>
              <a:rPr sz="1400" dirty="0">
                <a:latin typeface="Georgia"/>
                <a:cs typeface="Georgia"/>
              </a:rPr>
              <a:t>(</a:t>
            </a:r>
            <a:r>
              <a:rPr sz="1400" spc="-5" dirty="0">
                <a:latin typeface="Georgia"/>
                <a:cs typeface="Georgia"/>
              </a:rPr>
              <a:t>“</a:t>
            </a:r>
            <a:r>
              <a:rPr sz="1400" dirty="0">
                <a:latin typeface="Georgia"/>
                <a:cs typeface="Georgia"/>
              </a:rPr>
              <a:t>--</a:t>
            </a:r>
            <a:r>
              <a:rPr sz="1400" spc="-5" dirty="0">
                <a:latin typeface="Georgia"/>
                <a:cs typeface="Georgia"/>
              </a:rPr>
              <a:t>x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--x);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30"/>
              </a:lnSpc>
            </a:pPr>
            <a:r>
              <a:rPr sz="1400" spc="-5" dirty="0">
                <a:latin typeface="Georgia"/>
                <a:cs typeface="Georgia"/>
              </a:rPr>
              <a:t>Consol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(“--</a:t>
            </a:r>
            <a:r>
              <a:rPr sz="1400" spc="-10" dirty="0">
                <a:latin typeface="Georgia"/>
                <a:cs typeface="Georgia"/>
              </a:rPr>
              <a:t>y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--y);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Georgia"/>
                <a:cs typeface="Georgia"/>
              </a:rPr>
              <a:t>Conso</a:t>
            </a:r>
            <a:r>
              <a:rPr sz="1400" spc="-5" dirty="0">
                <a:latin typeface="Georgia"/>
                <a:cs typeface="Georgia"/>
              </a:rPr>
              <a:t>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10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</a:t>
            </a:r>
            <a:r>
              <a:rPr sz="1400" spc="5" dirty="0">
                <a:latin typeface="Georgia"/>
                <a:cs typeface="Georgia"/>
              </a:rPr>
              <a:t>x</a:t>
            </a:r>
            <a:r>
              <a:rPr sz="1400" dirty="0">
                <a:latin typeface="Georgia"/>
                <a:cs typeface="Georgia"/>
              </a:rPr>
              <a:t>--=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x</a:t>
            </a:r>
            <a:r>
              <a:rPr sz="1400" dirty="0">
                <a:latin typeface="Georgia"/>
                <a:cs typeface="Georgia"/>
              </a:rPr>
              <a:t>--);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Georgia"/>
                <a:cs typeface="Georgia"/>
              </a:rPr>
              <a:t>Consol</a:t>
            </a:r>
            <a:r>
              <a:rPr sz="1400" dirty="0">
                <a:latin typeface="Georgia"/>
                <a:cs typeface="Georgia"/>
              </a:rPr>
              <a:t>e.</a:t>
            </a:r>
            <a:r>
              <a:rPr sz="1400" spc="-15" dirty="0">
                <a:latin typeface="Georgia"/>
                <a:cs typeface="Georgia"/>
              </a:rPr>
              <a:t>W</a:t>
            </a:r>
            <a:r>
              <a:rPr sz="1400" dirty="0">
                <a:latin typeface="Georgia"/>
                <a:cs typeface="Georgia"/>
              </a:rPr>
              <a:t>ri</a:t>
            </a:r>
            <a:r>
              <a:rPr sz="1400" spc="-10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eLin</a:t>
            </a:r>
            <a:r>
              <a:rPr sz="1400" spc="-5" dirty="0">
                <a:latin typeface="Georgia"/>
                <a:cs typeface="Georgia"/>
              </a:rPr>
              <a:t>e</a:t>
            </a:r>
            <a:r>
              <a:rPr sz="1400" dirty="0">
                <a:latin typeface="Georgia"/>
                <a:cs typeface="Georgia"/>
              </a:rPr>
              <a:t>(“</a:t>
            </a:r>
            <a:r>
              <a:rPr sz="1400" spc="-5" dirty="0">
                <a:latin typeface="Georgia"/>
                <a:cs typeface="Georgia"/>
              </a:rPr>
              <a:t>y</a:t>
            </a:r>
            <a:r>
              <a:rPr sz="1400" dirty="0">
                <a:latin typeface="Georgia"/>
                <a:cs typeface="Georgia"/>
              </a:rPr>
              <a:t>--=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“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5" dirty="0">
                <a:latin typeface="Georgia"/>
                <a:cs typeface="Georgia"/>
              </a:rPr>
              <a:t>y</a:t>
            </a:r>
            <a:r>
              <a:rPr sz="1400" dirty="0">
                <a:latin typeface="Georgia"/>
                <a:cs typeface="Georgia"/>
              </a:rPr>
              <a:t>--);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Georgia"/>
                <a:cs typeface="Georgia"/>
              </a:rPr>
              <a:t>}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Georgia"/>
                <a:cs typeface="Georgia"/>
              </a:rPr>
              <a:t>}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b="1" spc="-25" dirty="0">
                <a:latin typeface="Trebuchet MS"/>
                <a:cs typeface="Trebuchet MS"/>
              </a:rPr>
              <a:t>Condit</a:t>
            </a:r>
            <a:r>
              <a:rPr b="1" spc="-40" dirty="0">
                <a:latin typeface="Trebuchet MS"/>
                <a:cs typeface="Trebuchet MS"/>
              </a:rPr>
              <a:t>i</a:t>
            </a:r>
            <a:r>
              <a:rPr b="1" spc="-20" dirty="0">
                <a:latin typeface="Trebuchet MS"/>
                <a:cs typeface="Trebuchet MS"/>
              </a:rPr>
              <a:t>onal</a:t>
            </a:r>
            <a:r>
              <a:rPr b="1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Ope</a:t>
            </a:r>
            <a:r>
              <a:rPr b="1" spc="-125" dirty="0">
                <a:latin typeface="Trebuchet MS"/>
                <a:cs typeface="Trebuchet MS"/>
              </a:rPr>
              <a:t>r</a:t>
            </a:r>
            <a:r>
              <a:rPr b="1" spc="-20" dirty="0">
                <a:latin typeface="Trebuchet MS"/>
                <a:cs typeface="Trebuchet MS"/>
              </a:rPr>
              <a:t>at</a:t>
            </a:r>
            <a:r>
              <a:rPr b="1" spc="-40" dirty="0">
                <a:latin typeface="Trebuchet MS"/>
                <a:cs typeface="Trebuchet MS"/>
              </a:rPr>
              <a:t>o</a:t>
            </a:r>
            <a:r>
              <a:rPr b="1" spc="-25" dirty="0">
                <a:latin typeface="Trebuchet MS"/>
                <a:cs typeface="Trebuchet MS"/>
              </a:rPr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307636"/>
            <a:ext cx="7910830" cy="416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339725" indent="-256540" algn="just">
              <a:lnSpc>
                <a:spcPts val="2380"/>
              </a:lnSpc>
            </a:pPr>
            <a:r>
              <a:rPr sz="2200" spc="250" dirty="0">
                <a:solidFill>
                  <a:srgbClr val="9F4DA2"/>
                </a:solidFill>
                <a:latin typeface="Wingdings"/>
                <a:cs typeface="Wingdings"/>
              </a:rPr>
              <a:t></a:t>
            </a:r>
            <a:r>
              <a:rPr sz="2200" spc="-15" dirty="0">
                <a:latin typeface="Georgia"/>
                <a:cs typeface="Georgia"/>
              </a:rPr>
              <a:t>The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characte</a:t>
            </a:r>
            <a:r>
              <a:rPr sz="2200" spc="-10" dirty="0">
                <a:latin typeface="Georgia"/>
                <a:cs typeface="Georgia"/>
              </a:rPr>
              <a:t>r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pair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?</a:t>
            </a:r>
            <a:r>
              <a:rPr sz="2200" spc="-10" dirty="0">
                <a:latin typeface="Georgia"/>
                <a:cs typeface="Georgia"/>
              </a:rPr>
              <a:t> :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ternary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o</a:t>
            </a:r>
            <a:r>
              <a:rPr sz="2200" spc="-10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erato</a:t>
            </a:r>
            <a:r>
              <a:rPr sz="2200" spc="-10" dirty="0">
                <a:latin typeface="Georgia"/>
                <a:cs typeface="Georgia"/>
              </a:rPr>
              <a:t>r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ava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la</a:t>
            </a:r>
            <a:r>
              <a:rPr sz="2200" spc="-25" dirty="0">
                <a:latin typeface="Georgia"/>
                <a:cs typeface="Georgia"/>
              </a:rPr>
              <a:t>b</a:t>
            </a:r>
            <a:r>
              <a:rPr sz="2200" spc="-15" dirty="0">
                <a:latin typeface="Georgia"/>
                <a:cs typeface="Georgia"/>
              </a:rPr>
              <a:t>le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in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</a:t>
            </a:r>
            <a:r>
              <a:rPr sz="2200" spc="-15" dirty="0">
                <a:latin typeface="Georgia"/>
                <a:cs typeface="Georgia"/>
              </a:rPr>
              <a:t>#. This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op</a:t>
            </a:r>
            <a:r>
              <a:rPr sz="2200" spc="-15" dirty="0">
                <a:latin typeface="Georgia"/>
                <a:cs typeface="Georgia"/>
              </a:rPr>
              <a:t>erato</a:t>
            </a:r>
            <a:r>
              <a:rPr sz="2200" spc="-10" dirty="0">
                <a:latin typeface="Georgia"/>
                <a:cs typeface="Georgia"/>
              </a:rPr>
              <a:t>r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use</a:t>
            </a:r>
            <a:r>
              <a:rPr sz="2200" spc="-15" dirty="0">
                <a:latin typeface="Georgia"/>
                <a:cs typeface="Georgia"/>
              </a:rPr>
              <a:t>d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to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c</a:t>
            </a:r>
            <a:r>
              <a:rPr sz="2200" spc="-10" dirty="0">
                <a:latin typeface="Georgia"/>
                <a:cs typeface="Georgia"/>
              </a:rPr>
              <a:t>onstruct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con</a:t>
            </a:r>
            <a:r>
              <a:rPr sz="2200" spc="-10" dirty="0">
                <a:latin typeface="Georgia"/>
                <a:cs typeface="Georgia"/>
              </a:rPr>
              <a:t>ditional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expressi</a:t>
            </a:r>
            <a:r>
              <a:rPr sz="2200" spc="-5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of </a:t>
            </a:r>
            <a:r>
              <a:rPr sz="2200" spc="-15" dirty="0">
                <a:latin typeface="Georgia"/>
                <a:cs typeface="Georgia"/>
              </a:rPr>
              <a:t>the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f</a:t>
            </a:r>
            <a:r>
              <a:rPr sz="2200" spc="-10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rm</a:t>
            </a:r>
            <a:endParaRPr sz="2200" dirty="0">
              <a:latin typeface="Georgia"/>
              <a:cs typeface="Georgia"/>
            </a:endParaRPr>
          </a:p>
          <a:p>
            <a:pPr marL="79375">
              <a:lnSpc>
                <a:spcPct val="100000"/>
              </a:lnSpc>
            </a:pPr>
            <a:r>
              <a:rPr sz="2200" spc="-20" dirty="0">
                <a:latin typeface="Georgia"/>
                <a:cs typeface="Georgia"/>
              </a:rPr>
              <a:t>e</a:t>
            </a:r>
            <a:r>
              <a:rPr sz="2200" spc="-25" dirty="0">
                <a:latin typeface="Georgia"/>
                <a:cs typeface="Georgia"/>
              </a:rPr>
              <a:t>x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spc="-10" dirty="0">
                <a:latin typeface="Georgia"/>
                <a:cs typeface="Georgia"/>
              </a:rPr>
              <a:t>1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?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</a:t>
            </a:r>
            <a:r>
              <a:rPr sz="2200" spc="-25" dirty="0">
                <a:latin typeface="Georgia"/>
                <a:cs typeface="Georgia"/>
              </a:rPr>
              <a:t>x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2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: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xp3</a:t>
            </a:r>
            <a:endParaRPr sz="2200" dirty="0">
              <a:latin typeface="Georgia"/>
              <a:cs typeface="Georgia"/>
            </a:endParaRPr>
          </a:p>
          <a:p>
            <a:pPr marL="268605" marR="5080" indent="-256540">
              <a:lnSpc>
                <a:spcPts val="2380"/>
              </a:lnSpc>
              <a:spcBef>
                <a:spcPts val="330"/>
              </a:spcBef>
            </a:pPr>
            <a:r>
              <a:rPr sz="2200" spc="250" dirty="0">
                <a:solidFill>
                  <a:srgbClr val="9F4DA2"/>
                </a:solidFill>
                <a:latin typeface="Wingdings"/>
                <a:cs typeface="Wingdings"/>
              </a:rPr>
              <a:t></a:t>
            </a:r>
            <a:r>
              <a:rPr sz="2200" spc="-5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xp1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ev</a:t>
            </a:r>
            <a:r>
              <a:rPr sz="2200" spc="-25" dirty="0">
                <a:latin typeface="Georgia"/>
                <a:cs typeface="Georgia"/>
              </a:rPr>
              <a:t>a</a:t>
            </a:r>
            <a:r>
              <a:rPr sz="2200" spc="-15" dirty="0">
                <a:latin typeface="Georgia"/>
                <a:cs typeface="Georgia"/>
              </a:rPr>
              <a:t>l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spc="-10" dirty="0">
                <a:latin typeface="Georgia"/>
                <a:cs typeface="Georgia"/>
              </a:rPr>
              <a:t>at</a:t>
            </a:r>
            <a:r>
              <a:rPr sz="2200" spc="-30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d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f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spc="-10" dirty="0">
                <a:latin typeface="Georgia"/>
                <a:cs typeface="Georgia"/>
              </a:rPr>
              <a:t>rst.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I</a:t>
            </a:r>
            <a:r>
              <a:rPr sz="2200" spc="-10" dirty="0">
                <a:latin typeface="Georgia"/>
                <a:cs typeface="Georgia"/>
              </a:rPr>
              <a:t>f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it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tr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,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th</a:t>
            </a:r>
            <a:r>
              <a:rPr sz="2200" spc="-25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th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xpr</a:t>
            </a:r>
            <a:r>
              <a:rPr sz="2200" spc="-25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ssion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</a:t>
            </a:r>
            <a:r>
              <a:rPr sz="2200" spc="-30" dirty="0">
                <a:latin typeface="Georgia"/>
                <a:cs typeface="Georgia"/>
              </a:rPr>
              <a:t>x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2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is </a:t>
            </a:r>
            <a:r>
              <a:rPr sz="2200" spc="-20" dirty="0">
                <a:latin typeface="Georgia"/>
                <a:cs typeface="Georgia"/>
              </a:rPr>
              <a:t>evaluate</a:t>
            </a:r>
            <a:r>
              <a:rPr sz="2200" spc="-15" dirty="0">
                <a:latin typeface="Georgia"/>
                <a:cs typeface="Georgia"/>
              </a:rPr>
              <a:t>d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and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bec</a:t>
            </a:r>
            <a:r>
              <a:rPr sz="2200" spc="-15" dirty="0">
                <a:latin typeface="Georgia"/>
                <a:cs typeface="Georgia"/>
              </a:rPr>
              <a:t>omes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the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value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of </a:t>
            </a:r>
            <a:r>
              <a:rPr sz="2200" spc="-15" dirty="0">
                <a:latin typeface="Georgia"/>
                <a:cs typeface="Georgia"/>
              </a:rPr>
              <a:t>the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cond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ti</a:t>
            </a:r>
            <a:r>
              <a:rPr sz="2200" spc="-10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nal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expressi</a:t>
            </a:r>
            <a:r>
              <a:rPr sz="2200" spc="-5" dirty="0">
                <a:latin typeface="Georgia"/>
                <a:cs typeface="Georgia"/>
              </a:rPr>
              <a:t>o</a:t>
            </a:r>
            <a:r>
              <a:rPr sz="2200" spc="-10" dirty="0">
                <a:latin typeface="Georgia"/>
                <a:cs typeface="Georgia"/>
              </a:rPr>
              <a:t>n.</a:t>
            </a:r>
            <a:endParaRPr sz="2200" dirty="0">
              <a:latin typeface="Georgia"/>
              <a:cs typeface="Georgia"/>
            </a:endParaRPr>
          </a:p>
          <a:p>
            <a:pPr marL="268605" marR="425450" indent="-256540">
              <a:lnSpc>
                <a:spcPts val="2380"/>
              </a:lnSpc>
              <a:spcBef>
                <a:spcPts val="295"/>
              </a:spcBef>
            </a:pPr>
            <a:r>
              <a:rPr sz="2200" spc="250" dirty="0">
                <a:solidFill>
                  <a:srgbClr val="9F4DA2"/>
                </a:solidFill>
                <a:latin typeface="Wingdings"/>
                <a:cs typeface="Wingdings"/>
              </a:rPr>
              <a:t></a:t>
            </a:r>
            <a:r>
              <a:rPr sz="2200" spc="-10" dirty="0">
                <a:latin typeface="Georgia"/>
                <a:cs typeface="Georgia"/>
              </a:rPr>
              <a:t>If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exp</a:t>
            </a:r>
            <a:r>
              <a:rPr sz="2200" spc="-10" dirty="0">
                <a:latin typeface="Georgia"/>
                <a:cs typeface="Georgia"/>
              </a:rPr>
              <a:t>1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is</a:t>
            </a:r>
            <a:r>
              <a:rPr sz="2200" spc="-5" dirty="0">
                <a:latin typeface="Georgia"/>
                <a:cs typeface="Georgia"/>
              </a:rPr>
              <a:t> f</a:t>
            </a:r>
            <a:r>
              <a:rPr sz="2200" spc="-10" dirty="0">
                <a:latin typeface="Georgia"/>
                <a:cs typeface="Georgia"/>
              </a:rPr>
              <a:t>als</a:t>
            </a:r>
            <a:r>
              <a:rPr sz="2200" spc="-25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,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ex</a:t>
            </a:r>
            <a:r>
              <a:rPr sz="2200" spc="-10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3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evaluate</a:t>
            </a:r>
            <a:r>
              <a:rPr sz="2200" spc="-15" dirty="0">
                <a:latin typeface="Georgia"/>
                <a:cs typeface="Georgia"/>
              </a:rPr>
              <a:t>d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and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its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value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bec</a:t>
            </a:r>
            <a:r>
              <a:rPr sz="2200" spc="-15" dirty="0">
                <a:latin typeface="Georgia"/>
                <a:cs typeface="Georgia"/>
              </a:rPr>
              <a:t>omes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the</a:t>
            </a:r>
            <a:r>
              <a:rPr sz="2200" spc="-10" dirty="0">
                <a:latin typeface="Georgia"/>
                <a:cs typeface="Georgia"/>
              </a:rPr>
              <a:t> value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of </a:t>
            </a:r>
            <a:r>
              <a:rPr sz="2200" spc="-15" dirty="0">
                <a:latin typeface="Georgia"/>
                <a:cs typeface="Georgia"/>
              </a:rPr>
              <a:t>the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cond</a:t>
            </a:r>
            <a:r>
              <a:rPr sz="2200" spc="-5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ti</a:t>
            </a:r>
            <a:r>
              <a:rPr sz="2200" spc="-10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nal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expressi</a:t>
            </a:r>
            <a:r>
              <a:rPr sz="2200" spc="-5" dirty="0">
                <a:latin typeface="Georgia"/>
                <a:cs typeface="Georgia"/>
              </a:rPr>
              <a:t>o</a:t>
            </a:r>
            <a:r>
              <a:rPr sz="2200" spc="-10" dirty="0">
                <a:latin typeface="Georgia"/>
                <a:cs typeface="Georgia"/>
              </a:rPr>
              <a:t>n.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562735" algn="l"/>
              </a:tabLst>
            </a:pPr>
            <a:r>
              <a:rPr sz="2200" spc="-20" dirty="0">
                <a:solidFill>
                  <a:srgbClr val="9F4DA2"/>
                </a:solidFill>
                <a:latin typeface="Wingdings"/>
                <a:cs typeface="Wingdings"/>
              </a:rPr>
              <a:t></a:t>
            </a:r>
            <a:r>
              <a:rPr sz="2200" spc="-280" dirty="0">
                <a:solidFill>
                  <a:srgbClr val="9F4DA2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Georgia"/>
                <a:cs typeface="Georgia"/>
              </a:rPr>
              <a:t>Not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that</a:t>
            </a:r>
            <a:r>
              <a:rPr sz="2200" dirty="0">
                <a:latin typeface="Georgia"/>
                <a:cs typeface="Georgia"/>
              </a:rPr>
              <a:t>	</a:t>
            </a:r>
            <a:r>
              <a:rPr sz="2200" spc="-20" dirty="0">
                <a:latin typeface="Georgia"/>
                <a:cs typeface="Georgia"/>
              </a:rPr>
              <a:t>onl</a:t>
            </a:r>
            <a:r>
              <a:rPr sz="2200" spc="-15" dirty="0">
                <a:latin typeface="Georgia"/>
                <a:cs typeface="Georgia"/>
              </a:rPr>
              <a:t>y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one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spc="-10" dirty="0">
                <a:latin typeface="Georgia"/>
                <a:cs typeface="Georgia"/>
              </a:rPr>
              <a:t>f </a:t>
            </a:r>
            <a:r>
              <a:rPr sz="2200" spc="-15" dirty="0">
                <a:latin typeface="Georgia"/>
                <a:cs typeface="Georgia"/>
              </a:rPr>
              <a:t>the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</a:t>
            </a:r>
            <a:r>
              <a:rPr sz="2200" spc="-25" dirty="0">
                <a:latin typeface="Georgia"/>
                <a:cs typeface="Georgia"/>
              </a:rPr>
              <a:t>x</a:t>
            </a:r>
            <a:r>
              <a:rPr sz="2200" spc="-10" dirty="0">
                <a:latin typeface="Georgia"/>
                <a:cs typeface="Georgia"/>
              </a:rPr>
              <a:t>pressions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evaluated.</a:t>
            </a:r>
            <a:endParaRPr sz="2200" dirty="0">
              <a:latin typeface="Georgia"/>
              <a:cs typeface="Georgia"/>
            </a:endParaRPr>
          </a:p>
          <a:p>
            <a:pPr marL="3324860" marR="3265804" algn="ctr">
              <a:lnSpc>
                <a:spcPct val="101400"/>
              </a:lnSpc>
            </a:pPr>
            <a:r>
              <a:rPr sz="2200" b="1" spc="-15" dirty="0">
                <a:latin typeface="Georgia"/>
                <a:cs typeface="Georgia"/>
              </a:rPr>
              <a:t>int</a:t>
            </a:r>
            <a:r>
              <a:rPr sz="2200" b="1" spc="-10" dirty="0">
                <a:latin typeface="Georgia"/>
                <a:cs typeface="Georgia"/>
              </a:rPr>
              <a:t> </a:t>
            </a:r>
            <a:r>
              <a:rPr sz="2200" b="1" spc="-15" dirty="0">
                <a:latin typeface="Georgia"/>
                <a:cs typeface="Georgia"/>
              </a:rPr>
              <a:t>x=90;</a:t>
            </a:r>
            <a:r>
              <a:rPr sz="2200" b="1" spc="-10" dirty="0">
                <a:latin typeface="Georgia"/>
                <a:cs typeface="Georgia"/>
              </a:rPr>
              <a:t> i</a:t>
            </a:r>
            <a:r>
              <a:rPr sz="2200" b="1" spc="-25" dirty="0">
                <a:latin typeface="Georgia"/>
                <a:cs typeface="Georgia"/>
              </a:rPr>
              <a:t>n</a:t>
            </a:r>
            <a:r>
              <a:rPr sz="2200" b="1" spc="-10" dirty="0">
                <a:latin typeface="Georgia"/>
                <a:cs typeface="Georgia"/>
              </a:rPr>
              <a:t>t</a:t>
            </a:r>
            <a:r>
              <a:rPr sz="2200" b="1" spc="-5" dirty="0">
                <a:latin typeface="Georgia"/>
                <a:cs typeface="Georgia"/>
              </a:rPr>
              <a:t> </a:t>
            </a:r>
            <a:r>
              <a:rPr sz="2200" b="1" spc="-15" dirty="0">
                <a:latin typeface="Georgia"/>
                <a:cs typeface="Georgia"/>
              </a:rPr>
              <a:t>y=</a:t>
            </a:r>
            <a:r>
              <a:rPr sz="2200" b="1" spc="-10" dirty="0">
                <a:latin typeface="Georgia"/>
                <a:cs typeface="Georgia"/>
              </a:rPr>
              <a:t>9</a:t>
            </a:r>
            <a:r>
              <a:rPr sz="2200" b="1" spc="-20" dirty="0">
                <a:latin typeface="Georgia"/>
                <a:cs typeface="Georgia"/>
              </a:rPr>
              <a:t>8;</a:t>
            </a:r>
            <a:endParaRPr sz="2200" dirty="0">
              <a:latin typeface="Georgia"/>
              <a:cs typeface="Georgia"/>
            </a:endParaRPr>
          </a:p>
          <a:p>
            <a:pPr marL="50165" algn="ctr">
              <a:lnSpc>
                <a:spcPts val="2625"/>
              </a:lnSpc>
              <a:spcBef>
                <a:spcPts val="35"/>
              </a:spcBef>
            </a:pPr>
            <a:r>
              <a:rPr sz="2200" b="1" spc="-20" dirty="0">
                <a:latin typeface="Georgia"/>
                <a:cs typeface="Georgia"/>
              </a:rPr>
              <a:t>z=</a:t>
            </a:r>
            <a:r>
              <a:rPr sz="2200" b="1" spc="-15" dirty="0">
                <a:latin typeface="Georgia"/>
                <a:cs typeface="Georgia"/>
              </a:rPr>
              <a:t>(x&gt;y)?</a:t>
            </a:r>
            <a:r>
              <a:rPr sz="2200" b="1" spc="15" dirty="0">
                <a:latin typeface="Georgia"/>
                <a:cs typeface="Georgia"/>
              </a:rPr>
              <a:t> </a:t>
            </a:r>
            <a:r>
              <a:rPr sz="2200" b="1" spc="-15" dirty="0">
                <a:latin typeface="Georgia"/>
                <a:cs typeface="Georgia"/>
              </a:rPr>
              <a:t>x:</a:t>
            </a:r>
            <a:r>
              <a:rPr sz="2200" b="1" spc="5" dirty="0">
                <a:latin typeface="Georgia"/>
                <a:cs typeface="Georgia"/>
              </a:rPr>
              <a:t> </a:t>
            </a:r>
            <a:r>
              <a:rPr sz="2200" b="1" spc="-15" dirty="0">
                <a:latin typeface="Georgia"/>
                <a:cs typeface="Georgia"/>
              </a:rPr>
              <a:t>y;</a:t>
            </a:r>
            <a:endParaRPr sz="2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892</Words>
  <Application>Microsoft Macintosh PowerPoint</Application>
  <PresentationFormat>On-screen Show (4:3)</PresentationFormat>
  <Paragraphs>130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</vt:lpstr>
      <vt:lpstr>Courier New</vt:lpstr>
      <vt:lpstr>Georgia</vt:lpstr>
      <vt:lpstr>Roboto</vt:lpstr>
      <vt:lpstr>Times New Roman</vt:lpstr>
      <vt:lpstr>Trebuchet MS</vt:lpstr>
      <vt:lpstr>Wingdings</vt:lpstr>
      <vt:lpstr>Office Theme</vt:lpstr>
      <vt:lpstr>PowerPoint Presentation</vt:lpstr>
      <vt:lpstr>Introduction</vt:lpstr>
      <vt:lpstr>Operators</vt:lpstr>
      <vt:lpstr>Arithmetic Operators</vt:lpstr>
      <vt:lpstr>Relational Operators</vt:lpstr>
      <vt:lpstr>Logical Operators</vt:lpstr>
      <vt:lpstr>Compound Assignment Operator</vt:lpstr>
      <vt:lpstr>PowerPoint Presentation</vt:lpstr>
      <vt:lpstr>Conditional Operators</vt:lpstr>
      <vt:lpstr>Bitwise Operators</vt:lpstr>
      <vt:lpstr>Special Type</vt:lpstr>
      <vt:lpstr>PowerPoint Presentation</vt:lpstr>
      <vt:lpstr>Arithmetic Expression</vt:lpstr>
      <vt:lpstr>Type Conversion</vt:lpstr>
      <vt:lpstr>C# Conversion Chart</vt:lpstr>
      <vt:lpstr>Explicit Conversion</vt:lpstr>
      <vt:lpstr>Use of Casting Operation</vt:lpstr>
      <vt:lpstr>Type conversion of incompatible Data types</vt:lpstr>
      <vt:lpstr>boxing and unboxing</vt:lpstr>
      <vt:lpstr>boxing and unboxing</vt:lpstr>
      <vt:lpstr> Program control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Taimur Sajjad</cp:lastModifiedBy>
  <cp:revision>38</cp:revision>
  <dcterms:created xsi:type="dcterms:W3CDTF">2020-09-28T20:10:17Z</dcterms:created>
  <dcterms:modified xsi:type="dcterms:W3CDTF">2024-03-05T07:51:53Z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2019-02-12T00:00:00Z</vt:filetime>
  </property>
  <property fmtid="{D5CDD505-2E9C-101B-9397-08002B2CF9AE}" pid="3" name="LastSaved">
    <vt:filetime>2020-09-28T00:00:00Z</vt:filetime>
  </property>
</Properties>
</file>