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99" d="100"/>
          <a:sy n="99" d="100"/>
        </p:scale>
        <p:origin x="19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990" y="5939091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346" y="517905"/>
            <a:ext cx="7909306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376957"/>
            <a:ext cx="7852663" cy="3339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7" y="4953000"/>
            <a:ext cx="7457440" cy="487680"/>
          </a:xfrm>
          <a:custGeom>
            <a:avLst/>
            <a:gdLst/>
            <a:ahLst/>
            <a:cxnLst/>
            <a:rect l="l" t="t" r="r" b="b"/>
            <a:pathLst>
              <a:path w="7457440" h="487679">
                <a:moveTo>
                  <a:pt x="7456932" y="0"/>
                </a:moveTo>
                <a:lnTo>
                  <a:pt x="0" y="289687"/>
                </a:lnTo>
                <a:lnTo>
                  <a:pt x="7456932" y="487680"/>
                </a:lnTo>
                <a:lnTo>
                  <a:pt x="7456932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959" y="5237988"/>
            <a:ext cx="9033510" cy="788035"/>
          </a:xfrm>
          <a:custGeom>
            <a:avLst/>
            <a:gdLst/>
            <a:ahLst/>
            <a:cxnLst/>
            <a:rect l="l" t="t" r="r" b="b"/>
            <a:pathLst>
              <a:path w="9033510" h="788035">
                <a:moveTo>
                  <a:pt x="9033040" y="0"/>
                </a:moveTo>
                <a:lnTo>
                  <a:pt x="0" y="0"/>
                </a:lnTo>
                <a:lnTo>
                  <a:pt x="9033040" y="787908"/>
                </a:lnTo>
                <a:lnTo>
                  <a:pt x="9033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9144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17"/>
            <a:ext cx="9143999" cy="80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8576" y="2927604"/>
            <a:ext cx="373837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917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Arrays </a:t>
            </a:r>
            <a:r>
              <a:rPr sz="2700" spc="170" dirty="0">
                <a:latin typeface="Arial"/>
                <a:cs typeface="Arial"/>
              </a:rPr>
              <a:t>do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120" dirty="0">
                <a:latin typeface="Arial"/>
                <a:cs typeface="Arial"/>
              </a:rPr>
              <a:t>dynamically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resize.</a:t>
            </a:r>
            <a:endParaRPr sz="2700">
              <a:latin typeface="Arial"/>
              <a:cs typeface="Arial"/>
            </a:endParaRPr>
          </a:p>
          <a:p>
            <a:pPr marL="268605" marR="5080">
              <a:lnSpc>
                <a:spcPct val="100000"/>
              </a:lnSpc>
            </a:pPr>
            <a:r>
              <a:rPr sz="2700" spc="75" dirty="0">
                <a:latin typeface="Arial"/>
                <a:cs typeface="Arial"/>
              </a:rPr>
              <a:t>The </a:t>
            </a:r>
            <a:r>
              <a:rPr sz="2700" b="1" spc="-45" dirty="0">
                <a:latin typeface="Arial"/>
                <a:cs typeface="Arial"/>
              </a:rPr>
              <a:t>List </a:t>
            </a:r>
            <a:r>
              <a:rPr sz="2700" spc="125" dirty="0">
                <a:latin typeface="Arial"/>
                <a:cs typeface="Arial"/>
              </a:rPr>
              <a:t>type </a:t>
            </a:r>
            <a:r>
              <a:rPr sz="2700" spc="90" dirty="0">
                <a:latin typeface="Arial"/>
                <a:cs typeface="Arial"/>
              </a:rPr>
              <a:t>does. </a:t>
            </a:r>
            <a:r>
              <a:rPr sz="2700" spc="85" dirty="0">
                <a:latin typeface="Arial"/>
                <a:cs typeface="Arial"/>
              </a:rPr>
              <a:t>With </a:t>
            </a:r>
            <a:r>
              <a:rPr sz="2700" spc="95" dirty="0">
                <a:latin typeface="Arial"/>
                <a:cs typeface="Arial"/>
              </a:rPr>
              <a:t>List, </a:t>
            </a:r>
            <a:r>
              <a:rPr sz="2700" spc="125" dirty="0">
                <a:latin typeface="Arial"/>
                <a:cs typeface="Arial"/>
              </a:rPr>
              <a:t>you </a:t>
            </a:r>
            <a:r>
              <a:rPr sz="2700" spc="175" dirty="0">
                <a:latin typeface="Arial"/>
                <a:cs typeface="Arial"/>
              </a:rPr>
              <a:t>do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90" dirty="0">
                <a:latin typeface="Arial"/>
                <a:cs typeface="Arial"/>
              </a:rPr>
              <a:t>need 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00" dirty="0">
                <a:latin typeface="Arial"/>
                <a:cs typeface="Arial"/>
              </a:rPr>
              <a:t>manage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0" dirty="0">
                <a:latin typeface="Arial"/>
                <a:cs typeface="Arial"/>
              </a:rPr>
              <a:t>size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spc="145" dirty="0">
                <a:latin typeface="Arial"/>
                <a:cs typeface="Arial"/>
              </a:rPr>
              <a:t>your </a:t>
            </a:r>
            <a:r>
              <a:rPr sz="2700" spc="135" dirty="0">
                <a:latin typeface="Arial"/>
                <a:cs typeface="Arial"/>
              </a:rPr>
              <a:t>own. </a:t>
            </a:r>
            <a:r>
              <a:rPr sz="2700" spc="105" dirty="0">
                <a:latin typeface="Arial"/>
                <a:cs typeface="Arial"/>
              </a:rPr>
              <a:t>This </a:t>
            </a:r>
            <a:r>
              <a:rPr sz="2700" spc="130" dirty="0">
                <a:latin typeface="Arial"/>
                <a:cs typeface="Arial"/>
              </a:rPr>
              <a:t>type </a:t>
            </a:r>
            <a:r>
              <a:rPr sz="2700" spc="95" dirty="0">
                <a:latin typeface="Arial"/>
                <a:cs typeface="Arial"/>
              </a:rPr>
              <a:t>is  </a:t>
            </a:r>
            <a:r>
              <a:rPr sz="2700" spc="105" dirty="0">
                <a:latin typeface="Arial"/>
                <a:cs typeface="Arial"/>
              </a:rPr>
              <a:t>ideal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14" dirty="0">
                <a:latin typeface="Arial"/>
                <a:cs typeface="Arial"/>
              </a:rPr>
              <a:t>linear </a:t>
            </a:r>
            <a:r>
              <a:rPr sz="2700" spc="120" dirty="0">
                <a:latin typeface="Arial"/>
                <a:cs typeface="Arial"/>
              </a:rPr>
              <a:t>collections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35" dirty="0">
                <a:latin typeface="Arial"/>
                <a:cs typeface="Arial"/>
              </a:rPr>
              <a:t>accessed </a:t>
            </a:r>
            <a:r>
              <a:rPr sz="2700" spc="130" dirty="0">
                <a:latin typeface="Arial"/>
                <a:cs typeface="Arial"/>
              </a:rPr>
              <a:t>by  </a:t>
            </a:r>
            <a:r>
              <a:rPr sz="2700" spc="85" dirty="0">
                <a:latin typeface="Arial"/>
                <a:cs typeface="Arial"/>
              </a:rPr>
              <a:t>keys. </a:t>
            </a:r>
            <a:r>
              <a:rPr sz="2700" spc="140" dirty="0">
                <a:latin typeface="Arial"/>
                <a:cs typeface="Arial"/>
              </a:rPr>
              <a:t>It </a:t>
            </a:r>
            <a:r>
              <a:rPr sz="2700" spc="120" dirty="0">
                <a:latin typeface="Arial"/>
                <a:cs typeface="Arial"/>
              </a:rPr>
              <a:t>provides many </a:t>
            </a:r>
            <a:r>
              <a:rPr sz="2700" spc="155" dirty="0">
                <a:latin typeface="Arial"/>
                <a:cs typeface="Arial"/>
              </a:rPr>
              <a:t>methods </a:t>
            </a:r>
            <a:r>
              <a:rPr sz="2700" spc="120" dirty="0">
                <a:latin typeface="Arial"/>
                <a:cs typeface="Arial"/>
              </a:rPr>
              <a:t>and  </a:t>
            </a:r>
            <a:r>
              <a:rPr sz="2700" spc="135" dirty="0">
                <a:latin typeface="Arial"/>
                <a:cs typeface="Arial"/>
              </a:rPr>
              <a:t>properties.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548" y="571500"/>
            <a:ext cx="4565904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4497"/>
            <a:ext cx="3392170" cy="441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75" dirty="0">
                <a:latin typeface="Arial"/>
                <a:cs typeface="Arial"/>
              </a:rPr>
              <a:t>List&lt;int</a:t>
            </a:r>
            <a:r>
              <a:rPr sz="1700" spc="75" dirty="0">
                <a:latin typeface="Arial"/>
                <a:cs typeface="Arial"/>
              </a:rPr>
              <a:t>&gt; </a:t>
            </a:r>
            <a:r>
              <a:rPr sz="1700" spc="95" dirty="0">
                <a:latin typeface="Arial"/>
                <a:cs typeface="Arial"/>
              </a:rPr>
              <a:t>list </a:t>
            </a:r>
            <a:r>
              <a:rPr sz="1700" spc="360" dirty="0">
                <a:latin typeface="Arial"/>
                <a:cs typeface="Arial"/>
              </a:rPr>
              <a:t>=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new </a:t>
            </a:r>
            <a:r>
              <a:rPr sz="1700" spc="114" dirty="0">
                <a:latin typeface="Arial"/>
                <a:cs typeface="Arial"/>
              </a:rPr>
              <a:t>List&lt;int&gt;();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  <a:spcBef>
                <a:spcPts val="2025"/>
              </a:spcBef>
            </a:pPr>
            <a:r>
              <a:rPr sz="1700" spc="90" dirty="0">
                <a:latin typeface="Arial"/>
                <a:cs typeface="Arial"/>
              </a:rPr>
              <a:t>list.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Add(2);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700" spc="90" dirty="0">
                <a:latin typeface="Arial"/>
                <a:cs typeface="Arial"/>
              </a:rPr>
              <a:t>list.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Add(3);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90" dirty="0">
                <a:latin typeface="Arial"/>
                <a:cs typeface="Arial"/>
              </a:rPr>
              <a:t>list.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Add(5);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spc="90" dirty="0">
                <a:latin typeface="Arial"/>
                <a:cs typeface="Arial"/>
              </a:rPr>
              <a:t>list.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Add(7);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700" b="1" spc="5" dirty="0">
                <a:latin typeface="Arial"/>
                <a:cs typeface="Arial"/>
              </a:rPr>
              <a:t>foreach </a:t>
            </a:r>
            <a:r>
              <a:rPr sz="1700" spc="90" dirty="0">
                <a:latin typeface="Arial"/>
                <a:cs typeface="Arial"/>
              </a:rPr>
              <a:t>(int </a:t>
            </a:r>
            <a:r>
              <a:rPr sz="1700" spc="105" dirty="0">
                <a:latin typeface="Arial"/>
                <a:cs typeface="Arial"/>
              </a:rPr>
              <a:t>prime </a:t>
            </a:r>
            <a:r>
              <a:rPr sz="1700" spc="110" dirty="0">
                <a:latin typeface="Arial"/>
                <a:cs typeface="Arial"/>
              </a:rPr>
              <a:t>in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70" dirty="0">
                <a:latin typeface="Arial"/>
                <a:cs typeface="Arial"/>
              </a:rPr>
              <a:t>list)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491490">
              <a:lnSpc>
                <a:spcPts val="2030"/>
              </a:lnSpc>
            </a:pPr>
            <a:r>
              <a:rPr sz="1700" spc="55" dirty="0">
                <a:latin typeface="Arial"/>
                <a:cs typeface="Arial"/>
              </a:rPr>
              <a:t>Console.WriteLine(prime);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2700" marR="2444115">
              <a:lnSpc>
                <a:spcPts val="2030"/>
              </a:lnSpc>
              <a:spcBef>
                <a:spcPts val="2105"/>
              </a:spcBef>
            </a:pPr>
            <a:r>
              <a:rPr sz="1700" spc="-25" dirty="0">
                <a:latin typeface="Arial"/>
                <a:cs typeface="Arial"/>
              </a:rPr>
              <a:t>O</a:t>
            </a:r>
            <a:r>
              <a:rPr sz="1700" spc="-35" dirty="0">
                <a:latin typeface="Arial"/>
                <a:cs typeface="Arial"/>
              </a:rPr>
              <a:t>U</a:t>
            </a:r>
            <a:r>
              <a:rPr sz="1700" spc="-70" dirty="0">
                <a:latin typeface="Arial"/>
                <a:cs typeface="Arial"/>
              </a:rPr>
              <a:t>TP</a:t>
            </a:r>
            <a:r>
              <a:rPr sz="1700" spc="-85" dirty="0">
                <a:latin typeface="Arial"/>
                <a:cs typeface="Arial"/>
              </a:rPr>
              <a:t>U</a:t>
            </a:r>
            <a:r>
              <a:rPr sz="1700" spc="35" dirty="0">
                <a:latin typeface="Arial"/>
                <a:cs typeface="Arial"/>
              </a:rPr>
              <a:t>T:  </a:t>
            </a:r>
            <a:r>
              <a:rPr sz="1700" spc="13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</a:pPr>
            <a:r>
              <a:rPr sz="1700" spc="13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700" spc="13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130" dirty="0">
                <a:latin typeface="Arial"/>
                <a:cs typeface="Arial"/>
              </a:rPr>
              <a:t>7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650748"/>
            <a:ext cx="7866888" cy="38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707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b="1" spc="10" dirty="0">
                <a:latin typeface="Arial"/>
                <a:cs typeface="Arial"/>
              </a:rPr>
              <a:t>Queue </a:t>
            </a:r>
            <a:r>
              <a:rPr spc="100" dirty="0"/>
              <a:t>is </a:t>
            </a:r>
            <a:r>
              <a:rPr spc="-15" dirty="0"/>
              <a:t>a </a:t>
            </a:r>
            <a:r>
              <a:rPr spc="-100" dirty="0"/>
              <a:t>FIFO </a:t>
            </a:r>
            <a:r>
              <a:rPr spc="125" dirty="0"/>
              <a:t>collection. </a:t>
            </a:r>
            <a:r>
              <a:rPr spc="145" dirty="0"/>
              <a:t>It </a:t>
            </a:r>
            <a:r>
              <a:rPr spc="70" dirty="0"/>
              <a:t>processes  </a:t>
            </a:r>
            <a:r>
              <a:rPr spc="110" dirty="0"/>
              <a:t>elements </a:t>
            </a:r>
            <a:r>
              <a:rPr spc="175" dirty="0"/>
              <a:t>in </a:t>
            </a:r>
            <a:r>
              <a:rPr spc="-10" dirty="0"/>
              <a:t>a </a:t>
            </a:r>
            <a:r>
              <a:rPr spc="220" dirty="0"/>
              <a:t>first-in, </a:t>
            </a:r>
            <a:r>
              <a:rPr spc="235" dirty="0"/>
              <a:t>first-out </a:t>
            </a:r>
            <a:r>
              <a:rPr spc="140" dirty="0"/>
              <a:t>order.</a:t>
            </a:r>
            <a:r>
              <a:rPr spc="-200" dirty="0"/>
              <a:t> </a:t>
            </a:r>
            <a:r>
              <a:rPr spc="100" dirty="0"/>
              <a:t>To  restate, </a:t>
            </a:r>
            <a:r>
              <a:rPr spc="215" dirty="0"/>
              <a:t>it </a:t>
            </a:r>
            <a:r>
              <a:rPr spc="105" dirty="0"/>
              <a:t>handles </a:t>
            </a:r>
            <a:r>
              <a:rPr spc="140" dirty="0"/>
              <a:t>the </a:t>
            </a:r>
            <a:r>
              <a:rPr spc="110" dirty="0"/>
              <a:t>elements </a:t>
            </a:r>
            <a:r>
              <a:rPr spc="165" dirty="0"/>
              <a:t>that </a:t>
            </a:r>
            <a:r>
              <a:rPr spc="215" dirty="0"/>
              <a:t>it  </a:t>
            </a:r>
            <a:r>
              <a:rPr spc="75" dirty="0"/>
              <a:t>received </a:t>
            </a:r>
            <a:r>
              <a:rPr spc="135" dirty="0"/>
              <a:t>longest </a:t>
            </a:r>
            <a:r>
              <a:rPr spc="105" dirty="0"/>
              <a:t>ago</a:t>
            </a:r>
            <a:r>
              <a:rPr spc="95" dirty="0"/>
              <a:t> </a:t>
            </a:r>
            <a:r>
              <a:rPr spc="165" dirty="0"/>
              <a:t>first.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3624453"/>
            <a:ext cx="6551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65" dirty="0">
                <a:latin typeface="Arial"/>
                <a:cs typeface="Arial"/>
              </a:rPr>
              <a:t>Queue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10" dirty="0">
                <a:latin typeface="Arial"/>
                <a:cs typeface="Arial"/>
              </a:rPr>
              <a:t>generic </a:t>
            </a:r>
            <a:r>
              <a:rPr sz="2700" spc="130" dirty="0">
                <a:latin typeface="Arial"/>
                <a:cs typeface="Arial"/>
              </a:rPr>
              <a:t>type </a:t>
            </a:r>
            <a:r>
              <a:rPr sz="2700" spc="185" dirty="0">
                <a:latin typeface="Arial"/>
                <a:cs typeface="Arial"/>
              </a:rPr>
              <a:t>with </a:t>
            </a:r>
            <a:r>
              <a:rPr sz="2700" spc="105" dirty="0">
                <a:latin typeface="Arial"/>
                <a:cs typeface="Arial"/>
              </a:rPr>
              <a:t>one </a:t>
            </a:r>
            <a:r>
              <a:rPr sz="2700" spc="130" dirty="0">
                <a:latin typeface="Arial"/>
                <a:cs typeface="Arial"/>
              </a:rPr>
              <a:t>type  </a:t>
            </a:r>
            <a:r>
              <a:rPr sz="2700" spc="114" dirty="0">
                <a:latin typeface="Arial"/>
                <a:cs typeface="Arial"/>
              </a:rPr>
              <a:t>parameter.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571500"/>
            <a:ext cx="5334000" cy="52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4497"/>
            <a:ext cx="5285740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14" dirty="0">
                <a:latin typeface="Arial"/>
                <a:cs typeface="Arial"/>
              </a:rPr>
              <a:t>Queue&lt;string&gt; </a:t>
            </a:r>
            <a:r>
              <a:rPr sz="1700" spc="95" dirty="0">
                <a:latin typeface="Arial"/>
                <a:cs typeface="Arial"/>
              </a:rPr>
              <a:t>numbers </a:t>
            </a:r>
            <a:r>
              <a:rPr sz="1700" spc="360" dirty="0">
                <a:latin typeface="Arial"/>
                <a:cs typeface="Arial"/>
              </a:rPr>
              <a:t>=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new </a:t>
            </a:r>
            <a:r>
              <a:rPr sz="1700" spc="100" dirty="0">
                <a:latin typeface="Arial"/>
                <a:cs typeface="Arial"/>
              </a:rPr>
              <a:t>Queue&lt;string&gt;();</a:t>
            </a:r>
            <a:endParaRPr sz="1700">
              <a:latin typeface="Arial"/>
              <a:cs typeface="Arial"/>
            </a:endParaRPr>
          </a:p>
          <a:p>
            <a:pPr marL="12700" marR="2459990">
              <a:lnSpc>
                <a:spcPct val="99500"/>
              </a:lnSpc>
              <a:spcBef>
                <a:spcPts val="2035"/>
              </a:spcBef>
            </a:pPr>
            <a:r>
              <a:rPr sz="1700" spc="50" dirty="0">
                <a:latin typeface="Arial"/>
                <a:cs typeface="Arial"/>
              </a:rPr>
              <a:t>numbers.Enqueue("one");  </a:t>
            </a:r>
            <a:r>
              <a:rPr sz="1700" spc="60" dirty="0">
                <a:latin typeface="Arial"/>
                <a:cs typeface="Arial"/>
              </a:rPr>
              <a:t>numbers.Enqueue("two");  </a:t>
            </a:r>
            <a:r>
              <a:rPr sz="1700" spc="55" dirty="0">
                <a:latin typeface="Arial"/>
                <a:cs typeface="Arial"/>
              </a:rPr>
              <a:t>numbers.Enqueue("three");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75" dirty="0">
                <a:latin typeface="Arial"/>
                <a:cs typeface="Arial"/>
              </a:rPr>
              <a:t>foreach(string </a:t>
            </a:r>
            <a:r>
              <a:rPr sz="1700" spc="110" dirty="0">
                <a:latin typeface="Arial"/>
                <a:cs typeface="Arial"/>
              </a:rPr>
              <a:t>number in </a:t>
            </a:r>
            <a:r>
              <a:rPr sz="1700" spc="95" dirty="0">
                <a:latin typeface="Arial"/>
                <a:cs typeface="Arial"/>
              </a:rPr>
              <a:t>numbers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R="1390650" algn="ctr">
              <a:lnSpc>
                <a:spcPts val="2030"/>
              </a:lnSpc>
            </a:pPr>
            <a:r>
              <a:rPr sz="1700" spc="55" dirty="0">
                <a:latin typeface="Arial"/>
                <a:cs typeface="Arial"/>
              </a:rPr>
              <a:t>Console.WriteLine(number);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  <a:spcBef>
                <a:spcPts val="2030"/>
              </a:spcBef>
            </a:pPr>
            <a:r>
              <a:rPr sz="1700" spc="-30" dirty="0">
                <a:latin typeface="Arial"/>
                <a:cs typeface="Arial"/>
              </a:rPr>
              <a:t>OUTPUT: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65" dirty="0">
                <a:latin typeface="Arial"/>
                <a:cs typeface="Arial"/>
              </a:rPr>
              <a:t>one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110" dirty="0">
                <a:latin typeface="Arial"/>
                <a:cs typeface="Arial"/>
              </a:rPr>
              <a:t>two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75" dirty="0">
                <a:latin typeface="Arial"/>
                <a:cs typeface="Arial"/>
              </a:rPr>
              <a:t>three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437387"/>
            <a:ext cx="7141464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7962265" cy="4141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45" dirty="0">
                <a:latin typeface="Arial"/>
                <a:cs typeface="Arial"/>
              </a:rPr>
              <a:t>class </a:t>
            </a:r>
            <a:r>
              <a:rPr sz="2700" spc="105" dirty="0">
                <a:latin typeface="Arial"/>
                <a:cs typeface="Arial"/>
              </a:rPr>
              <a:t>represents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b="1" spc="135" dirty="0">
                <a:latin typeface="Arial"/>
                <a:cs typeface="Arial"/>
              </a:rPr>
              <a:t>last-in-first-out  </a:t>
            </a:r>
            <a:r>
              <a:rPr sz="2700" b="1" spc="-70" dirty="0">
                <a:latin typeface="Arial"/>
                <a:cs typeface="Arial"/>
              </a:rPr>
              <a:t>(LIFO)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0" dirty="0">
                <a:latin typeface="Arial"/>
                <a:cs typeface="Arial"/>
              </a:rPr>
              <a:t>Objects.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50" dirty="0">
                <a:latin typeface="Arial"/>
                <a:cs typeface="Arial"/>
              </a:rPr>
              <a:t>follows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220" dirty="0">
                <a:latin typeface="Arial"/>
                <a:cs typeface="Arial"/>
              </a:rPr>
              <a:t>push-pop </a:t>
            </a:r>
            <a:r>
              <a:rPr sz="2700" spc="125" dirty="0">
                <a:latin typeface="Arial"/>
                <a:cs typeface="Arial"/>
              </a:rPr>
              <a:t>operations. </a:t>
            </a:r>
            <a:r>
              <a:rPr sz="2700" spc="114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0" dirty="0">
                <a:latin typeface="Arial"/>
                <a:cs typeface="Arial"/>
              </a:rPr>
              <a:t>Push  </a:t>
            </a:r>
            <a:r>
              <a:rPr sz="2700" spc="95" dirty="0">
                <a:latin typeface="Arial"/>
                <a:cs typeface="Arial"/>
              </a:rPr>
              <a:t>(insert) </a:t>
            </a:r>
            <a:r>
              <a:rPr sz="2700" spc="110" dirty="0">
                <a:latin typeface="Arial"/>
                <a:cs typeface="Arial"/>
              </a:rPr>
              <a:t>Items </a:t>
            </a:r>
            <a:r>
              <a:rPr sz="2700" spc="190" dirty="0">
                <a:latin typeface="Arial"/>
                <a:cs typeface="Arial"/>
              </a:rPr>
              <a:t>into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5" dirty="0">
                <a:latin typeface="Arial"/>
                <a:cs typeface="Arial"/>
              </a:rPr>
              <a:t>Pop </a:t>
            </a:r>
            <a:r>
              <a:rPr sz="2700" spc="80" dirty="0">
                <a:latin typeface="Arial"/>
                <a:cs typeface="Arial"/>
              </a:rPr>
              <a:t>(retrieve) </a:t>
            </a:r>
            <a:r>
              <a:rPr sz="2700" spc="215" dirty="0">
                <a:latin typeface="Arial"/>
                <a:cs typeface="Arial"/>
              </a:rPr>
              <a:t>it  </a:t>
            </a:r>
            <a:r>
              <a:rPr sz="2700" spc="105" dirty="0">
                <a:latin typeface="Arial"/>
                <a:cs typeface="Arial"/>
              </a:rPr>
              <a:t>back </a:t>
            </a:r>
            <a:r>
              <a:rPr sz="2700" spc="100" dirty="0">
                <a:latin typeface="Arial"/>
                <a:cs typeface="Arial"/>
              </a:rPr>
              <a:t>.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50" dirty="0">
                <a:latin typeface="Arial"/>
                <a:cs typeface="Arial"/>
              </a:rPr>
              <a:t>implemented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circular  </a:t>
            </a:r>
            <a:r>
              <a:rPr sz="2700" spc="165" dirty="0">
                <a:latin typeface="Arial"/>
                <a:cs typeface="Arial"/>
              </a:rPr>
              <a:t>buffer. </a:t>
            </a:r>
            <a:r>
              <a:rPr sz="2700" spc="140" dirty="0">
                <a:latin typeface="Arial"/>
                <a:cs typeface="Arial"/>
              </a:rPr>
              <a:t>It </a:t>
            </a:r>
            <a:r>
              <a:rPr sz="2700" spc="150" dirty="0">
                <a:latin typeface="Arial"/>
                <a:cs typeface="Arial"/>
              </a:rPr>
              <a:t>follows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50" dirty="0">
                <a:latin typeface="Arial"/>
                <a:cs typeface="Arial"/>
              </a:rPr>
              <a:t>Last </a:t>
            </a:r>
            <a:r>
              <a:rPr sz="2700" spc="95" dirty="0">
                <a:latin typeface="Arial"/>
                <a:cs typeface="Arial"/>
              </a:rPr>
              <a:t>In </a:t>
            </a:r>
            <a:r>
              <a:rPr sz="2700" spc="90" dirty="0">
                <a:latin typeface="Arial"/>
                <a:cs typeface="Arial"/>
              </a:rPr>
              <a:t>First </a:t>
            </a:r>
            <a:r>
              <a:rPr sz="2700" spc="145" dirty="0">
                <a:latin typeface="Arial"/>
                <a:cs typeface="Arial"/>
              </a:rPr>
              <a:t>Out </a:t>
            </a:r>
            <a:r>
              <a:rPr sz="2700" spc="-50" dirty="0">
                <a:latin typeface="Arial"/>
                <a:cs typeface="Arial"/>
              </a:rPr>
              <a:t>(LIFO)  </a:t>
            </a:r>
            <a:r>
              <a:rPr sz="2700" spc="105" dirty="0">
                <a:latin typeface="Arial"/>
                <a:cs typeface="Arial"/>
              </a:rPr>
              <a:t>system. </a:t>
            </a:r>
            <a:r>
              <a:rPr sz="2700" spc="114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40" dirty="0">
                <a:latin typeface="Arial"/>
                <a:cs typeface="Arial"/>
              </a:rPr>
              <a:t>push the items </a:t>
            </a:r>
            <a:r>
              <a:rPr sz="2700" spc="185" dirty="0">
                <a:latin typeface="Arial"/>
                <a:cs typeface="Arial"/>
              </a:rPr>
              <a:t>into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05" dirty="0">
                <a:latin typeface="Arial"/>
                <a:cs typeface="Arial"/>
              </a:rPr>
              <a:t>stack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45" dirty="0">
                <a:latin typeface="Arial"/>
                <a:cs typeface="Arial"/>
              </a:rPr>
              <a:t>get </a:t>
            </a:r>
            <a:r>
              <a:rPr sz="2700" spc="215" dirty="0">
                <a:latin typeface="Arial"/>
                <a:cs typeface="Arial"/>
              </a:rPr>
              <a:t>it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60" dirty="0">
                <a:latin typeface="Arial"/>
                <a:cs typeface="Arial"/>
              </a:rPr>
              <a:t>reverse </a:t>
            </a:r>
            <a:r>
              <a:rPr sz="2700" spc="140" dirty="0">
                <a:latin typeface="Arial"/>
                <a:cs typeface="Arial"/>
              </a:rPr>
              <a:t>order. </a:t>
            </a:r>
            <a:r>
              <a:rPr sz="2700" spc="30" dirty="0">
                <a:latin typeface="Arial"/>
                <a:cs typeface="Arial"/>
              </a:rPr>
              <a:t>Stack  </a:t>
            </a:r>
            <a:r>
              <a:rPr sz="2700" spc="145" dirty="0">
                <a:latin typeface="Arial"/>
                <a:cs typeface="Arial"/>
              </a:rPr>
              <a:t>returns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10" dirty="0">
                <a:latin typeface="Arial"/>
                <a:cs typeface="Arial"/>
              </a:rPr>
              <a:t>last </a:t>
            </a:r>
            <a:r>
              <a:rPr sz="2700" spc="170" dirty="0">
                <a:latin typeface="Arial"/>
                <a:cs typeface="Arial"/>
              </a:rPr>
              <a:t>item </a:t>
            </a:r>
            <a:r>
              <a:rPr sz="2700" spc="165" dirty="0">
                <a:latin typeface="Arial"/>
                <a:cs typeface="Arial"/>
              </a:rPr>
              <a:t>first. </a:t>
            </a:r>
            <a:r>
              <a:rPr sz="2700" spc="40" dirty="0">
                <a:latin typeface="Arial"/>
                <a:cs typeface="Arial"/>
              </a:rPr>
              <a:t>As </a:t>
            </a:r>
            <a:r>
              <a:rPr sz="2700" spc="105" dirty="0">
                <a:latin typeface="Arial"/>
                <a:cs typeface="Arial"/>
              </a:rPr>
              <a:t>elements </a:t>
            </a:r>
            <a:r>
              <a:rPr sz="2700" spc="60" dirty="0">
                <a:latin typeface="Arial"/>
                <a:cs typeface="Arial"/>
              </a:rPr>
              <a:t>are  </a:t>
            </a:r>
            <a:r>
              <a:rPr sz="2700" spc="114" dirty="0">
                <a:latin typeface="Arial"/>
                <a:cs typeface="Arial"/>
              </a:rPr>
              <a:t>added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45" dirty="0">
                <a:latin typeface="Arial"/>
                <a:cs typeface="Arial"/>
              </a:rPr>
              <a:t>Stack,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85" dirty="0">
                <a:latin typeface="Arial"/>
                <a:cs typeface="Arial"/>
              </a:rPr>
              <a:t>capacity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25" dirty="0">
                <a:latin typeface="Arial"/>
                <a:cs typeface="Arial"/>
              </a:rPr>
              <a:t>automatically  </a:t>
            </a:r>
            <a:r>
              <a:rPr sz="2700" spc="85" dirty="0">
                <a:latin typeface="Arial"/>
                <a:cs typeface="Arial"/>
              </a:rPr>
              <a:t>increased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140" dirty="0">
                <a:latin typeface="Arial"/>
                <a:cs typeface="Arial"/>
              </a:rPr>
              <a:t>required </a:t>
            </a:r>
            <a:r>
              <a:rPr sz="2700" spc="185" dirty="0">
                <a:latin typeface="Arial"/>
                <a:cs typeface="Arial"/>
              </a:rPr>
              <a:t>through</a:t>
            </a:r>
            <a:r>
              <a:rPr sz="2700" spc="14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reallocation.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571500"/>
            <a:ext cx="503682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1457070"/>
            <a:ext cx="3995420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14" dirty="0">
                <a:latin typeface="Arial"/>
                <a:cs typeface="Arial"/>
              </a:rPr>
              <a:t>Stack&lt;int&gt; </a:t>
            </a:r>
            <a:r>
              <a:rPr sz="1700" spc="65" dirty="0">
                <a:latin typeface="Arial"/>
                <a:cs typeface="Arial"/>
              </a:rPr>
              <a:t>stack </a:t>
            </a:r>
            <a:r>
              <a:rPr sz="1700" spc="360" dirty="0">
                <a:latin typeface="Arial"/>
                <a:cs typeface="Arial"/>
              </a:rPr>
              <a:t>=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new </a:t>
            </a:r>
            <a:r>
              <a:rPr sz="1700" b="1" spc="70" dirty="0">
                <a:latin typeface="Arial"/>
                <a:cs typeface="Arial"/>
              </a:rPr>
              <a:t>Stack</a:t>
            </a:r>
            <a:r>
              <a:rPr sz="1700" spc="70" dirty="0">
                <a:latin typeface="Arial"/>
                <a:cs typeface="Arial"/>
              </a:rPr>
              <a:t>&lt;int&gt;();</a:t>
            </a:r>
            <a:endParaRPr sz="1700">
              <a:latin typeface="Arial"/>
              <a:cs typeface="Arial"/>
            </a:endParaRPr>
          </a:p>
          <a:p>
            <a:pPr marL="12700" marR="1969135">
              <a:lnSpc>
                <a:spcPts val="2030"/>
              </a:lnSpc>
              <a:spcBef>
                <a:spcPts val="2100"/>
              </a:spcBef>
            </a:pPr>
            <a:r>
              <a:rPr sz="1700" spc="50" dirty="0">
                <a:latin typeface="Arial"/>
                <a:cs typeface="Arial"/>
              </a:rPr>
              <a:t>stack.Push(100);  </a:t>
            </a:r>
            <a:r>
              <a:rPr sz="1700" spc="55" dirty="0">
                <a:latin typeface="Arial"/>
                <a:cs typeface="Arial"/>
              </a:rPr>
              <a:t>stack.Push(1000);  stack.Push(10000);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  <a:spcBef>
                <a:spcPts val="1960"/>
              </a:spcBef>
            </a:pPr>
            <a:r>
              <a:rPr sz="1700" spc="70" dirty="0">
                <a:latin typeface="Arial"/>
                <a:cs typeface="Arial"/>
              </a:rPr>
              <a:t>foreach </a:t>
            </a:r>
            <a:r>
              <a:rPr sz="1700" spc="90" dirty="0">
                <a:latin typeface="Arial"/>
                <a:cs typeface="Arial"/>
              </a:rPr>
              <a:t>(int </a:t>
            </a:r>
            <a:r>
              <a:rPr sz="1700" spc="110" dirty="0">
                <a:latin typeface="Arial"/>
                <a:cs typeface="Arial"/>
              </a:rPr>
              <a:t>i in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stack)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285115">
              <a:lnSpc>
                <a:spcPts val="2035"/>
              </a:lnSpc>
            </a:pPr>
            <a:r>
              <a:rPr sz="1700" spc="45" dirty="0">
                <a:latin typeface="Arial"/>
                <a:cs typeface="Arial"/>
              </a:rPr>
              <a:t>Console.WriteLine(i);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3046730">
              <a:lnSpc>
                <a:spcPts val="2030"/>
              </a:lnSpc>
            </a:pPr>
            <a:r>
              <a:rPr sz="1700" spc="-25" dirty="0">
                <a:latin typeface="Arial"/>
                <a:cs typeface="Arial"/>
              </a:rPr>
              <a:t>O</a:t>
            </a:r>
            <a:r>
              <a:rPr sz="1700" spc="-35" dirty="0">
                <a:latin typeface="Arial"/>
                <a:cs typeface="Arial"/>
              </a:rPr>
              <a:t>U</a:t>
            </a:r>
            <a:r>
              <a:rPr sz="1700" spc="-70" dirty="0">
                <a:latin typeface="Arial"/>
                <a:cs typeface="Arial"/>
              </a:rPr>
              <a:t>TP</a:t>
            </a:r>
            <a:r>
              <a:rPr sz="1700" spc="-85" dirty="0">
                <a:latin typeface="Arial"/>
                <a:cs typeface="Arial"/>
              </a:rPr>
              <a:t>U</a:t>
            </a:r>
            <a:r>
              <a:rPr sz="1700" spc="45" dirty="0">
                <a:latin typeface="Arial"/>
                <a:cs typeface="Arial"/>
              </a:rPr>
              <a:t>T:</a:t>
            </a:r>
            <a:endParaRPr sz="1700">
              <a:latin typeface="Arial"/>
              <a:cs typeface="Arial"/>
            </a:endParaRPr>
          </a:p>
          <a:p>
            <a:pPr marL="12700" marR="3046730">
              <a:lnSpc>
                <a:spcPts val="2030"/>
              </a:lnSpc>
            </a:pPr>
            <a:r>
              <a:rPr sz="1700" spc="130" dirty="0">
                <a:latin typeface="Arial"/>
                <a:cs typeface="Arial"/>
              </a:rPr>
              <a:t>10000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64"/>
              </a:lnSpc>
            </a:pPr>
            <a:r>
              <a:rPr sz="1700" spc="130" dirty="0">
                <a:latin typeface="Arial"/>
                <a:cs typeface="Arial"/>
              </a:rPr>
              <a:t>1000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130" dirty="0">
                <a:latin typeface="Arial"/>
                <a:cs typeface="Arial"/>
              </a:rPr>
              <a:t>100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1876" y="377952"/>
            <a:ext cx="7927848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2" y="3052698"/>
            <a:ext cx="694118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NON-GENERIC </a:t>
            </a:r>
            <a:r>
              <a:rPr spc="-210" dirty="0"/>
              <a:t>CLASSES </a:t>
            </a:r>
            <a:r>
              <a:rPr spc="-125" dirty="0"/>
              <a:t>OR</a:t>
            </a:r>
            <a:r>
              <a:rPr dirty="0"/>
              <a:t> </a:t>
            </a:r>
            <a:r>
              <a:rPr spc="-80" dirty="0"/>
              <a:t>COLLECTIONS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6878"/>
            <a:ext cx="7950834" cy="41243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68605" marR="274320" indent="-256540">
              <a:lnSpc>
                <a:spcPct val="80000"/>
              </a:lnSpc>
              <a:spcBef>
                <a:spcPts val="550"/>
              </a:spcBef>
              <a:tabLst>
                <a:tab pos="268605" algn="l"/>
              </a:tabLst>
            </a:pPr>
            <a:r>
              <a:rPr sz="1300" spc="-38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900" spc="45" dirty="0">
                <a:latin typeface="Arial"/>
                <a:cs typeface="Arial"/>
              </a:rPr>
              <a:t>The </a:t>
            </a:r>
            <a:r>
              <a:rPr sz="1900" spc="120" dirty="0">
                <a:latin typeface="Arial"/>
                <a:cs typeface="Arial"/>
              </a:rPr>
              <a:t>non-generic </a:t>
            </a:r>
            <a:r>
              <a:rPr sz="1900" spc="80" dirty="0">
                <a:latin typeface="Arial"/>
                <a:cs typeface="Arial"/>
              </a:rPr>
              <a:t>collections </a:t>
            </a:r>
            <a:r>
              <a:rPr sz="1900" spc="35" dirty="0">
                <a:latin typeface="Arial"/>
                <a:cs typeface="Arial"/>
              </a:rPr>
              <a:t>have </a:t>
            </a:r>
            <a:r>
              <a:rPr sz="1900" spc="60" dirty="0">
                <a:latin typeface="Arial"/>
                <a:cs typeface="Arial"/>
              </a:rPr>
              <a:t>been </a:t>
            </a:r>
            <a:r>
              <a:rPr sz="1900" spc="105" dirty="0">
                <a:latin typeface="Arial"/>
                <a:cs typeface="Arial"/>
              </a:rPr>
              <a:t>part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-30" dirty="0">
                <a:latin typeface="Arial"/>
                <a:cs typeface="Arial"/>
              </a:rPr>
              <a:t>.NET  </a:t>
            </a:r>
            <a:r>
              <a:rPr sz="1900" spc="70" dirty="0">
                <a:latin typeface="Arial"/>
                <a:cs typeface="Arial"/>
              </a:rPr>
              <a:t>Framework </a:t>
            </a:r>
            <a:r>
              <a:rPr sz="1900" spc="55" dirty="0">
                <a:latin typeface="Arial"/>
                <a:cs typeface="Arial"/>
              </a:rPr>
              <a:t>since </a:t>
            </a:r>
            <a:r>
              <a:rPr sz="1900" spc="75" dirty="0">
                <a:latin typeface="Arial"/>
                <a:cs typeface="Arial"/>
              </a:rPr>
              <a:t>version </a:t>
            </a:r>
            <a:r>
              <a:rPr sz="1900" spc="105" dirty="0">
                <a:latin typeface="Arial"/>
                <a:cs typeface="Arial"/>
              </a:rPr>
              <a:t>1.0. </a:t>
            </a:r>
            <a:r>
              <a:rPr sz="1900" spc="45" dirty="0">
                <a:latin typeface="Arial"/>
                <a:cs typeface="Arial"/>
              </a:rPr>
              <a:t>They </a:t>
            </a:r>
            <a:r>
              <a:rPr sz="1900" spc="40" dirty="0">
                <a:latin typeface="Arial"/>
                <a:cs typeface="Arial"/>
              </a:rPr>
              <a:t>are </a:t>
            </a:r>
            <a:r>
              <a:rPr sz="1900" spc="90" dirty="0">
                <a:latin typeface="Arial"/>
                <a:cs typeface="Arial"/>
              </a:rPr>
              <a:t>defined </a:t>
            </a:r>
            <a:r>
              <a:rPr sz="1900" spc="114" dirty="0">
                <a:latin typeface="Arial"/>
                <a:cs typeface="Arial"/>
              </a:rPr>
              <a:t>in  </a:t>
            </a:r>
            <a:r>
              <a:rPr sz="1900" dirty="0">
                <a:latin typeface="Arial"/>
                <a:cs typeface="Arial"/>
              </a:rPr>
              <a:t>the</a:t>
            </a:r>
            <a:r>
              <a:rPr sz="1900" b="1" dirty="0">
                <a:latin typeface="Arial"/>
                <a:cs typeface="Arial"/>
              </a:rPr>
              <a:t>System.Collections </a:t>
            </a:r>
            <a:r>
              <a:rPr sz="1900" spc="50" dirty="0">
                <a:latin typeface="Arial"/>
                <a:cs typeface="Arial"/>
              </a:rPr>
              <a:t>namespace. The </a:t>
            </a:r>
            <a:r>
              <a:rPr sz="1900" spc="120" dirty="0">
                <a:latin typeface="Arial"/>
                <a:cs typeface="Arial"/>
              </a:rPr>
              <a:t>non-generic </a:t>
            </a:r>
            <a:r>
              <a:rPr sz="1900" spc="80" dirty="0">
                <a:latin typeface="Arial"/>
                <a:cs typeface="Arial"/>
              </a:rPr>
              <a:t>collections  </a:t>
            </a:r>
            <a:r>
              <a:rPr sz="1900" spc="40" dirty="0">
                <a:latin typeface="Arial"/>
                <a:cs typeface="Arial"/>
              </a:rPr>
              <a:t>are </a:t>
            </a:r>
            <a:r>
              <a:rPr sz="1900" spc="70" dirty="0">
                <a:latin typeface="Arial"/>
                <a:cs typeface="Arial"/>
              </a:rPr>
              <a:t>general </a:t>
            </a:r>
            <a:r>
              <a:rPr sz="1900" spc="90" dirty="0">
                <a:latin typeface="Arial"/>
                <a:cs typeface="Arial"/>
              </a:rPr>
              <a:t>purpose </a:t>
            </a:r>
            <a:r>
              <a:rPr sz="1900" spc="65" dirty="0">
                <a:latin typeface="Arial"/>
                <a:cs typeface="Arial"/>
              </a:rPr>
              <a:t>data </a:t>
            </a:r>
            <a:r>
              <a:rPr sz="1900" spc="90" dirty="0">
                <a:latin typeface="Arial"/>
                <a:cs typeface="Arial"/>
              </a:rPr>
              <a:t>structures </a:t>
            </a:r>
            <a:r>
              <a:rPr sz="1900" spc="114" dirty="0">
                <a:latin typeface="Arial"/>
                <a:cs typeface="Arial"/>
              </a:rPr>
              <a:t>that</a:t>
            </a:r>
            <a:r>
              <a:rPr sz="1900" spc="125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operate</a:t>
            </a:r>
            <a:endParaRPr sz="1900">
              <a:latin typeface="Arial"/>
              <a:cs typeface="Arial"/>
            </a:endParaRPr>
          </a:p>
          <a:p>
            <a:pPr marL="268605" marR="172085">
              <a:lnSpc>
                <a:spcPct val="80000"/>
              </a:lnSpc>
            </a:pPr>
            <a:r>
              <a:rPr sz="1900" spc="110" dirty="0">
                <a:latin typeface="Arial"/>
                <a:cs typeface="Arial"/>
              </a:rPr>
              <a:t>on </a:t>
            </a:r>
            <a:r>
              <a:rPr sz="1900" b="1" spc="10" dirty="0">
                <a:latin typeface="Arial"/>
                <a:cs typeface="Arial"/>
              </a:rPr>
              <a:t>object </a:t>
            </a:r>
            <a:r>
              <a:rPr sz="1900" spc="55" dirty="0">
                <a:latin typeface="Arial"/>
                <a:cs typeface="Arial"/>
              </a:rPr>
              <a:t>references. </a:t>
            </a:r>
            <a:r>
              <a:rPr sz="1900" spc="65" dirty="0">
                <a:latin typeface="Arial"/>
                <a:cs typeface="Arial"/>
              </a:rPr>
              <a:t>Thus, </a:t>
            </a:r>
            <a:r>
              <a:rPr sz="1900" spc="80" dirty="0">
                <a:latin typeface="Arial"/>
                <a:cs typeface="Arial"/>
              </a:rPr>
              <a:t>they </a:t>
            </a:r>
            <a:r>
              <a:rPr sz="1900" spc="40" dirty="0">
                <a:latin typeface="Arial"/>
                <a:cs typeface="Arial"/>
              </a:rPr>
              <a:t>can </a:t>
            </a:r>
            <a:r>
              <a:rPr sz="1900" spc="65" dirty="0">
                <a:latin typeface="Arial"/>
                <a:cs typeface="Arial"/>
              </a:rPr>
              <a:t>manage </a:t>
            </a:r>
            <a:r>
              <a:rPr sz="1900" spc="45" dirty="0">
                <a:latin typeface="Arial"/>
                <a:cs typeface="Arial"/>
              </a:rPr>
              <a:t>any </a:t>
            </a:r>
            <a:r>
              <a:rPr sz="1900" spc="85" dirty="0">
                <a:latin typeface="Arial"/>
                <a:cs typeface="Arial"/>
              </a:rPr>
              <a:t>type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90" dirty="0">
                <a:latin typeface="Arial"/>
                <a:cs typeface="Arial"/>
              </a:rPr>
              <a:t>object,  </a:t>
            </a:r>
            <a:r>
              <a:rPr sz="1900" spc="140" dirty="0">
                <a:latin typeface="Arial"/>
                <a:cs typeface="Arial"/>
              </a:rPr>
              <a:t>but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125" dirty="0">
                <a:latin typeface="Arial"/>
                <a:cs typeface="Arial"/>
              </a:rPr>
              <a:t>in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105" dirty="0">
                <a:latin typeface="Arial"/>
                <a:cs typeface="Arial"/>
              </a:rPr>
              <a:t>type-safe </a:t>
            </a:r>
            <a:r>
              <a:rPr sz="1900" spc="85" dirty="0">
                <a:latin typeface="Arial"/>
                <a:cs typeface="Arial"/>
              </a:rPr>
              <a:t>manner. </a:t>
            </a:r>
            <a:r>
              <a:rPr sz="1900" spc="70" dirty="0">
                <a:latin typeface="Arial"/>
                <a:cs typeface="Arial"/>
              </a:rPr>
              <a:t>This </a:t>
            </a:r>
            <a:r>
              <a:rPr sz="1900" spc="65" dirty="0">
                <a:latin typeface="Arial"/>
                <a:cs typeface="Arial"/>
              </a:rPr>
              <a:t>is </a:t>
            </a:r>
            <a:r>
              <a:rPr sz="1900" spc="130" dirty="0">
                <a:latin typeface="Arial"/>
                <a:cs typeface="Arial"/>
              </a:rPr>
              <a:t>both </a:t>
            </a:r>
            <a:r>
              <a:rPr sz="1900" spc="110" dirty="0">
                <a:latin typeface="Arial"/>
                <a:cs typeface="Arial"/>
              </a:rPr>
              <a:t>their </a:t>
            </a:r>
            <a:r>
              <a:rPr sz="1900" spc="60" dirty="0">
                <a:latin typeface="Arial"/>
                <a:cs typeface="Arial"/>
              </a:rPr>
              <a:t>advantage </a:t>
            </a:r>
            <a:r>
              <a:rPr sz="1900" spc="75" dirty="0">
                <a:latin typeface="Arial"/>
                <a:cs typeface="Arial"/>
              </a:rPr>
              <a:t>and  </a:t>
            </a:r>
            <a:r>
              <a:rPr sz="1900" spc="65" dirty="0">
                <a:latin typeface="Arial"/>
                <a:cs typeface="Arial"/>
              </a:rPr>
              <a:t>disadvantage. </a:t>
            </a:r>
            <a:r>
              <a:rPr sz="1900" spc="-10" dirty="0">
                <a:latin typeface="Arial"/>
                <a:cs typeface="Arial"/>
              </a:rPr>
              <a:t>Because </a:t>
            </a:r>
            <a:r>
              <a:rPr sz="1900" spc="85" dirty="0">
                <a:latin typeface="Arial"/>
                <a:cs typeface="Arial"/>
              </a:rPr>
              <a:t>they </a:t>
            </a:r>
            <a:r>
              <a:rPr sz="1900" spc="75" dirty="0">
                <a:latin typeface="Arial"/>
                <a:cs typeface="Arial"/>
              </a:rPr>
              <a:t>operate </a:t>
            </a:r>
            <a:r>
              <a:rPr sz="1900" spc="110" dirty="0">
                <a:latin typeface="Arial"/>
                <a:cs typeface="Arial"/>
              </a:rPr>
              <a:t>on </a:t>
            </a:r>
            <a:r>
              <a:rPr sz="1900" b="1" spc="10" dirty="0">
                <a:latin typeface="Arial"/>
                <a:cs typeface="Arial"/>
              </a:rPr>
              <a:t>object </a:t>
            </a:r>
            <a:r>
              <a:rPr sz="1900" spc="55" dirty="0">
                <a:latin typeface="Arial"/>
                <a:cs typeface="Arial"/>
              </a:rPr>
              <a:t>references, </a:t>
            </a:r>
            <a:r>
              <a:rPr sz="1900" spc="85" dirty="0">
                <a:latin typeface="Arial"/>
                <a:cs typeface="Arial"/>
              </a:rPr>
              <a:t>you  </a:t>
            </a:r>
            <a:r>
              <a:rPr sz="1900" spc="40" dirty="0">
                <a:latin typeface="Arial"/>
                <a:cs typeface="Arial"/>
              </a:rPr>
              <a:t>can </a:t>
            </a:r>
            <a:r>
              <a:rPr sz="1900" spc="175" dirty="0">
                <a:latin typeface="Arial"/>
                <a:cs typeface="Arial"/>
              </a:rPr>
              <a:t>mix </a:t>
            </a:r>
            <a:r>
              <a:rPr sz="1900" spc="75" dirty="0">
                <a:latin typeface="Arial"/>
                <a:cs typeface="Arial"/>
              </a:rPr>
              <a:t>various </a:t>
            </a:r>
            <a:r>
              <a:rPr sz="1900" spc="70" dirty="0">
                <a:latin typeface="Arial"/>
                <a:cs typeface="Arial"/>
              </a:rPr>
              <a:t>types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70" dirty="0">
                <a:latin typeface="Arial"/>
                <a:cs typeface="Arial"/>
              </a:rPr>
              <a:t>data </a:t>
            </a:r>
            <a:r>
              <a:rPr sz="1900" spc="125" dirty="0">
                <a:latin typeface="Arial"/>
                <a:cs typeface="Arial"/>
              </a:rPr>
              <a:t>within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50" dirty="0">
                <a:latin typeface="Arial"/>
                <a:cs typeface="Arial"/>
              </a:rPr>
              <a:t>same </a:t>
            </a:r>
            <a:r>
              <a:rPr sz="1900" spc="85" dirty="0">
                <a:latin typeface="Arial"/>
                <a:cs typeface="Arial"/>
              </a:rPr>
              <a:t>collection. </a:t>
            </a:r>
            <a:r>
              <a:rPr sz="1900" spc="70" dirty="0">
                <a:latin typeface="Arial"/>
                <a:cs typeface="Arial"/>
              </a:rPr>
              <a:t>This  </a:t>
            </a:r>
            <a:r>
              <a:rPr sz="1900" spc="65" dirty="0">
                <a:latin typeface="Arial"/>
                <a:cs typeface="Arial"/>
              </a:rPr>
              <a:t>makes </a:t>
            </a:r>
            <a:r>
              <a:rPr sz="1900" spc="120" dirty="0">
                <a:latin typeface="Arial"/>
                <a:cs typeface="Arial"/>
              </a:rPr>
              <a:t>them </a:t>
            </a:r>
            <a:r>
              <a:rPr sz="1900" spc="85" dirty="0">
                <a:latin typeface="Arial"/>
                <a:cs typeface="Arial"/>
              </a:rPr>
              <a:t>useful </a:t>
            </a:r>
            <a:r>
              <a:rPr sz="1900" spc="120" dirty="0">
                <a:latin typeface="Arial"/>
                <a:cs typeface="Arial"/>
              </a:rPr>
              <a:t>in </a:t>
            </a:r>
            <a:r>
              <a:rPr sz="1900" spc="95" dirty="0">
                <a:latin typeface="Arial"/>
                <a:cs typeface="Arial"/>
              </a:rPr>
              <a:t>situations </a:t>
            </a:r>
            <a:r>
              <a:rPr sz="1900" spc="120" dirty="0">
                <a:latin typeface="Arial"/>
                <a:cs typeface="Arial"/>
              </a:rPr>
              <a:t>in </a:t>
            </a:r>
            <a:r>
              <a:rPr sz="1900" spc="95" dirty="0">
                <a:latin typeface="Arial"/>
                <a:cs typeface="Arial"/>
              </a:rPr>
              <a:t>which </a:t>
            </a:r>
            <a:r>
              <a:rPr sz="1900" spc="85" dirty="0">
                <a:latin typeface="Arial"/>
                <a:cs typeface="Arial"/>
              </a:rPr>
              <a:t>you </a:t>
            </a:r>
            <a:r>
              <a:rPr sz="1900" spc="60" dirty="0">
                <a:latin typeface="Arial"/>
                <a:cs typeface="Arial"/>
              </a:rPr>
              <a:t>need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65" dirty="0">
                <a:latin typeface="Arial"/>
                <a:cs typeface="Arial"/>
              </a:rPr>
              <a:t>manage </a:t>
            </a:r>
            <a:r>
              <a:rPr sz="1900" spc="-10" dirty="0">
                <a:latin typeface="Arial"/>
                <a:cs typeface="Arial"/>
              </a:rPr>
              <a:t>a  </a:t>
            </a:r>
            <a:r>
              <a:rPr sz="1900" spc="90" dirty="0">
                <a:latin typeface="Arial"/>
                <a:cs typeface="Arial"/>
              </a:rPr>
              <a:t>collection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110" dirty="0">
                <a:latin typeface="Arial"/>
                <a:cs typeface="Arial"/>
              </a:rPr>
              <a:t>different </a:t>
            </a:r>
            <a:r>
              <a:rPr sz="1900" spc="70" dirty="0">
                <a:latin typeface="Arial"/>
                <a:cs typeface="Arial"/>
              </a:rPr>
              <a:t>types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80" dirty="0">
                <a:latin typeface="Arial"/>
                <a:cs typeface="Arial"/>
              </a:rPr>
              <a:t>objects </a:t>
            </a:r>
            <a:r>
              <a:rPr sz="1900" spc="120" dirty="0">
                <a:latin typeface="Arial"/>
                <a:cs typeface="Arial"/>
              </a:rPr>
              <a:t>or </a:t>
            </a:r>
            <a:r>
              <a:rPr sz="1900" spc="80" dirty="0">
                <a:latin typeface="Arial"/>
                <a:cs typeface="Arial"/>
              </a:rPr>
              <a:t>when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85" dirty="0">
                <a:latin typeface="Arial"/>
                <a:cs typeface="Arial"/>
              </a:rPr>
              <a:t>type </a:t>
            </a:r>
            <a:r>
              <a:rPr sz="1900" spc="130" dirty="0">
                <a:latin typeface="Arial"/>
                <a:cs typeface="Arial"/>
              </a:rPr>
              <a:t>of  </a:t>
            </a:r>
            <a:r>
              <a:rPr sz="1900" spc="80" dirty="0">
                <a:latin typeface="Arial"/>
                <a:cs typeface="Arial"/>
              </a:rPr>
              <a:t>objects </a:t>
            </a:r>
            <a:r>
              <a:rPr sz="1900" spc="95" dirty="0">
                <a:latin typeface="Arial"/>
                <a:cs typeface="Arial"/>
              </a:rPr>
              <a:t>being stored </a:t>
            </a:r>
            <a:r>
              <a:rPr sz="1900" spc="40" dirty="0">
                <a:latin typeface="Arial"/>
                <a:cs typeface="Arial"/>
              </a:rPr>
              <a:t>are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114" dirty="0">
                <a:latin typeface="Arial"/>
                <a:cs typeface="Arial"/>
              </a:rPr>
              <a:t>known </a:t>
            </a:r>
            <a:r>
              <a:rPr sz="1900" spc="120" dirty="0">
                <a:latin typeface="Arial"/>
                <a:cs typeface="Arial"/>
              </a:rPr>
              <a:t>in </a:t>
            </a:r>
            <a:r>
              <a:rPr sz="1900" spc="40" dirty="0">
                <a:latin typeface="Arial"/>
                <a:cs typeface="Arial"/>
              </a:rPr>
              <a:t>advance. </a:t>
            </a:r>
            <a:r>
              <a:rPr sz="1900" spc="55" dirty="0">
                <a:latin typeface="Arial"/>
                <a:cs typeface="Arial"/>
              </a:rPr>
              <a:t>However, </a:t>
            </a:r>
            <a:r>
              <a:rPr sz="1900" spc="145" dirty="0">
                <a:latin typeface="Arial"/>
                <a:cs typeface="Arial"/>
              </a:rPr>
              <a:t>if </a:t>
            </a:r>
            <a:r>
              <a:rPr sz="1900" spc="85" dirty="0">
                <a:latin typeface="Arial"/>
                <a:cs typeface="Arial"/>
              </a:rPr>
              <a:t>you  </a:t>
            </a:r>
            <a:r>
              <a:rPr sz="1900" spc="110" dirty="0">
                <a:latin typeface="Arial"/>
                <a:cs typeface="Arial"/>
              </a:rPr>
              <a:t>intend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90" dirty="0">
                <a:latin typeface="Arial"/>
                <a:cs typeface="Arial"/>
              </a:rPr>
              <a:t>collection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90" dirty="0">
                <a:latin typeface="Arial"/>
                <a:cs typeface="Arial"/>
              </a:rPr>
              <a:t>store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70" dirty="0">
                <a:latin typeface="Arial"/>
                <a:cs typeface="Arial"/>
              </a:rPr>
              <a:t>specific </a:t>
            </a:r>
            <a:r>
              <a:rPr sz="1900" spc="85" dirty="0">
                <a:latin typeface="Arial"/>
                <a:cs typeface="Arial"/>
              </a:rPr>
              <a:t>type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90" dirty="0">
                <a:latin typeface="Arial"/>
                <a:cs typeface="Arial"/>
              </a:rPr>
              <a:t>object, </a:t>
            </a:r>
            <a:r>
              <a:rPr sz="1900" spc="100" dirty="0">
                <a:latin typeface="Arial"/>
                <a:cs typeface="Arial"/>
              </a:rPr>
              <a:t>then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  <a:p>
            <a:pPr marL="268605" marR="5080">
              <a:lnSpc>
                <a:spcPct val="80000"/>
              </a:lnSpc>
            </a:pPr>
            <a:r>
              <a:rPr sz="1900" spc="120" dirty="0">
                <a:latin typeface="Arial"/>
                <a:cs typeface="Arial"/>
              </a:rPr>
              <a:t>non-generic </a:t>
            </a:r>
            <a:r>
              <a:rPr sz="1900" spc="80" dirty="0">
                <a:latin typeface="Arial"/>
                <a:cs typeface="Arial"/>
              </a:rPr>
              <a:t>collections </a:t>
            </a:r>
            <a:r>
              <a:rPr sz="1900" spc="114" dirty="0">
                <a:latin typeface="Arial"/>
                <a:cs typeface="Arial"/>
              </a:rPr>
              <a:t>do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30" dirty="0">
                <a:latin typeface="Arial"/>
                <a:cs typeface="Arial"/>
              </a:rPr>
              <a:t>have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110" dirty="0">
                <a:latin typeface="Arial"/>
                <a:cs typeface="Arial"/>
              </a:rPr>
              <a:t>type-safety </a:t>
            </a:r>
            <a:r>
              <a:rPr sz="1900" spc="114" dirty="0">
                <a:latin typeface="Arial"/>
                <a:cs typeface="Arial"/>
              </a:rPr>
              <a:t>that </a:t>
            </a:r>
            <a:r>
              <a:rPr sz="1900" spc="65" dirty="0">
                <a:latin typeface="Arial"/>
                <a:cs typeface="Arial"/>
              </a:rPr>
              <a:t>is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spc="130" dirty="0">
                <a:latin typeface="Arial"/>
                <a:cs typeface="Arial"/>
              </a:rPr>
              <a:t>found  </a:t>
            </a:r>
            <a:r>
              <a:rPr sz="1900" spc="120" dirty="0">
                <a:latin typeface="Arial"/>
                <a:cs typeface="Arial"/>
              </a:rPr>
              <a:t>in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75" dirty="0">
                <a:latin typeface="Arial"/>
                <a:cs typeface="Arial"/>
              </a:rPr>
              <a:t>generic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80" dirty="0">
                <a:latin typeface="Arial"/>
                <a:cs typeface="Arial"/>
              </a:rPr>
              <a:t>collections.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  <a:spcBef>
                <a:spcPts val="2170"/>
              </a:spcBef>
              <a:tabLst>
                <a:tab pos="268605" algn="l"/>
              </a:tabLst>
            </a:pPr>
            <a:r>
              <a:rPr sz="1300" spc="-38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1900" spc="50" dirty="0">
                <a:latin typeface="Arial"/>
                <a:cs typeface="Arial"/>
              </a:rPr>
              <a:t>The </a:t>
            </a:r>
            <a:r>
              <a:rPr sz="1900" spc="120" dirty="0">
                <a:latin typeface="Arial"/>
                <a:cs typeface="Arial"/>
              </a:rPr>
              <a:t>non-generic </a:t>
            </a:r>
            <a:r>
              <a:rPr sz="1900" spc="80" dirty="0">
                <a:latin typeface="Arial"/>
                <a:cs typeface="Arial"/>
              </a:rPr>
              <a:t>collections </a:t>
            </a:r>
            <a:r>
              <a:rPr sz="1900" spc="40" dirty="0">
                <a:latin typeface="Arial"/>
                <a:cs typeface="Arial"/>
              </a:rPr>
              <a:t>are </a:t>
            </a:r>
            <a:r>
              <a:rPr sz="1900" spc="90" dirty="0">
                <a:latin typeface="Arial"/>
                <a:cs typeface="Arial"/>
              </a:rPr>
              <a:t>defined </a:t>
            </a:r>
            <a:r>
              <a:rPr sz="1900" spc="85" dirty="0">
                <a:latin typeface="Arial"/>
                <a:cs typeface="Arial"/>
              </a:rPr>
              <a:t>by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65" dirty="0">
                <a:latin typeface="Arial"/>
                <a:cs typeface="Arial"/>
              </a:rPr>
              <a:t>set </a:t>
            </a:r>
            <a:r>
              <a:rPr sz="1900" spc="135" dirty="0">
                <a:latin typeface="Arial"/>
                <a:cs typeface="Arial"/>
              </a:rPr>
              <a:t>of</a:t>
            </a:r>
            <a:r>
              <a:rPr sz="1900" spc="180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interfaces</a:t>
            </a:r>
            <a:endParaRPr sz="1900">
              <a:latin typeface="Arial"/>
              <a:cs typeface="Arial"/>
            </a:endParaRPr>
          </a:p>
          <a:p>
            <a:pPr marL="268605">
              <a:lnSpc>
                <a:spcPts val="2055"/>
              </a:lnSpc>
            </a:pPr>
            <a:r>
              <a:rPr sz="1900" spc="75" dirty="0">
                <a:latin typeface="Arial"/>
                <a:cs typeface="Arial"/>
              </a:rPr>
              <a:t>and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25" dirty="0">
                <a:latin typeface="Arial"/>
                <a:cs typeface="Arial"/>
              </a:rPr>
              <a:t>classes </a:t>
            </a:r>
            <a:r>
              <a:rPr sz="1900" spc="110" dirty="0">
                <a:latin typeface="Arial"/>
                <a:cs typeface="Arial"/>
              </a:rPr>
              <a:t>that </a:t>
            </a:r>
            <a:r>
              <a:rPr sz="1900" spc="114" dirty="0">
                <a:latin typeface="Arial"/>
                <a:cs typeface="Arial"/>
              </a:rPr>
              <a:t>implement </a:t>
            </a:r>
            <a:r>
              <a:rPr sz="1900" spc="85" dirty="0">
                <a:latin typeface="Arial"/>
                <a:cs typeface="Arial"/>
              </a:rPr>
              <a:t>those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interfaces.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2355"/>
            <a:ext cx="6489191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2682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50" dirty="0"/>
              <a:t>System. </a:t>
            </a:r>
            <a:r>
              <a:rPr spc="114" dirty="0"/>
              <a:t>Collections </a:t>
            </a:r>
            <a:r>
              <a:rPr spc="75" dirty="0"/>
              <a:t>namespace </a:t>
            </a:r>
            <a:r>
              <a:rPr spc="130" dirty="0"/>
              <a:t>define </a:t>
            </a:r>
            <a:r>
              <a:rPr spc="140" dirty="0"/>
              <a:t>the  </a:t>
            </a:r>
            <a:r>
              <a:rPr spc="175" dirty="0"/>
              <a:t>following non-generic </a:t>
            </a:r>
            <a:r>
              <a:rPr spc="130" dirty="0"/>
              <a:t>collection</a:t>
            </a:r>
            <a:r>
              <a:rPr spc="-90" dirty="0"/>
              <a:t> </a:t>
            </a:r>
            <a:r>
              <a:rPr spc="40" dirty="0"/>
              <a:t>classes.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30351" y="313943"/>
            <a:ext cx="6365748" cy="979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2523489"/>
          <a:ext cx="6096000" cy="329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ArrayList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7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dynamic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array.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grow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needed.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60" dirty="0">
                          <a:latin typeface="Arial"/>
                          <a:cs typeface="Arial"/>
                        </a:rPr>
                        <a:t>Hashtable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715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hash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key/value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pairs.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Queue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first-in,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first-out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list.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SortedList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sorted 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key/value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pairs.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20" dirty="0">
                          <a:latin typeface="Arial"/>
                          <a:cs typeface="Arial"/>
                        </a:rPr>
                        <a:t>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first-in,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last-out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list.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7717155" cy="4345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>
              <a:lnSpc>
                <a:spcPts val="2920"/>
              </a:lnSpc>
              <a:spcBef>
                <a:spcPts val="459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100" dirty="0">
                <a:latin typeface="Arial"/>
                <a:cs typeface="Arial"/>
              </a:rPr>
              <a:t>ArrayList </a:t>
            </a:r>
            <a:r>
              <a:rPr sz="2700" spc="45" dirty="0">
                <a:latin typeface="Arial"/>
                <a:cs typeface="Arial"/>
              </a:rPr>
              <a:t>class </a:t>
            </a:r>
            <a:r>
              <a:rPr sz="2700" spc="150" dirty="0">
                <a:latin typeface="Arial"/>
                <a:cs typeface="Arial"/>
              </a:rPr>
              <a:t>supports </a:t>
            </a:r>
            <a:r>
              <a:rPr sz="2700" spc="125" dirty="0">
                <a:latin typeface="Arial"/>
                <a:cs typeface="Arial"/>
              </a:rPr>
              <a:t>dynamic </a:t>
            </a:r>
            <a:r>
              <a:rPr sz="2700" spc="80" dirty="0">
                <a:latin typeface="Arial"/>
                <a:cs typeface="Arial"/>
              </a:rPr>
              <a:t>arrays,  </a:t>
            </a:r>
            <a:r>
              <a:rPr sz="2700" spc="135" dirty="0">
                <a:latin typeface="Arial"/>
                <a:cs typeface="Arial"/>
              </a:rPr>
              <a:t>which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70" dirty="0">
                <a:latin typeface="Arial"/>
                <a:cs typeface="Arial"/>
              </a:rPr>
              <a:t>grow </a:t>
            </a:r>
            <a:r>
              <a:rPr sz="2700" spc="180" dirty="0">
                <a:latin typeface="Arial"/>
                <a:cs typeface="Arial"/>
              </a:rPr>
              <a:t>or </a:t>
            </a:r>
            <a:r>
              <a:rPr sz="2700" spc="165" dirty="0">
                <a:latin typeface="Arial"/>
                <a:cs typeface="Arial"/>
              </a:rPr>
              <a:t>shrink </a:t>
            </a:r>
            <a:r>
              <a:rPr sz="2700" spc="5" dirty="0">
                <a:latin typeface="Arial"/>
                <a:cs typeface="Arial"/>
              </a:rPr>
              <a:t>as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needed.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marR="686435" indent="-256540">
              <a:lnSpc>
                <a:spcPts val="2920"/>
              </a:lnSpc>
              <a:spcBef>
                <a:spcPts val="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4" dirty="0">
                <a:latin typeface="Arial"/>
                <a:cs typeface="Arial"/>
              </a:rPr>
              <a:t>An </a:t>
            </a:r>
            <a:r>
              <a:rPr sz="2700" spc="100" dirty="0">
                <a:latin typeface="Arial"/>
                <a:cs typeface="Arial"/>
              </a:rPr>
              <a:t>ArrayList 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55" dirty="0">
                <a:latin typeface="Arial"/>
                <a:cs typeface="Arial"/>
              </a:rPr>
              <a:t>variable-length </a:t>
            </a:r>
            <a:r>
              <a:rPr sz="2700" spc="85" dirty="0">
                <a:latin typeface="Arial"/>
                <a:cs typeface="Arial"/>
              </a:rPr>
              <a:t>array </a:t>
            </a:r>
            <a:r>
              <a:rPr sz="2700" spc="190" dirty="0">
                <a:latin typeface="Arial"/>
                <a:cs typeface="Arial"/>
              </a:rPr>
              <a:t>of  </a:t>
            </a:r>
            <a:r>
              <a:rPr sz="2700" spc="140" dirty="0">
                <a:latin typeface="Arial"/>
                <a:cs typeface="Arial"/>
              </a:rPr>
              <a:t>object </a:t>
            </a:r>
            <a:r>
              <a:rPr sz="2700" spc="85" dirty="0">
                <a:latin typeface="Arial"/>
                <a:cs typeface="Arial"/>
              </a:rPr>
              <a:t>references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20" dirty="0">
                <a:latin typeface="Arial"/>
                <a:cs typeface="Arial"/>
              </a:rPr>
              <a:t>dynamically  </a:t>
            </a:r>
            <a:r>
              <a:rPr sz="2700" spc="70" dirty="0">
                <a:latin typeface="Arial"/>
                <a:cs typeface="Arial"/>
              </a:rPr>
              <a:t>increase </a:t>
            </a:r>
            <a:r>
              <a:rPr sz="2700" spc="180" dirty="0">
                <a:latin typeface="Arial"/>
                <a:cs typeface="Arial"/>
              </a:rPr>
              <a:t>or </a:t>
            </a:r>
            <a:r>
              <a:rPr sz="2700" spc="50" dirty="0">
                <a:latin typeface="Arial"/>
                <a:cs typeface="Arial"/>
              </a:rPr>
              <a:t>decrease </a:t>
            </a:r>
            <a:r>
              <a:rPr sz="2700" spc="175" dirty="0">
                <a:latin typeface="Arial"/>
                <a:cs typeface="Arial"/>
              </a:rPr>
              <a:t>in</a:t>
            </a:r>
            <a:r>
              <a:rPr sz="2700" spc="6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size.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080"/>
              </a:lnSpc>
              <a:spcBef>
                <a:spcPts val="334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4" dirty="0">
                <a:latin typeface="Arial"/>
                <a:cs typeface="Arial"/>
              </a:rPr>
              <a:t>An </a:t>
            </a:r>
            <a:r>
              <a:rPr sz="2700" spc="100" dirty="0">
                <a:latin typeface="Arial"/>
                <a:cs typeface="Arial"/>
              </a:rPr>
              <a:t>ArrayList is </a:t>
            </a:r>
            <a:r>
              <a:rPr sz="2700" spc="90" dirty="0">
                <a:latin typeface="Arial"/>
                <a:cs typeface="Arial"/>
              </a:rPr>
              <a:t>created </a:t>
            </a:r>
            <a:r>
              <a:rPr sz="2700" spc="185" dirty="0">
                <a:latin typeface="Arial"/>
                <a:cs typeface="Arial"/>
              </a:rPr>
              <a:t>with </a:t>
            </a:r>
            <a:r>
              <a:rPr sz="2700" spc="75" dirty="0">
                <a:latin typeface="Arial"/>
                <a:cs typeface="Arial"/>
              </a:rPr>
              <a:t>an </a:t>
            </a:r>
            <a:r>
              <a:rPr sz="2700" spc="160" dirty="0">
                <a:latin typeface="Arial"/>
                <a:cs typeface="Arial"/>
              </a:rPr>
              <a:t>initial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size.</a:t>
            </a:r>
            <a:endParaRPr sz="2700">
              <a:latin typeface="Arial"/>
              <a:cs typeface="Arial"/>
            </a:endParaRPr>
          </a:p>
          <a:p>
            <a:pPr marL="268605" marR="127635">
              <a:lnSpc>
                <a:spcPct val="90000"/>
              </a:lnSpc>
              <a:spcBef>
                <a:spcPts val="160"/>
              </a:spcBef>
              <a:tabLst>
                <a:tab pos="6701155" algn="l"/>
              </a:tabLst>
            </a:pPr>
            <a:r>
              <a:rPr sz="2700" spc="20" dirty="0">
                <a:latin typeface="Arial"/>
                <a:cs typeface="Arial"/>
              </a:rPr>
              <a:t>When </a:t>
            </a:r>
            <a:r>
              <a:rPr sz="2700" spc="155" dirty="0">
                <a:latin typeface="Arial"/>
                <a:cs typeface="Arial"/>
              </a:rPr>
              <a:t>this </a:t>
            </a:r>
            <a:r>
              <a:rPr sz="2700" spc="100" dirty="0">
                <a:latin typeface="Arial"/>
                <a:cs typeface="Arial"/>
              </a:rPr>
              <a:t>size is </a:t>
            </a:r>
            <a:r>
              <a:rPr sz="2700" spc="90" dirty="0">
                <a:latin typeface="Arial"/>
                <a:cs typeface="Arial"/>
              </a:rPr>
              <a:t>exceeded,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30" dirty="0">
                <a:latin typeface="Arial"/>
                <a:cs typeface="Arial"/>
              </a:rPr>
              <a:t>collection </a:t>
            </a:r>
            <a:r>
              <a:rPr sz="2700" spc="95" dirty="0">
                <a:latin typeface="Arial"/>
                <a:cs typeface="Arial"/>
              </a:rPr>
              <a:t>is  </a:t>
            </a:r>
            <a:r>
              <a:rPr sz="2700" spc="125" dirty="0">
                <a:latin typeface="Arial"/>
                <a:cs typeface="Arial"/>
              </a:rPr>
              <a:t>automatically </a:t>
            </a:r>
            <a:r>
              <a:rPr sz="2700" spc="110" dirty="0">
                <a:latin typeface="Arial"/>
                <a:cs typeface="Arial"/>
              </a:rPr>
              <a:t>enlarged.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25" dirty="0">
                <a:latin typeface="Arial"/>
                <a:cs typeface="Arial"/>
              </a:rPr>
              <a:t>When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objects	</a:t>
            </a:r>
            <a:r>
              <a:rPr sz="2700" spc="60" dirty="0">
                <a:latin typeface="Arial"/>
                <a:cs typeface="Arial"/>
              </a:rPr>
              <a:t>are  </a:t>
            </a:r>
            <a:r>
              <a:rPr sz="2700" spc="114" dirty="0">
                <a:latin typeface="Arial"/>
                <a:cs typeface="Arial"/>
              </a:rPr>
              <a:t>removed,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85" dirty="0">
                <a:latin typeface="Arial"/>
                <a:cs typeface="Arial"/>
              </a:rPr>
              <a:t>array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00" dirty="0">
                <a:latin typeface="Arial"/>
                <a:cs typeface="Arial"/>
              </a:rPr>
              <a:t>be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shrunk.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51" y="568451"/>
            <a:ext cx="379476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1331722"/>
            <a:ext cx="7964805" cy="43815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508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50" dirty="0">
                <a:latin typeface="Arial"/>
                <a:cs typeface="Arial"/>
              </a:rPr>
              <a:t>A </a:t>
            </a:r>
            <a:r>
              <a:rPr sz="2500" spc="120" dirty="0">
                <a:latin typeface="Arial"/>
                <a:cs typeface="Arial"/>
              </a:rPr>
              <a:t>collection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85" dirty="0">
                <a:latin typeface="Arial"/>
                <a:cs typeface="Arial"/>
              </a:rPr>
              <a:t>set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similarly typed </a:t>
            </a:r>
            <a:r>
              <a:rPr sz="2500" spc="110" dirty="0">
                <a:latin typeface="Arial"/>
                <a:cs typeface="Arial"/>
              </a:rPr>
              <a:t>objects </a:t>
            </a:r>
            <a:r>
              <a:rPr sz="2500" spc="155" dirty="0">
                <a:latin typeface="Arial"/>
                <a:cs typeface="Arial"/>
              </a:rPr>
              <a:t>that 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45" dirty="0">
                <a:latin typeface="Arial"/>
                <a:cs typeface="Arial"/>
              </a:rPr>
              <a:t>grouped</a:t>
            </a:r>
            <a:r>
              <a:rPr sz="2500" spc="135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together.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268605" marR="513080" indent="-256540">
              <a:lnSpc>
                <a:spcPts val="2700"/>
              </a:lnSpc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70" dirty="0">
                <a:latin typeface="Arial"/>
                <a:cs typeface="Arial"/>
              </a:rPr>
              <a:t>The </a:t>
            </a:r>
            <a:r>
              <a:rPr sz="2500" spc="130" dirty="0">
                <a:latin typeface="Arial"/>
                <a:cs typeface="Arial"/>
              </a:rPr>
              <a:t>principal </a:t>
            </a:r>
            <a:r>
              <a:rPr sz="2500" spc="135" dirty="0">
                <a:latin typeface="Arial"/>
                <a:cs typeface="Arial"/>
              </a:rPr>
              <a:t>benefit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0" dirty="0">
                <a:latin typeface="Arial"/>
                <a:cs typeface="Arial"/>
              </a:rPr>
              <a:t>collections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55" dirty="0">
                <a:latin typeface="Arial"/>
                <a:cs typeface="Arial"/>
              </a:rPr>
              <a:t>that</a:t>
            </a:r>
            <a:r>
              <a:rPr sz="2500" spc="-3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they  </a:t>
            </a:r>
            <a:r>
              <a:rPr sz="2500" spc="114" dirty="0">
                <a:latin typeface="Arial"/>
                <a:cs typeface="Arial"/>
              </a:rPr>
              <a:t>standardize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50" dirty="0">
                <a:latin typeface="Arial"/>
                <a:cs typeface="Arial"/>
              </a:rPr>
              <a:t>way </a:t>
            </a:r>
            <a:r>
              <a:rPr sz="2500" spc="140" dirty="0">
                <a:latin typeface="Arial"/>
                <a:cs typeface="Arial"/>
              </a:rPr>
              <a:t>groups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4" dirty="0">
                <a:latin typeface="Arial"/>
                <a:cs typeface="Arial"/>
              </a:rPr>
              <a:t>objects </a:t>
            </a:r>
            <a:r>
              <a:rPr sz="2500" spc="55" dirty="0">
                <a:latin typeface="Arial"/>
                <a:cs typeface="Arial"/>
              </a:rPr>
              <a:t>are  </a:t>
            </a:r>
            <a:r>
              <a:rPr sz="2500" spc="114" dirty="0">
                <a:latin typeface="Arial"/>
                <a:cs typeface="Arial"/>
              </a:rPr>
              <a:t>handled </a:t>
            </a:r>
            <a:r>
              <a:rPr sz="2500" spc="110" dirty="0">
                <a:latin typeface="Arial"/>
                <a:cs typeface="Arial"/>
              </a:rPr>
              <a:t>by </a:t>
            </a:r>
            <a:r>
              <a:rPr sz="2500" spc="130" dirty="0">
                <a:latin typeface="Arial"/>
                <a:cs typeface="Arial"/>
              </a:rPr>
              <a:t>your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programs.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268605" marR="8890" indent="-256540">
              <a:lnSpc>
                <a:spcPct val="90000"/>
              </a:lnSpc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00" dirty="0">
                <a:latin typeface="Arial"/>
                <a:cs typeface="Arial"/>
              </a:rPr>
              <a:t>Collections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20" dirty="0">
                <a:latin typeface="Arial"/>
                <a:cs typeface="Arial"/>
              </a:rPr>
              <a:t>structures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135" dirty="0">
                <a:latin typeface="Arial"/>
                <a:cs typeface="Arial"/>
              </a:rPr>
              <a:t>holds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155" dirty="0">
                <a:latin typeface="Arial"/>
                <a:cs typeface="Arial"/>
              </a:rPr>
              <a:t>in  </a:t>
            </a:r>
            <a:r>
              <a:rPr sz="2500" spc="145" dirty="0">
                <a:latin typeface="Arial"/>
                <a:cs typeface="Arial"/>
              </a:rPr>
              <a:t>different </a:t>
            </a:r>
            <a:r>
              <a:rPr sz="2500" spc="45" dirty="0">
                <a:latin typeface="Arial"/>
                <a:cs typeface="Arial"/>
              </a:rPr>
              <a:t>ways </a:t>
            </a:r>
            <a:r>
              <a:rPr sz="2500" spc="180" dirty="0">
                <a:latin typeface="Arial"/>
                <a:cs typeface="Arial"/>
              </a:rPr>
              <a:t>for </a:t>
            </a:r>
            <a:r>
              <a:rPr sz="2500" spc="140" dirty="0">
                <a:latin typeface="Arial"/>
                <a:cs typeface="Arial"/>
              </a:rPr>
              <a:t>flexible </a:t>
            </a:r>
            <a:r>
              <a:rPr sz="2500" spc="120" dirty="0">
                <a:latin typeface="Arial"/>
                <a:cs typeface="Arial"/>
              </a:rPr>
              <a:t>operations </a:t>
            </a:r>
            <a:r>
              <a:rPr sz="2500" spc="95" dirty="0">
                <a:latin typeface="Arial"/>
                <a:cs typeface="Arial"/>
              </a:rPr>
              <a:t>. </a:t>
            </a:r>
            <a:r>
              <a:rPr sz="2500" spc="50" dirty="0">
                <a:latin typeface="Arial"/>
                <a:cs typeface="Arial"/>
              </a:rPr>
              <a:t>C#  </a:t>
            </a:r>
            <a:r>
              <a:rPr sz="2500" spc="110" dirty="0">
                <a:latin typeface="Arial"/>
                <a:cs typeface="Arial"/>
              </a:rPr>
              <a:t>Collection </a:t>
            </a:r>
            <a:r>
              <a:rPr sz="2500" spc="30" dirty="0">
                <a:latin typeface="Arial"/>
                <a:cs typeface="Arial"/>
              </a:rPr>
              <a:t>classes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125" dirty="0">
                <a:latin typeface="Arial"/>
                <a:cs typeface="Arial"/>
              </a:rPr>
              <a:t>defined </a:t>
            </a:r>
            <a:r>
              <a:rPr sz="2500" dirty="0">
                <a:latin typeface="Arial"/>
                <a:cs typeface="Arial"/>
              </a:rPr>
              <a:t>as </a:t>
            </a:r>
            <a:r>
              <a:rPr sz="2500" spc="145" dirty="0">
                <a:latin typeface="Arial"/>
                <a:cs typeface="Arial"/>
              </a:rPr>
              <a:t>part </a:t>
            </a:r>
            <a:r>
              <a:rPr sz="2500" spc="185" dirty="0">
                <a:latin typeface="Arial"/>
                <a:cs typeface="Arial"/>
              </a:rPr>
              <a:t>of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45" dirty="0">
                <a:latin typeface="Arial"/>
                <a:cs typeface="Arial"/>
              </a:rPr>
              <a:t>System. </a:t>
            </a:r>
            <a:r>
              <a:rPr sz="2500" spc="100" dirty="0">
                <a:latin typeface="Arial"/>
                <a:cs typeface="Arial"/>
              </a:rPr>
              <a:t>Collections </a:t>
            </a:r>
            <a:r>
              <a:rPr sz="2500" spc="165" dirty="0">
                <a:latin typeface="Arial"/>
                <a:cs typeface="Arial"/>
              </a:rPr>
              <a:t>or </a:t>
            </a:r>
            <a:r>
              <a:rPr sz="2500" spc="70" dirty="0">
                <a:latin typeface="Arial"/>
                <a:cs typeface="Arial"/>
              </a:rPr>
              <a:t>System.Collections.Generic  namespace.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637031"/>
            <a:ext cx="4860036" cy="3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6545" marR="5080" indent="-25654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45" dirty="0"/>
              <a:t>using </a:t>
            </a:r>
            <a:r>
              <a:rPr spc="75" dirty="0"/>
              <a:t>an </a:t>
            </a:r>
            <a:r>
              <a:rPr spc="90" dirty="0"/>
              <a:t>arrayList </a:t>
            </a:r>
            <a:r>
              <a:rPr spc="114" dirty="0"/>
              <a:t>and </a:t>
            </a:r>
            <a:r>
              <a:rPr spc="75" dirty="0"/>
              <a:t>very </a:t>
            </a:r>
            <a:r>
              <a:rPr spc="70" dirty="0"/>
              <a:t>easily </a:t>
            </a:r>
            <a:r>
              <a:rPr spc="65" dirty="0"/>
              <a:t>we </a:t>
            </a:r>
            <a:r>
              <a:rPr spc="60" dirty="0"/>
              <a:t>can </a:t>
            </a:r>
            <a:r>
              <a:rPr spc="120" dirty="0"/>
              <a:t>add,  </a:t>
            </a:r>
            <a:r>
              <a:rPr spc="135" dirty="0"/>
              <a:t>insert </a:t>
            </a:r>
            <a:r>
              <a:rPr spc="100" dirty="0"/>
              <a:t>, delete , </a:t>
            </a:r>
            <a:r>
              <a:rPr spc="65" dirty="0"/>
              <a:t>Sort </a:t>
            </a:r>
            <a:r>
              <a:rPr spc="100" dirty="0"/>
              <a:t>, </a:t>
            </a:r>
            <a:r>
              <a:rPr spc="90" dirty="0"/>
              <a:t>view</a:t>
            </a:r>
            <a:r>
              <a:rPr spc="35" dirty="0"/>
              <a:t> </a:t>
            </a:r>
            <a:r>
              <a:rPr spc="90" dirty="0"/>
              <a:t>etc.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45668" y="2930778"/>
            <a:ext cx="782891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40" dirty="0">
                <a:latin typeface="Arial"/>
                <a:cs typeface="Arial"/>
              </a:rPr>
              <a:t>It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75" dirty="0">
                <a:latin typeface="Arial"/>
                <a:cs typeface="Arial"/>
              </a:rPr>
              <a:t>very </a:t>
            </a:r>
            <a:r>
              <a:rPr sz="2700" spc="160" dirty="0">
                <a:latin typeface="Arial"/>
                <a:cs typeface="Arial"/>
              </a:rPr>
              <a:t>flexible </a:t>
            </a:r>
            <a:r>
              <a:rPr sz="2700" spc="55" dirty="0">
                <a:latin typeface="Arial"/>
                <a:cs typeface="Arial"/>
              </a:rPr>
              <a:t>because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25" dirty="0">
                <a:latin typeface="Arial"/>
                <a:cs typeface="Arial"/>
              </a:rPr>
              <a:t>add </a:t>
            </a:r>
            <a:r>
              <a:rPr sz="2700" spc="190" dirty="0">
                <a:latin typeface="Arial"/>
                <a:cs typeface="Arial"/>
              </a:rPr>
              <a:t>without  </a:t>
            </a:r>
            <a:r>
              <a:rPr sz="2700" spc="70" dirty="0">
                <a:latin typeface="Arial"/>
                <a:cs typeface="Arial"/>
              </a:rPr>
              <a:t>any </a:t>
            </a:r>
            <a:r>
              <a:rPr sz="2700" spc="100" dirty="0">
                <a:latin typeface="Arial"/>
                <a:cs typeface="Arial"/>
              </a:rPr>
              <a:t>size </a:t>
            </a:r>
            <a:r>
              <a:rPr sz="2700" spc="175" dirty="0">
                <a:latin typeface="Arial"/>
                <a:cs typeface="Arial"/>
              </a:rPr>
              <a:t>information </a:t>
            </a:r>
            <a:r>
              <a:rPr sz="2700" spc="100" dirty="0">
                <a:latin typeface="Arial"/>
                <a:cs typeface="Arial"/>
              </a:rPr>
              <a:t>,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215" dirty="0">
                <a:latin typeface="Arial"/>
                <a:cs typeface="Arial"/>
              </a:rPr>
              <a:t>it </a:t>
            </a:r>
            <a:r>
              <a:rPr sz="2700" spc="160" dirty="0">
                <a:latin typeface="Arial"/>
                <a:cs typeface="Arial"/>
              </a:rPr>
              <a:t>will </a:t>
            </a:r>
            <a:r>
              <a:rPr sz="2700" spc="170" dirty="0">
                <a:latin typeface="Arial"/>
                <a:cs typeface="Arial"/>
              </a:rPr>
              <a:t>grow  </a:t>
            </a:r>
            <a:r>
              <a:rPr sz="2700" spc="114" dirty="0">
                <a:latin typeface="Arial"/>
                <a:cs typeface="Arial"/>
              </a:rPr>
              <a:t>dynamically and </a:t>
            </a:r>
            <a:r>
              <a:rPr sz="2700" spc="80" dirty="0">
                <a:latin typeface="Arial"/>
                <a:cs typeface="Arial"/>
              </a:rPr>
              <a:t>also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shrink.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6353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65" dirty="0"/>
              <a:t>Adding </a:t>
            </a:r>
            <a:r>
              <a:rPr spc="105" dirty="0"/>
              <a:t>data </a:t>
            </a:r>
            <a:r>
              <a:rPr spc="665" dirty="0"/>
              <a:t>/</a:t>
            </a:r>
            <a:r>
              <a:rPr spc="-100" dirty="0"/>
              <a:t> </a:t>
            </a:r>
            <a:r>
              <a:rPr spc="120" dirty="0"/>
              <a:t>objects </a:t>
            </a:r>
            <a:r>
              <a:rPr spc="185" dirty="0"/>
              <a:t>into </a:t>
            </a:r>
            <a:r>
              <a:rPr spc="100" dirty="0"/>
              <a:t>ArrayList: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45668" y="2376957"/>
            <a:ext cx="5037455" cy="333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5080" indent="-76200">
              <a:lnSpc>
                <a:spcPct val="1119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ArrayList alist = </a:t>
            </a: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ArrayList();  alist.Add(“Aijaz </a:t>
            </a:r>
            <a:r>
              <a:rPr sz="2800" spc="-10" dirty="0">
                <a:latin typeface="Times New Roman"/>
                <a:cs typeface="Times New Roman"/>
              </a:rPr>
              <a:t>Ali”);  </a:t>
            </a:r>
            <a:r>
              <a:rPr sz="2800" dirty="0">
                <a:latin typeface="Times New Roman"/>
                <a:cs typeface="Times New Roman"/>
              </a:rPr>
              <a:t>alist.Add(1345);  alist.Add(1345.87);  </a:t>
            </a:r>
            <a:r>
              <a:rPr sz="2800" spc="-5" dirty="0">
                <a:latin typeface="Times New Roman"/>
                <a:cs typeface="Times New Roman"/>
              </a:rPr>
              <a:t>alist.Add(true);</a:t>
            </a:r>
            <a:endParaRPr sz="2800">
              <a:latin typeface="Times New Roman"/>
              <a:cs typeface="Times New Roman"/>
            </a:endParaRPr>
          </a:p>
          <a:p>
            <a:pPr marL="12700" marR="2624455" indent="266700">
              <a:lnSpc>
                <a:spcPct val="105100"/>
              </a:lnSpc>
              <a:spcBef>
                <a:spcPts val="235"/>
              </a:spcBef>
            </a:pPr>
            <a:r>
              <a:rPr sz="2800" spc="-5" dirty="0">
                <a:latin typeface="Times New Roman"/>
                <a:cs typeface="Times New Roman"/>
              </a:rPr>
              <a:t>alist.A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‘G’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;  Continue…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637031"/>
            <a:ext cx="563422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679704"/>
            <a:ext cx="7321296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68881"/>
            <a:ext cx="15049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65" dirty="0">
                <a:latin typeface="Arial"/>
                <a:cs typeface="Arial"/>
              </a:rPr>
              <a:t>Syntax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5896" y="1884233"/>
            <a:ext cx="5728970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50" dirty="0"/>
              <a:t>foreach(</a:t>
            </a:r>
            <a:r>
              <a:rPr sz="2500" b="1" spc="50" dirty="0">
                <a:latin typeface="Arial"/>
                <a:cs typeface="Arial"/>
              </a:rPr>
              <a:t>dataType </a:t>
            </a:r>
            <a:r>
              <a:rPr sz="2500" spc="70" dirty="0"/>
              <a:t>var </a:t>
            </a:r>
            <a:r>
              <a:rPr sz="2600" i="1" spc="120" dirty="0">
                <a:latin typeface="Arial"/>
                <a:cs typeface="Arial"/>
              </a:rPr>
              <a:t>in</a:t>
            </a:r>
            <a:r>
              <a:rPr sz="2600" i="1" spc="135" dirty="0">
                <a:latin typeface="Arial"/>
                <a:cs typeface="Arial"/>
              </a:rPr>
              <a:t> </a:t>
            </a:r>
            <a:r>
              <a:rPr sz="2500" b="1" spc="-30" dirty="0">
                <a:latin typeface="Arial"/>
                <a:cs typeface="Arial"/>
              </a:rPr>
              <a:t>ArrayListRef</a:t>
            </a:r>
            <a:r>
              <a:rPr sz="2500" spc="-30" dirty="0"/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896" y="2282469"/>
            <a:ext cx="3959225" cy="1320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500" spc="-2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395"/>
              </a:spcBef>
            </a:pPr>
            <a:r>
              <a:rPr sz="2500" spc="65" dirty="0">
                <a:latin typeface="Arial"/>
                <a:cs typeface="Arial"/>
              </a:rPr>
              <a:t>Console.WriteLine(var);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00" spc="-2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4007891"/>
            <a:ext cx="2147570" cy="17545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6893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20" dirty="0">
                <a:latin typeface="Arial"/>
                <a:cs typeface="Arial"/>
              </a:rPr>
              <a:t>dataType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6893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70" dirty="0">
                <a:latin typeface="Arial"/>
                <a:cs typeface="Arial"/>
              </a:rPr>
              <a:t>var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68935" algn="l"/>
              </a:tabLst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600" i="1" spc="50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b="1" spc="-30" dirty="0">
                <a:latin typeface="Arial"/>
                <a:cs typeface="Arial"/>
              </a:rPr>
              <a:t>ArrayListRef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6998" y="4026845"/>
            <a:ext cx="5422265" cy="173863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59"/>
              </a:spcBef>
              <a:tabLst>
                <a:tab pos="598805" algn="l"/>
              </a:tabLst>
            </a:pPr>
            <a:r>
              <a:rPr sz="2500" spc="610" dirty="0">
                <a:latin typeface="Arial"/>
                <a:cs typeface="Arial"/>
              </a:rPr>
              <a:t>//	</a:t>
            </a:r>
            <a:r>
              <a:rPr sz="2500" spc="180" dirty="0">
                <a:latin typeface="Arial"/>
                <a:cs typeface="Arial"/>
              </a:rPr>
              <a:t>int 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85" dirty="0">
                <a:latin typeface="Arial"/>
                <a:cs typeface="Arial"/>
              </a:rPr>
              <a:t>char 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155" dirty="0">
                <a:latin typeface="Arial"/>
                <a:cs typeface="Arial"/>
              </a:rPr>
              <a:t>string 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150" dirty="0">
                <a:latin typeface="Arial"/>
                <a:cs typeface="Arial"/>
              </a:rPr>
              <a:t>bool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etc.</a:t>
            </a:r>
            <a:endParaRPr sz="25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305"/>
              </a:spcBef>
              <a:tabLst>
                <a:tab pos="551180" algn="l"/>
              </a:tabLst>
            </a:pPr>
            <a:r>
              <a:rPr sz="2500" spc="610" dirty="0">
                <a:latin typeface="Arial"/>
                <a:cs typeface="Arial"/>
              </a:rPr>
              <a:t>//	</a:t>
            </a:r>
            <a:r>
              <a:rPr sz="2500" spc="180" dirty="0">
                <a:latin typeface="Arial"/>
                <a:cs typeface="Arial"/>
              </a:rPr>
              <a:t>int </a:t>
            </a:r>
            <a:r>
              <a:rPr sz="2600" i="1" spc="-70" dirty="0">
                <a:latin typeface="Arial"/>
                <a:cs typeface="Arial"/>
              </a:rPr>
              <a:t>a 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155" dirty="0">
                <a:latin typeface="Arial"/>
                <a:cs typeface="Arial"/>
              </a:rPr>
              <a:t>string </a:t>
            </a:r>
            <a:r>
              <a:rPr sz="2600" i="1" spc="35" dirty="0">
                <a:latin typeface="Arial"/>
                <a:cs typeface="Arial"/>
              </a:rPr>
              <a:t>name 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155" dirty="0">
                <a:latin typeface="Arial"/>
                <a:cs typeface="Arial"/>
              </a:rPr>
              <a:t>bool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600" i="1" spc="110" dirty="0">
                <a:latin typeface="Arial"/>
                <a:cs typeface="Arial"/>
              </a:rPr>
              <a:t>b</a:t>
            </a:r>
            <a:r>
              <a:rPr sz="2500" spc="1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375"/>
              </a:spcBef>
              <a:tabLst>
                <a:tab pos="569595" algn="l"/>
              </a:tabLst>
            </a:pPr>
            <a:r>
              <a:rPr sz="2500" spc="610" dirty="0">
                <a:latin typeface="Arial"/>
                <a:cs typeface="Arial"/>
              </a:rPr>
              <a:t>//	</a:t>
            </a:r>
            <a:r>
              <a:rPr sz="2500" spc="120" dirty="0">
                <a:latin typeface="Arial"/>
                <a:cs typeface="Arial"/>
              </a:rPr>
              <a:t>keyword.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643890" algn="l"/>
              </a:tabLst>
            </a:pPr>
            <a:r>
              <a:rPr sz="2500" spc="610" dirty="0">
                <a:latin typeface="Arial"/>
                <a:cs typeface="Arial"/>
              </a:rPr>
              <a:t>//	</a:t>
            </a:r>
            <a:r>
              <a:rPr sz="2500" spc="90" dirty="0">
                <a:latin typeface="Arial"/>
                <a:cs typeface="Arial"/>
              </a:rPr>
              <a:t>ArrayList </a:t>
            </a:r>
            <a:r>
              <a:rPr sz="2600" i="1" spc="110" dirty="0">
                <a:latin typeface="Arial"/>
                <a:cs typeface="Arial"/>
              </a:rPr>
              <a:t>list </a:t>
            </a:r>
            <a:r>
              <a:rPr sz="2500" spc="520" dirty="0">
                <a:latin typeface="Arial"/>
                <a:cs typeface="Arial"/>
              </a:rPr>
              <a:t>= </a:t>
            </a:r>
            <a:r>
              <a:rPr sz="2500" spc="90" dirty="0">
                <a:latin typeface="Arial"/>
                <a:cs typeface="Arial"/>
              </a:rPr>
              <a:t>new</a:t>
            </a:r>
            <a:r>
              <a:rPr sz="2500" spc="-35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ArrayList();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2383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Hashtable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60" dirty="0">
                <a:latin typeface="Arial"/>
                <a:cs typeface="Arial"/>
              </a:rPr>
              <a:t>C# </a:t>
            </a:r>
            <a:r>
              <a:rPr sz="2700" spc="105" dirty="0">
                <a:latin typeface="Arial"/>
                <a:cs typeface="Arial"/>
              </a:rPr>
              <a:t>represents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30" dirty="0">
                <a:latin typeface="Arial"/>
                <a:cs typeface="Arial"/>
              </a:rPr>
              <a:t>collection </a:t>
            </a:r>
            <a:r>
              <a:rPr sz="2700" spc="190" dirty="0">
                <a:latin typeface="Arial"/>
                <a:cs typeface="Arial"/>
              </a:rPr>
              <a:t>of  </a:t>
            </a:r>
            <a:r>
              <a:rPr sz="2700" spc="145" dirty="0">
                <a:latin typeface="Arial"/>
                <a:cs typeface="Arial"/>
              </a:rPr>
              <a:t>key/value </a:t>
            </a:r>
            <a:r>
              <a:rPr sz="2700" spc="114" dirty="0">
                <a:latin typeface="Arial"/>
                <a:cs typeface="Arial"/>
              </a:rPr>
              <a:t>pairs </a:t>
            </a:r>
            <a:r>
              <a:rPr sz="2700" spc="135" dirty="0">
                <a:latin typeface="Arial"/>
                <a:cs typeface="Arial"/>
              </a:rPr>
              <a:t>which </a:t>
            </a:r>
            <a:r>
              <a:rPr sz="2700" spc="120" dirty="0">
                <a:latin typeface="Arial"/>
                <a:cs typeface="Arial"/>
              </a:rPr>
              <a:t>maps </a:t>
            </a:r>
            <a:r>
              <a:rPr sz="2700" spc="75" dirty="0">
                <a:latin typeface="Arial"/>
                <a:cs typeface="Arial"/>
              </a:rPr>
              <a:t>keys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75" dirty="0">
                <a:latin typeface="Arial"/>
                <a:cs typeface="Arial"/>
              </a:rPr>
              <a:t>value.  </a:t>
            </a:r>
            <a:r>
              <a:rPr sz="2700" spc="95" dirty="0">
                <a:latin typeface="Arial"/>
                <a:cs typeface="Arial"/>
              </a:rPr>
              <a:t>Any </a:t>
            </a:r>
            <a:r>
              <a:rPr sz="2700" spc="229" dirty="0">
                <a:latin typeface="Arial"/>
                <a:cs typeface="Arial"/>
              </a:rPr>
              <a:t>non-null </a:t>
            </a:r>
            <a:r>
              <a:rPr sz="2700" spc="140" dirty="0">
                <a:latin typeface="Arial"/>
                <a:cs typeface="Arial"/>
              </a:rPr>
              <a:t>object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100" dirty="0">
                <a:latin typeface="Arial"/>
                <a:cs typeface="Arial"/>
              </a:rPr>
              <a:t>used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90" dirty="0">
                <a:latin typeface="Arial"/>
                <a:cs typeface="Arial"/>
              </a:rPr>
              <a:t>key </a:t>
            </a:r>
            <a:r>
              <a:rPr sz="2700" spc="204" dirty="0">
                <a:latin typeface="Arial"/>
                <a:cs typeface="Arial"/>
              </a:rPr>
              <a:t>but 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75" dirty="0">
                <a:latin typeface="Arial"/>
                <a:cs typeface="Arial"/>
              </a:rPr>
              <a:t>value </a:t>
            </a:r>
            <a:r>
              <a:rPr sz="2700" spc="70" dirty="0">
                <a:latin typeface="Arial"/>
                <a:cs typeface="Arial"/>
              </a:rPr>
              <a:t>can. </a:t>
            </a:r>
            <a:r>
              <a:rPr sz="2700" spc="-12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05" dirty="0">
                <a:latin typeface="Arial"/>
                <a:cs typeface="Arial"/>
              </a:rPr>
              <a:t>retrieve </a:t>
            </a:r>
            <a:r>
              <a:rPr sz="2700" spc="140" dirty="0">
                <a:latin typeface="Arial"/>
                <a:cs typeface="Arial"/>
              </a:rPr>
              <a:t>items </a:t>
            </a:r>
            <a:r>
              <a:rPr sz="2700" spc="215" dirty="0">
                <a:latin typeface="Arial"/>
                <a:cs typeface="Arial"/>
              </a:rPr>
              <a:t>from  </a:t>
            </a:r>
            <a:r>
              <a:rPr sz="2700" spc="85" dirty="0">
                <a:latin typeface="Arial"/>
                <a:cs typeface="Arial"/>
              </a:rPr>
              <a:t>hashTable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35" dirty="0">
                <a:latin typeface="Arial"/>
                <a:cs typeface="Arial"/>
              </a:rPr>
              <a:t>provide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5" dirty="0">
                <a:latin typeface="Arial"/>
                <a:cs typeface="Arial"/>
              </a:rPr>
              <a:t>key </a:t>
            </a:r>
            <a:r>
              <a:rPr sz="2700" spc="100" dirty="0">
                <a:latin typeface="Arial"/>
                <a:cs typeface="Arial"/>
              </a:rPr>
              <a:t>. </a:t>
            </a:r>
            <a:r>
              <a:rPr sz="2700" spc="80" dirty="0">
                <a:latin typeface="Arial"/>
                <a:cs typeface="Arial"/>
              </a:rPr>
              <a:t>Both </a:t>
            </a:r>
            <a:r>
              <a:rPr sz="2700" spc="75" dirty="0">
                <a:latin typeface="Arial"/>
                <a:cs typeface="Arial"/>
              </a:rPr>
              <a:t>keys </a:t>
            </a:r>
            <a:r>
              <a:rPr sz="2700" spc="114" dirty="0">
                <a:latin typeface="Arial"/>
                <a:cs typeface="Arial"/>
              </a:rPr>
              <a:t>and  </a:t>
            </a:r>
            <a:r>
              <a:rPr sz="2700" spc="70" dirty="0">
                <a:latin typeface="Arial"/>
                <a:cs typeface="Arial"/>
              </a:rPr>
              <a:t>values </a:t>
            </a:r>
            <a:r>
              <a:rPr sz="2700" spc="60" dirty="0">
                <a:latin typeface="Arial"/>
                <a:cs typeface="Arial"/>
              </a:rPr>
              <a:t>are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Objects.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59" y="679704"/>
            <a:ext cx="3825240" cy="3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0593"/>
            <a:ext cx="5951855" cy="433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150" dirty="0">
                <a:latin typeface="Arial"/>
                <a:cs typeface="Arial"/>
              </a:rPr>
              <a:t>Adding </a:t>
            </a:r>
            <a:r>
              <a:rPr sz="2500" spc="95" dirty="0">
                <a:latin typeface="Arial"/>
                <a:cs typeface="Arial"/>
              </a:rPr>
              <a:t>data </a:t>
            </a:r>
            <a:r>
              <a:rPr sz="2500" spc="610" dirty="0">
                <a:latin typeface="Arial"/>
                <a:cs typeface="Arial"/>
              </a:rPr>
              <a:t>/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objects </a:t>
            </a:r>
            <a:r>
              <a:rPr sz="2500" spc="170" dirty="0">
                <a:latin typeface="Arial"/>
                <a:cs typeface="Arial"/>
              </a:rPr>
              <a:t>into </a:t>
            </a:r>
            <a:r>
              <a:rPr sz="2500" spc="-25" dirty="0">
                <a:latin typeface="Times New Roman"/>
                <a:cs typeface="Times New Roman"/>
              </a:rPr>
              <a:t>HashTable </a:t>
            </a:r>
            <a:r>
              <a:rPr sz="2500" spc="95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 marL="212090" marR="90805" indent="-200025">
              <a:lnSpc>
                <a:spcPts val="6200"/>
              </a:lnSpc>
              <a:spcBef>
                <a:spcPts val="66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	</a:t>
            </a:r>
            <a:r>
              <a:rPr sz="2500" spc="85" dirty="0">
                <a:latin typeface="Arial"/>
                <a:cs typeface="Arial"/>
              </a:rPr>
              <a:t>Hashtable </a:t>
            </a:r>
            <a:r>
              <a:rPr sz="2500" spc="70" dirty="0">
                <a:latin typeface="Arial"/>
                <a:cs typeface="Arial"/>
              </a:rPr>
              <a:t>weeks </a:t>
            </a:r>
            <a:r>
              <a:rPr sz="2500" spc="520" dirty="0">
                <a:latin typeface="Arial"/>
                <a:cs typeface="Arial"/>
              </a:rPr>
              <a:t>= </a:t>
            </a:r>
            <a:r>
              <a:rPr sz="2500" spc="90" dirty="0">
                <a:latin typeface="Arial"/>
                <a:cs typeface="Arial"/>
              </a:rPr>
              <a:t>new</a:t>
            </a:r>
            <a:r>
              <a:rPr sz="2500" spc="-345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Hashtable();  </a:t>
            </a:r>
            <a:r>
              <a:rPr sz="2500" spc="85" dirty="0">
                <a:latin typeface="Arial"/>
                <a:cs typeface="Arial"/>
              </a:rPr>
              <a:t>weeks.Add("1",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"Sunday");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ts val="2360"/>
              </a:lnSpc>
            </a:pPr>
            <a:r>
              <a:rPr sz="2500" spc="85" dirty="0">
                <a:latin typeface="Arial"/>
                <a:cs typeface="Arial"/>
              </a:rPr>
              <a:t>weeks.Add("2",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"Monday");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110"/>
              </a:spcBef>
            </a:pPr>
            <a:r>
              <a:rPr sz="2500" spc="85" dirty="0">
                <a:latin typeface="Arial"/>
                <a:cs typeface="Arial"/>
              </a:rPr>
              <a:t>weeks.Add("3",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"Tuesday");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2500" spc="85" dirty="0">
                <a:latin typeface="Arial"/>
                <a:cs typeface="Arial"/>
              </a:rPr>
              <a:t>weeks.Add("4", </a:t>
            </a:r>
            <a:r>
              <a:rPr sz="2500" dirty="0">
                <a:latin typeface="Arial"/>
                <a:cs typeface="Arial"/>
              </a:rPr>
              <a:t>"Wed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Day");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2500" spc="85" dirty="0">
                <a:latin typeface="Arial"/>
                <a:cs typeface="Arial"/>
              </a:rPr>
              <a:t>weeks.Add("5",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"Thruway");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110"/>
              </a:spcBef>
            </a:pPr>
            <a:r>
              <a:rPr sz="2500" spc="85" dirty="0">
                <a:latin typeface="Arial"/>
                <a:cs typeface="Arial"/>
              </a:rPr>
              <a:t>weeks.Add("6",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"Friday");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ct val="100000"/>
              </a:lnSpc>
              <a:spcBef>
                <a:spcPts val="95"/>
              </a:spcBef>
            </a:pPr>
            <a:r>
              <a:rPr sz="2500" spc="85" dirty="0">
                <a:latin typeface="Arial"/>
                <a:cs typeface="Arial"/>
              </a:rPr>
              <a:t>weeks.Add("7", </a:t>
            </a:r>
            <a:r>
              <a:rPr sz="2500" spc="-15" dirty="0">
                <a:latin typeface="Arial"/>
                <a:cs typeface="Arial"/>
              </a:rPr>
              <a:t>"Sat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Day");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59" y="644651"/>
            <a:ext cx="5983223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089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Queue </a:t>
            </a:r>
            <a:r>
              <a:rPr sz="2700" spc="150" dirty="0">
                <a:latin typeface="Arial"/>
                <a:cs typeface="Arial"/>
              </a:rPr>
              <a:t>works </a:t>
            </a:r>
            <a:r>
              <a:rPr sz="2700" spc="145" dirty="0">
                <a:latin typeface="Arial"/>
                <a:cs typeface="Arial"/>
              </a:rPr>
              <a:t>like </a:t>
            </a:r>
            <a:r>
              <a:rPr sz="2700" b="1" spc="-95" dirty="0">
                <a:latin typeface="Arial"/>
                <a:cs typeface="Arial"/>
              </a:rPr>
              <a:t>FIFO </a:t>
            </a:r>
            <a:r>
              <a:rPr sz="2700" spc="105" dirty="0">
                <a:latin typeface="Arial"/>
                <a:cs typeface="Arial"/>
              </a:rPr>
              <a:t>system </a:t>
            </a:r>
            <a:r>
              <a:rPr sz="2700" spc="100" dirty="0">
                <a:latin typeface="Arial"/>
                <a:cs typeface="Arial"/>
              </a:rPr>
              <a:t>,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b="1" spc="110" dirty="0">
                <a:latin typeface="Arial"/>
                <a:cs typeface="Arial"/>
              </a:rPr>
              <a:t>first-in,  first-out </a:t>
            </a:r>
            <a:r>
              <a:rPr sz="2700" spc="130" dirty="0">
                <a:latin typeface="Arial"/>
                <a:cs typeface="Arial"/>
              </a:rPr>
              <a:t>collection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0" dirty="0">
                <a:latin typeface="Arial"/>
                <a:cs typeface="Arial"/>
              </a:rPr>
              <a:t>Objects. Objects </a:t>
            </a:r>
            <a:r>
              <a:rPr sz="2700" spc="140" dirty="0">
                <a:latin typeface="Arial"/>
                <a:cs typeface="Arial"/>
              </a:rPr>
              <a:t>stored 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65" dirty="0">
                <a:latin typeface="Arial"/>
                <a:cs typeface="Arial"/>
              </a:rPr>
              <a:t>Queue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25" dirty="0">
                <a:latin typeface="Arial"/>
                <a:cs typeface="Arial"/>
              </a:rPr>
              <a:t>inserted </a:t>
            </a:r>
            <a:r>
              <a:rPr sz="2700" spc="120" dirty="0">
                <a:latin typeface="Arial"/>
                <a:cs typeface="Arial"/>
              </a:rPr>
              <a:t>at </a:t>
            </a:r>
            <a:r>
              <a:rPr sz="2700" spc="105" dirty="0">
                <a:latin typeface="Arial"/>
                <a:cs typeface="Arial"/>
              </a:rPr>
              <a:t>one </a:t>
            </a:r>
            <a:r>
              <a:rPr sz="2700" spc="120" dirty="0">
                <a:latin typeface="Arial"/>
                <a:cs typeface="Arial"/>
              </a:rPr>
              <a:t>end </a:t>
            </a:r>
            <a:r>
              <a:rPr sz="2700" spc="114" dirty="0">
                <a:latin typeface="Arial"/>
                <a:cs typeface="Arial"/>
              </a:rPr>
              <a:t>and  </a:t>
            </a:r>
            <a:r>
              <a:rPr sz="2700" spc="120" dirty="0">
                <a:latin typeface="Arial"/>
                <a:cs typeface="Arial"/>
              </a:rPr>
              <a:t>removed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145">
                <a:latin typeface="Arial"/>
                <a:cs typeface="Arial"/>
              </a:rPr>
              <a:t>the </a:t>
            </a:r>
            <a:r>
              <a:rPr lang="en-US" sz="2700" spc="145">
                <a:latin typeface="Arial"/>
                <a:cs typeface="Arial"/>
              </a:rPr>
              <a:t>same</a:t>
            </a:r>
            <a:r>
              <a:rPr sz="2700" spc="145">
                <a:latin typeface="Arial"/>
                <a:cs typeface="Arial"/>
              </a:rPr>
              <a:t>. </a:t>
            </a:r>
            <a:r>
              <a:rPr sz="2700" spc="75" dirty="0">
                <a:latin typeface="Arial"/>
                <a:cs typeface="Arial"/>
              </a:rPr>
              <a:t>The </a:t>
            </a:r>
            <a:r>
              <a:rPr sz="2700" spc="70" dirty="0">
                <a:latin typeface="Arial"/>
                <a:cs typeface="Arial"/>
              </a:rPr>
              <a:t>Queue </a:t>
            </a:r>
            <a:r>
              <a:rPr sz="2700" spc="135" dirty="0">
                <a:latin typeface="Arial"/>
                <a:cs typeface="Arial"/>
              </a:rPr>
              <a:t>provide  </a:t>
            </a:r>
            <a:r>
              <a:rPr sz="2700" spc="145" dirty="0">
                <a:latin typeface="Arial"/>
                <a:cs typeface="Arial"/>
              </a:rPr>
              <a:t>additional </a:t>
            </a:r>
            <a:r>
              <a:rPr sz="2700" spc="140" dirty="0">
                <a:latin typeface="Arial"/>
                <a:cs typeface="Arial"/>
              </a:rPr>
              <a:t>insertion, </a:t>
            </a:r>
            <a:r>
              <a:rPr sz="2700" spc="145" dirty="0">
                <a:latin typeface="Arial"/>
                <a:cs typeface="Arial"/>
              </a:rPr>
              <a:t>extraction, </a:t>
            </a:r>
            <a:r>
              <a:rPr sz="2700" spc="114" dirty="0">
                <a:latin typeface="Arial"/>
                <a:cs typeface="Arial"/>
              </a:rPr>
              <a:t>and  </a:t>
            </a:r>
            <a:r>
              <a:rPr sz="2700" spc="135" dirty="0">
                <a:latin typeface="Arial"/>
                <a:cs typeface="Arial"/>
              </a:rPr>
              <a:t>inspection </a:t>
            </a:r>
            <a:r>
              <a:rPr sz="2700" spc="125" dirty="0">
                <a:latin typeface="Arial"/>
                <a:cs typeface="Arial"/>
              </a:rPr>
              <a:t>operations. </a:t>
            </a:r>
            <a:r>
              <a:rPr sz="2700" spc="-12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b="1" spc="-30" dirty="0">
                <a:latin typeface="Arial"/>
                <a:cs typeface="Arial"/>
              </a:rPr>
              <a:t>Enqueue </a:t>
            </a:r>
            <a:r>
              <a:rPr sz="2700" spc="60" dirty="0">
                <a:latin typeface="Arial"/>
                <a:cs typeface="Arial"/>
              </a:rPr>
              <a:t>(add)  </a:t>
            </a:r>
            <a:r>
              <a:rPr sz="2700" spc="140" dirty="0">
                <a:latin typeface="Arial"/>
                <a:cs typeface="Arial"/>
              </a:rPr>
              <a:t>items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70" dirty="0">
                <a:latin typeface="Arial"/>
                <a:cs typeface="Arial"/>
              </a:rPr>
              <a:t>Queue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60" dirty="0">
                <a:latin typeface="Arial"/>
                <a:cs typeface="Arial"/>
              </a:rPr>
              <a:t>we can </a:t>
            </a:r>
            <a:r>
              <a:rPr sz="2700" b="1" spc="55" dirty="0">
                <a:latin typeface="Arial"/>
                <a:cs typeface="Arial"/>
              </a:rPr>
              <a:t>Dequeue</a:t>
            </a:r>
            <a:r>
              <a:rPr sz="2700" spc="55" dirty="0">
                <a:latin typeface="Arial"/>
                <a:cs typeface="Arial"/>
              </a:rPr>
              <a:t>(remove  </a:t>
            </a:r>
            <a:r>
              <a:rPr sz="2700" spc="215" dirty="0">
                <a:latin typeface="Arial"/>
                <a:cs typeface="Arial"/>
              </a:rPr>
              <a:t>from </a:t>
            </a:r>
            <a:r>
              <a:rPr sz="2700" spc="70" dirty="0">
                <a:latin typeface="Arial"/>
                <a:cs typeface="Arial"/>
              </a:rPr>
              <a:t>Queue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35" dirty="0">
                <a:latin typeface="Arial"/>
                <a:cs typeface="Arial"/>
              </a:rPr>
              <a:t>).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404" y="637031"/>
            <a:ext cx="3009899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27733"/>
            <a:ext cx="5885815" cy="3681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140" dirty="0">
                <a:latin typeface="Arial"/>
                <a:cs typeface="Arial"/>
              </a:rPr>
              <a:t>Adding </a:t>
            </a:r>
            <a:r>
              <a:rPr sz="2300" spc="90" dirty="0">
                <a:latin typeface="Arial"/>
                <a:cs typeface="Arial"/>
              </a:rPr>
              <a:t>data </a:t>
            </a:r>
            <a:r>
              <a:rPr sz="2300" spc="565" dirty="0">
                <a:latin typeface="Arial"/>
                <a:cs typeface="Arial"/>
              </a:rPr>
              <a:t>/</a:t>
            </a:r>
            <a:r>
              <a:rPr sz="2300" spc="-210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objects </a:t>
            </a:r>
            <a:r>
              <a:rPr sz="2300" spc="125" dirty="0">
                <a:latin typeface="Arial"/>
                <a:cs typeface="Arial"/>
              </a:rPr>
              <a:t>using </a:t>
            </a:r>
            <a:r>
              <a:rPr sz="2300" dirty="0">
                <a:latin typeface="Times New Roman"/>
                <a:cs typeface="Times New Roman"/>
              </a:rPr>
              <a:t>Queue </a:t>
            </a:r>
            <a:r>
              <a:rPr sz="2300" spc="-5" dirty="0">
                <a:latin typeface="Times New Roman"/>
                <a:cs typeface="Times New Roman"/>
              </a:rPr>
              <a:t>class </a:t>
            </a:r>
            <a:r>
              <a:rPr sz="2300" spc="9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60" dirty="0">
                <a:latin typeface="Arial"/>
                <a:cs typeface="Arial"/>
              </a:rPr>
              <a:t>Queue </a:t>
            </a:r>
            <a:r>
              <a:rPr sz="2300" spc="55" dirty="0">
                <a:latin typeface="Arial"/>
                <a:cs typeface="Arial"/>
              </a:rPr>
              <a:t>days </a:t>
            </a:r>
            <a:r>
              <a:rPr sz="2300" spc="484" dirty="0">
                <a:latin typeface="Arial"/>
                <a:cs typeface="Arial"/>
              </a:rPr>
              <a:t>= </a:t>
            </a:r>
            <a:r>
              <a:rPr sz="2300" spc="85" dirty="0">
                <a:latin typeface="Arial"/>
                <a:cs typeface="Arial"/>
              </a:rPr>
              <a:t>new</a:t>
            </a:r>
            <a:r>
              <a:rPr sz="2300" spc="-260" dirty="0">
                <a:latin typeface="Arial"/>
                <a:cs typeface="Arial"/>
              </a:rPr>
              <a:t> </a:t>
            </a:r>
            <a:r>
              <a:rPr sz="2300" spc="45" dirty="0">
                <a:latin typeface="Arial"/>
                <a:cs typeface="Arial"/>
              </a:rPr>
              <a:t>Queue();</a:t>
            </a:r>
            <a:endParaRPr sz="2300">
              <a:latin typeface="Arial"/>
              <a:cs typeface="Arial"/>
            </a:endParaRPr>
          </a:p>
          <a:p>
            <a:pPr marL="196850" marR="1631314">
              <a:lnSpc>
                <a:spcPct val="94500"/>
              </a:lnSpc>
              <a:spcBef>
                <a:spcPts val="2610"/>
              </a:spcBef>
            </a:pPr>
            <a:r>
              <a:rPr sz="2300" spc="45" dirty="0">
                <a:latin typeface="Arial"/>
                <a:cs typeface="Arial"/>
              </a:rPr>
              <a:t>days.Enqueue("Sunday");  </a:t>
            </a:r>
            <a:r>
              <a:rPr sz="2300" spc="55" dirty="0">
                <a:latin typeface="Arial"/>
                <a:cs typeface="Arial"/>
              </a:rPr>
              <a:t>days.Enqueue("Monday");  </a:t>
            </a:r>
            <a:r>
              <a:rPr sz="2300" spc="50" dirty="0">
                <a:latin typeface="Arial"/>
                <a:cs typeface="Arial"/>
              </a:rPr>
              <a:t>days.Enqueue("Tuesday");  </a:t>
            </a:r>
            <a:r>
              <a:rPr sz="2300" spc="75" dirty="0">
                <a:latin typeface="Arial"/>
                <a:cs typeface="Arial"/>
              </a:rPr>
              <a:t>d</a:t>
            </a:r>
            <a:r>
              <a:rPr sz="2300" spc="80" dirty="0">
                <a:latin typeface="Arial"/>
                <a:cs typeface="Arial"/>
              </a:rPr>
              <a:t>a</a:t>
            </a:r>
            <a:r>
              <a:rPr sz="2300" spc="60" dirty="0">
                <a:latin typeface="Arial"/>
                <a:cs typeface="Arial"/>
              </a:rPr>
              <a:t>ys</a:t>
            </a:r>
            <a:r>
              <a:rPr sz="2300" spc="35" dirty="0">
                <a:latin typeface="Arial"/>
                <a:cs typeface="Arial"/>
              </a:rPr>
              <a:t>.Enqu</a:t>
            </a:r>
            <a:r>
              <a:rPr sz="2300" spc="40" dirty="0">
                <a:latin typeface="Arial"/>
                <a:cs typeface="Arial"/>
              </a:rPr>
              <a:t>e</a:t>
            </a:r>
            <a:r>
              <a:rPr sz="2300" spc="20" dirty="0">
                <a:latin typeface="Arial"/>
                <a:cs typeface="Arial"/>
              </a:rPr>
              <a:t>ue("We</a:t>
            </a:r>
            <a:r>
              <a:rPr sz="2300" spc="25" dirty="0">
                <a:latin typeface="Arial"/>
                <a:cs typeface="Arial"/>
              </a:rPr>
              <a:t>d</a:t>
            </a:r>
            <a:r>
              <a:rPr sz="2300" spc="85" dirty="0">
                <a:latin typeface="Arial"/>
                <a:cs typeface="Arial"/>
              </a:rPr>
              <a:t>nes</a:t>
            </a:r>
            <a:r>
              <a:rPr sz="2300" spc="95" dirty="0">
                <a:latin typeface="Arial"/>
                <a:cs typeface="Arial"/>
              </a:rPr>
              <a:t>d</a:t>
            </a:r>
            <a:r>
              <a:rPr sz="2300" spc="25" dirty="0">
                <a:latin typeface="Arial"/>
                <a:cs typeface="Arial"/>
              </a:rPr>
              <a:t>ay");</a:t>
            </a:r>
            <a:endParaRPr sz="2300">
              <a:latin typeface="Arial"/>
              <a:cs typeface="Arial"/>
            </a:endParaRPr>
          </a:p>
          <a:p>
            <a:pPr marL="196850" marR="468630" indent="-93345">
              <a:lnSpc>
                <a:spcPts val="2600"/>
              </a:lnSpc>
              <a:spcBef>
                <a:spcPts val="2680"/>
              </a:spcBef>
            </a:pPr>
            <a:r>
              <a:rPr sz="2300" spc="165" dirty="0">
                <a:latin typeface="Arial"/>
                <a:cs typeface="Arial"/>
              </a:rPr>
              <a:t>//Remove </a:t>
            </a:r>
            <a:r>
              <a:rPr sz="2300" spc="155" dirty="0">
                <a:latin typeface="Arial"/>
                <a:cs typeface="Arial"/>
              </a:rPr>
              <a:t>first </a:t>
            </a:r>
            <a:r>
              <a:rPr sz="2300" spc="120" dirty="0">
                <a:latin typeface="Arial"/>
                <a:cs typeface="Arial"/>
              </a:rPr>
              <a:t>object </a:t>
            </a:r>
            <a:r>
              <a:rPr sz="2300" spc="65" dirty="0">
                <a:latin typeface="Arial"/>
                <a:cs typeface="Arial"/>
              </a:rPr>
              <a:t>value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55" dirty="0">
                <a:latin typeface="Arial"/>
                <a:cs typeface="Arial"/>
              </a:rPr>
              <a:t>“Sunday”.  days.Dequeue();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404" y="637031"/>
            <a:ext cx="5036820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2493"/>
            <a:ext cx="5151755" cy="396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40" dirty="0">
                <a:latin typeface="Arial"/>
                <a:cs typeface="Arial"/>
              </a:rPr>
              <a:t>Foreach </a:t>
            </a:r>
            <a:r>
              <a:rPr sz="2500" spc="125" dirty="0">
                <a:latin typeface="Arial"/>
                <a:cs typeface="Arial"/>
              </a:rPr>
              <a:t>(string </a:t>
            </a:r>
            <a:r>
              <a:rPr sz="2500" spc="45" dirty="0">
                <a:latin typeface="Arial"/>
                <a:cs typeface="Arial"/>
              </a:rPr>
              <a:t>_names </a:t>
            </a:r>
            <a:r>
              <a:rPr sz="2500" spc="155" dirty="0">
                <a:latin typeface="Arial"/>
                <a:cs typeface="Arial"/>
              </a:rPr>
              <a:t>in</a:t>
            </a:r>
            <a:r>
              <a:rPr sz="2500" spc="18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days)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ts val="2805"/>
              </a:lnSpc>
            </a:pPr>
            <a:r>
              <a:rPr sz="2500" spc="-2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711835">
              <a:lnSpc>
                <a:spcPts val="2805"/>
              </a:lnSpc>
            </a:pPr>
            <a:r>
              <a:rPr sz="2500" spc="60" dirty="0">
                <a:latin typeface="Arial"/>
                <a:cs typeface="Arial"/>
              </a:rPr>
              <a:t>Console.WriteLine(_names);</a:t>
            </a:r>
            <a:endParaRPr sz="2500">
              <a:latin typeface="Arial"/>
              <a:cs typeface="Arial"/>
            </a:endParaRPr>
          </a:p>
          <a:p>
            <a:pPr marL="212090">
              <a:lnSpc>
                <a:spcPts val="2900"/>
              </a:lnSpc>
            </a:pPr>
            <a:r>
              <a:rPr sz="2500" spc="-2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2500" spc="-35" dirty="0">
                <a:latin typeface="Arial"/>
                <a:cs typeface="Arial"/>
              </a:rPr>
              <a:t>OUTPUT:</a:t>
            </a:r>
            <a:endParaRPr sz="2500">
              <a:latin typeface="Arial"/>
              <a:cs typeface="Arial"/>
            </a:endParaRPr>
          </a:p>
          <a:p>
            <a:pPr marL="212090" marR="3205480">
              <a:lnSpc>
                <a:spcPts val="2800"/>
              </a:lnSpc>
              <a:spcBef>
                <a:spcPts val="2865"/>
              </a:spcBef>
            </a:pPr>
            <a:r>
              <a:rPr sz="2500" spc="95" dirty="0">
                <a:latin typeface="Arial"/>
                <a:cs typeface="Arial"/>
              </a:rPr>
              <a:t>Monday  </a:t>
            </a:r>
            <a:r>
              <a:rPr sz="2500" spc="65" dirty="0">
                <a:latin typeface="Arial"/>
                <a:cs typeface="Arial"/>
              </a:rPr>
              <a:t>Tuesday  </a:t>
            </a:r>
            <a:r>
              <a:rPr sz="2500" spc="-20" dirty="0">
                <a:latin typeface="Arial"/>
                <a:cs typeface="Arial"/>
              </a:rPr>
              <a:t>We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70" dirty="0">
                <a:latin typeface="Arial"/>
                <a:cs typeface="Arial"/>
              </a:rPr>
              <a:t>nesd</a:t>
            </a:r>
            <a:r>
              <a:rPr sz="2500" spc="75" dirty="0">
                <a:latin typeface="Arial"/>
                <a:cs typeface="Arial"/>
              </a:rPr>
              <a:t>a</a:t>
            </a:r>
            <a:r>
              <a:rPr sz="2500" spc="55" dirty="0">
                <a:latin typeface="Arial"/>
                <a:cs typeface="Arial"/>
              </a:rPr>
              <a:t>y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783" y="637031"/>
            <a:ext cx="5900928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7962265" cy="4141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2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45" dirty="0">
                <a:latin typeface="Arial"/>
                <a:cs typeface="Arial"/>
              </a:rPr>
              <a:t>class </a:t>
            </a:r>
            <a:r>
              <a:rPr sz="2700" spc="105" dirty="0">
                <a:latin typeface="Arial"/>
                <a:cs typeface="Arial"/>
              </a:rPr>
              <a:t>represents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b="1" spc="135" dirty="0">
                <a:latin typeface="Arial"/>
                <a:cs typeface="Arial"/>
              </a:rPr>
              <a:t>last-in-first-out  </a:t>
            </a:r>
            <a:r>
              <a:rPr sz="2700" b="1" spc="-70" dirty="0">
                <a:latin typeface="Arial"/>
                <a:cs typeface="Arial"/>
              </a:rPr>
              <a:t>(LIFO)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00" dirty="0">
                <a:latin typeface="Arial"/>
                <a:cs typeface="Arial"/>
              </a:rPr>
              <a:t>Objects.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50" dirty="0">
                <a:latin typeface="Arial"/>
                <a:cs typeface="Arial"/>
              </a:rPr>
              <a:t>follows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220" dirty="0">
                <a:latin typeface="Arial"/>
                <a:cs typeface="Arial"/>
              </a:rPr>
              <a:t>push-pop </a:t>
            </a:r>
            <a:r>
              <a:rPr sz="2700" spc="125" dirty="0">
                <a:latin typeface="Arial"/>
                <a:cs typeface="Arial"/>
              </a:rPr>
              <a:t>operations. </a:t>
            </a:r>
            <a:r>
              <a:rPr sz="2700" spc="114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0" dirty="0">
                <a:latin typeface="Arial"/>
                <a:cs typeface="Arial"/>
              </a:rPr>
              <a:t>Push  </a:t>
            </a:r>
            <a:r>
              <a:rPr sz="2700" spc="95" dirty="0">
                <a:latin typeface="Arial"/>
                <a:cs typeface="Arial"/>
              </a:rPr>
              <a:t>(insert) </a:t>
            </a:r>
            <a:r>
              <a:rPr sz="2700" spc="110" dirty="0">
                <a:latin typeface="Arial"/>
                <a:cs typeface="Arial"/>
              </a:rPr>
              <a:t>Items </a:t>
            </a:r>
            <a:r>
              <a:rPr sz="2700" spc="190" dirty="0">
                <a:latin typeface="Arial"/>
                <a:cs typeface="Arial"/>
              </a:rPr>
              <a:t>into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5" dirty="0">
                <a:latin typeface="Arial"/>
                <a:cs typeface="Arial"/>
              </a:rPr>
              <a:t>Pop </a:t>
            </a:r>
            <a:r>
              <a:rPr sz="2700" spc="80" dirty="0">
                <a:latin typeface="Arial"/>
                <a:cs typeface="Arial"/>
              </a:rPr>
              <a:t>(retrieve) </a:t>
            </a:r>
            <a:r>
              <a:rPr sz="2700" spc="215" dirty="0">
                <a:latin typeface="Arial"/>
                <a:cs typeface="Arial"/>
              </a:rPr>
              <a:t>it  </a:t>
            </a:r>
            <a:r>
              <a:rPr sz="2700" spc="105" dirty="0">
                <a:latin typeface="Arial"/>
                <a:cs typeface="Arial"/>
              </a:rPr>
              <a:t>back </a:t>
            </a:r>
            <a:r>
              <a:rPr sz="2700" spc="100" dirty="0">
                <a:latin typeface="Arial"/>
                <a:cs typeface="Arial"/>
              </a:rPr>
              <a:t>. </a:t>
            </a:r>
            <a:r>
              <a:rPr sz="2700" spc="30" dirty="0">
                <a:latin typeface="Arial"/>
                <a:cs typeface="Arial"/>
              </a:rPr>
              <a:t>Stack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50" dirty="0">
                <a:latin typeface="Arial"/>
                <a:cs typeface="Arial"/>
              </a:rPr>
              <a:t>implemented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0" dirty="0">
                <a:latin typeface="Arial"/>
                <a:cs typeface="Arial"/>
              </a:rPr>
              <a:t>circular  </a:t>
            </a:r>
            <a:r>
              <a:rPr sz="2700" spc="165" dirty="0">
                <a:latin typeface="Arial"/>
                <a:cs typeface="Arial"/>
              </a:rPr>
              <a:t>buffer. </a:t>
            </a:r>
            <a:r>
              <a:rPr sz="2700" spc="140" dirty="0">
                <a:latin typeface="Arial"/>
                <a:cs typeface="Arial"/>
              </a:rPr>
              <a:t>It </a:t>
            </a:r>
            <a:r>
              <a:rPr sz="2700" spc="150" dirty="0">
                <a:latin typeface="Arial"/>
                <a:cs typeface="Arial"/>
              </a:rPr>
              <a:t>follows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50" dirty="0">
                <a:latin typeface="Arial"/>
                <a:cs typeface="Arial"/>
              </a:rPr>
              <a:t>Last </a:t>
            </a:r>
            <a:r>
              <a:rPr sz="2700" spc="95" dirty="0">
                <a:latin typeface="Arial"/>
                <a:cs typeface="Arial"/>
              </a:rPr>
              <a:t>In </a:t>
            </a:r>
            <a:r>
              <a:rPr sz="2700" spc="90" dirty="0">
                <a:latin typeface="Arial"/>
                <a:cs typeface="Arial"/>
              </a:rPr>
              <a:t>First </a:t>
            </a:r>
            <a:r>
              <a:rPr sz="2700" spc="145" dirty="0">
                <a:latin typeface="Arial"/>
                <a:cs typeface="Arial"/>
              </a:rPr>
              <a:t>Out </a:t>
            </a:r>
            <a:r>
              <a:rPr sz="2700" spc="-50" dirty="0">
                <a:latin typeface="Arial"/>
                <a:cs typeface="Arial"/>
              </a:rPr>
              <a:t>(LIFO)  </a:t>
            </a:r>
            <a:r>
              <a:rPr sz="2700" spc="105" dirty="0">
                <a:latin typeface="Arial"/>
                <a:cs typeface="Arial"/>
              </a:rPr>
              <a:t>system. </a:t>
            </a:r>
            <a:r>
              <a:rPr sz="2700" spc="114" dirty="0">
                <a:latin typeface="Arial"/>
                <a:cs typeface="Arial"/>
              </a:rPr>
              <a:t>That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65" dirty="0">
                <a:latin typeface="Arial"/>
                <a:cs typeface="Arial"/>
              </a:rPr>
              <a:t>we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140" dirty="0">
                <a:latin typeface="Arial"/>
                <a:cs typeface="Arial"/>
              </a:rPr>
              <a:t>push the items </a:t>
            </a:r>
            <a:r>
              <a:rPr sz="2700" spc="185" dirty="0">
                <a:latin typeface="Arial"/>
                <a:cs typeface="Arial"/>
              </a:rPr>
              <a:t>into </a:t>
            </a:r>
            <a:r>
              <a:rPr sz="2700" spc="-15" dirty="0">
                <a:latin typeface="Arial"/>
                <a:cs typeface="Arial"/>
              </a:rPr>
              <a:t>a  </a:t>
            </a:r>
            <a:r>
              <a:rPr sz="2700" spc="105" dirty="0">
                <a:latin typeface="Arial"/>
                <a:cs typeface="Arial"/>
              </a:rPr>
              <a:t>stack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45" dirty="0">
                <a:latin typeface="Arial"/>
                <a:cs typeface="Arial"/>
              </a:rPr>
              <a:t>get </a:t>
            </a:r>
            <a:r>
              <a:rPr sz="2700" spc="215" dirty="0">
                <a:latin typeface="Arial"/>
                <a:cs typeface="Arial"/>
              </a:rPr>
              <a:t>it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60" dirty="0">
                <a:latin typeface="Arial"/>
                <a:cs typeface="Arial"/>
              </a:rPr>
              <a:t>reverse </a:t>
            </a:r>
            <a:r>
              <a:rPr sz="2700" spc="140" dirty="0">
                <a:latin typeface="Arial"/>
                <a:cs typeface="Arial"/>
              </a:rPr>
              <a:t>order. </a:t>
            </a:r>
            <a:r>
              <a:rPr sz="2700" spc="30" dirty="0">
                <a:latin typeface="Arial"/>
                <a:cs typeface="Arial"/>
              </a:rPr>
              <a:t>Stack  </a:t>
            </a:r>
            <a:r>
              <a:rPr sz="2700" spc="145" dirty="0">
                <a:latin typeface="Arial"/>
                <a:cs typeface="Arial"/>
              </a:rPr>
              <a:t>returns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10" dirty="0">
                <a:latin typeface="Arial"/>
                <a:cs typeface="Arial"/>
              </a:rPr>
              <a:t>last </a:t>
            </a:r>
            <a:r>
              <a:rPr sz="2700" spc="170" dirty="0">
                <a:latin typeface="Arial"/>
                <a:cs typeface="Arial"/>
              </a:rPr>
              <a:t>item </a:t>
            </a:r>
            <a:r>
              <a:rPr sz="2700" spc="165" dirty="0">
                <a:latin typeface="Arial"/>
                <a:cs typeface="Arial"/>
              </a:rPr>
              <a:t>first. </a:t>
            </a:r>
            <a:r>
              <a:rPr sz="2700" spc="40" dirty="0">
                <a:latin typeface="Arial"/>
                <a:cs typeface="Arial"/>
              </a:rPr>
              <a:t>As </a:t>
            </a:r>
            <a:r>
              <a:rPr sz="2700" spc="110" dirty="0">
                <a:latin typeface="Arial"/>
                <a:cs typeface="Arial"/>
              </a:rPr>
              <a:t>elements </a:t>
            </a:r>
            <a:r>
              <a:rPr sz="2700" spc="60" dirty="0">
                <a:latin typeface="Arial"/>
                <a:cs typeface="Arial"/>
              </a:rPr>
              <a:t>are  </a:t>
            </a:r>
            <a:r>
              <a:rPr sz="2700" spc="114" dirty="0">
                <a:latin typeface="Arial"/>
                <a:cs typeface="Arial"/>
              </a:rPr>
              <a:t>added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45" dirty="0">
                <a:latin typeface="Arial"/>
                <a:cs typeface="Arial"/>
              </a:rPr>
              <a:t>Stack,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85" dirty="0">
                <a:latin typeface="Arial"/>
                <a:cs typeface="Arial"/>
              </a:rPr>
              <a:t>capacity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25" dirty="0">
                <a:latin typeface="Arial"/>
                <a:cs typeface="Arial"/>
              </a:rPr>
              <a:t>automatically  </a:t>
            </a:r>
            <a:r>
              <a:rPr sz="2700" spc="85" dirty="0">
                <a:latin typeface="Arial"/>
                <a:cs typeface="Arial"/>
              </a:rPr>
              <a:t>increased </a:t>
            </a:r>
            <a:r>
              <a:rPr sz="2700" spc="5" dirty="0">
                <a:latin typeface="Arial"/>
                <a:cs typeface="Arial"/>
              </a:rPr>
              <a:t>as </a:t>
            </a:r>
            <a:r>
              <a:rPr sz="2700" spc="140" dirty="0">
                <a:latin typeface="Arial"/>
                <a:cs typeface="Arial"/>
              </a:rPr>
              <a:t>required </a:t>
            </a:r>
            <a:r>
              <a:rPr sz="2700" spc="185" dirty="0">
                <a:latin typeface="Arial"/>
                <a:cs typeface="Arial"/>
              </a:rPr>
              <a:t>through</a:t>
            </a:r>
            <a:r>
              <a:rPr sz="2700" spc="145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reallocation.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637031"/>
            <a:ext cx="2801112" cy="3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27733"/>
            <a:ext cx="4904740" cy="434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140" dirty="0">
                <a:latin typeface="Arial"/>
                <a:cs typeface="Arial"/>
              </a:rPr>
              <a:t>Adding </a:t>
            </a:r>
            <a:r>
              <a:rPr sz="2300" spc="90" dirty="0">
                <a:latin typeface="Arial"/>
                <a:cs typeface="Arial"/>
              </a:rPr>
              <a:t>data </a:t>
            </a:r>
            <a:r>
              <a:rPr sz="2300" spc="565" dirty="0">
                <a:latin typeface="Arial"/>
                <a:cs typeface="Arial"/>
              </a:rPr>
              <a:t>/</a:t>
            </a:r>
            <a:r>
              <a:rPr sz="2300" spc="-270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objects </a:t>
            </a:r>
            <a:r>
              <a:rPr sz="2300" spc="160" dirty="0">
                <a:latin typeface="Arial"/>
                <a:cs typeface="Arial"/>
              </a:rPr>
              <a:t>into </a:t>
            </a:r>
            <a:r>
              <a:rPr sz="2300" spc="-5" dirty="0">
                <a:latin typeface="Times New Roman"/>
                <a:cs typeface="Times New Roman"/>
              </a:rPr>
              <a:t>Stack </a:t>
            </a:r>
            <a:r>
              <a:rPr sz="2300" spc="9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25" dirty="0">
                <a:latin typeface="Arial"/>
                <a:cs typeface="Arial"/>
              </a:rPr>
              <a:t>Stack </a:t>
            </a:r>
            <a:r>
              <a:rPr sz="2300" spc="90" dirty="0">
                <a:latin typeface="Arial"/>
                <a:cs typeface="Arial"/>
              </a:rPr>
              <a:t>stack </a:t>
            </a:r>
            <a:r>
              <a:rPr sz="2300" spc="484" dirty="0">
                <a:latin typeface="Arial"/>
                <a:cs typeface="Arial"/>
              </a:rPr>
              <a:t>= </a:t>
            </a:r>
            <a:r>
              <a:rPr sz="2300" spc="85" dirty="0">
                <a:latin typeface="Arial"/>
                <a:cs typeface="Arial"/>
              </a:rPr>
              <a:t>new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Stack();</a:t>
            </a:r>
            <a:endParaRPr sz="2300">
              <a:latin typeface="Arial"/>
              <a:cs typeface="Arial"/>
            </a:endParaRPr>
          </a:p>
          <a:p>
            <a:pPr marL="196850" marR="1577340">
              <a:lnSpc>
                <a:spcPct val="94500"/>
              </a:lnSpc>
              <a:spcBef>
                <a:spcPts val="2610"/>
              </a:spcBef>
            </a:pPr>
            <a:r>
              <a:rPr sz="2300" spc="40" dirty="0">
                <a:latin typeface="Arial"/>
                <a:cs typeface="Arial"/>
              </a:rPr>
              <a:t>stack.Push("Sunday");  </a:t>
            </a:r>
            <a:r>
              <a:rPr sz="2300" spc="70" dirty="0">
                <a:latin typeface="Arial"/>
                <a:cs typeface="Arial"/>
              </a:rPr>
              <a:t>st</a:t>
            </a:r>
            <a:r>
              <a:rPr sz="2300" spc="105" dirty="0">
                <a:latin typeface="Arial"/>
                <a:cs typeface="Arial"/>
              </a:rPr>
              <a:t>a</a:t>
            </a:r>
            <a:r>
              <a:rPr sz="2300" spc="65" dirty="0">
                <a:latin typeface="Arial"/>
                <a:cs typeface="Arial"/>
              </a:rPr>
              <a:t>ck.Push("Mon</a:t>
            </a:r>
            <a:r>
              <a:rPr sz="2300" spc="80" dirty="0">
                <a:latin typeface="Arial"/>
                <a:cs typeface="Arial"/>
              </a:rPr>
              <a:t>d</a:t>
            </a:r>
            <a:r>
              <a:rPr sz="2300" spc="20" dirty="0">
                <a:latin typeface="Arial"/>
                <a:cs typeface="Arial"/>
              </a:rPr>
              <a:t>ay");  </a:t>
            </a:r>
            <a:r>
              <a:rPr sz="2300" spc="85" dirty="0">
                <a:latin typeface="Arial"/>
                <a:cs typeface="Arial"/>
              </a:rPr>
              <a:t>stack.Push(12345);  stack.Push(1123.56);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55" dirty="0">
                <a:latin typeface="Arial"/>
                <a:cs typeface="Arial"/>
              </a:rPr>
              <a:t>Console.WriteLine(stack.Pop());</a:t>
            </a:r>
            <a:endParaRPr sz="2300">
              <a:latin typeface="Arial"/>
              <a:cs typeface="Arial"/>
            </a:endParaRPr>
          </a:p>
          <a:p>
            <a:pPr marL="196850">
              <a:lnSpc>
                <a:spcPts val="2690"/>
              </a:lnSpc>
              <a:spcBef>
                <a:spcPts val="2450"/>
              </a:spcBef>
            </a:pPr>
            <a:r>
              <a:rPr sz="2300" spc="-30" dirty="0">
                <a:latin typeface="Arial"/>
                <a:cs typeface="Arial"/>
              </a:rPr>
              <a:t>OUTPUT:</a:t>
            </a:r>
            <a:endParaRPr sz="2300">
              <a:latin typeface="Arial"/>
              <a:cs typeface="Arial"/>
            </a:endParaRPr>
          </a:p>
          <a:p>
            <a:pPr marL="196850">
              <a:lnSpc>
                <a:spcPts val="2690"/>
              </a:lnSpc>
            </a:pPr>
            <a:r>
              <a:rPr sz="2300" spc="160" dirty="0">
                <a:latin typeface="Arial"/>
                <a:cs typeface="Arial"/>
              </a:rPr>
              <a:t>1123.56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637031"/>
            <a:ext cx="4828032" cy="4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5654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25" dirty="0"/>
              <a:t>Most </a:t>
            </a:r>
            <a:r>
              <a:rPr spc="130" dirty="0"/>
              <a:t>collection </a:t>
            </a:r>
            <a:r>
              <a:rPr spc="35" dirty="0"/>
              <a:t>classes </a:t>
            </a:r>
            <a:r>
              <a:rPr spc="165" dirty="0"/>
              <a:t>implement </a:t>
            </a:r>
            <a:r>
              <a:rPr spc="140" dirty="0"/>
              <a:t>the </a:t>
            </a:r>
            <a:r>
              <a:rPr spc="70" dirty="0"/>
              <a:t>same  </a:t>
            </a:r>
            <a:r>
              <a:rPr spc="105" dirty="0"/>
              <a:t>interfaces, </a:t>
            </a:r>
            <a:r>
              <a:rPr spc="114" dirty="0"/>
              <a:t>and </a:t>
            </a:r>
            <a:r>
              <a:rPr spc="85" dirty="0"/>
              <a:t>these </a:t>
            </a:r>
            <a:r>
              <a:rPr spc="105" dirty="0"/>
              <a:t>interfaces may </a:t>
            </a:r>
            <a:r>
              <a:rPr spc="95" dirty="0"/>
              <a:t>be  </a:t>
            </a:r>
            <a:r>
              <a:rPr spc="145" dirty="0"/>
              <a:t>inherited </a:t>
            </a:r>
            <a:r>
              <a:rPr spc="204" dirty="0"/>
              <a:t>to </a:t>
            </a:r>
            <a:r>
              <a:rPr spc="75" dirty="0"/>
              <a:t>create </a:t>
            </a:r>
            <a:r>
              <a:rPr spc="100" dirty="0"/>
              <a:t>new </a:t>
            </a:r>
            <a:r>
              <a:rPr spc="130" dirty="0"/>
              <a:t>collection </a:t>
            </a:r>
            <a:r>
              <a:rPr spc="35" dirty="0"/>
              <a:t>classes </a:t>
            </a:r>
            <a:r>
              <a:rPr spc="165" dirty="0"/>
              <a:t>that  </a:t>
            </a:r>
            <a:r>
              <a:rPr spc="225" dirty="0"/>
              <a:t>fit </a:t>
            </a:r>
            <a:r>
              <a:rPr spc="160" dirty="0"/>
              <a:t>more </a:t>
            </a:r>
            <a:r>
              <a:rPr spc="105" dirty="0"/>
              <a:t>specialized data </a:t>
            </a:r>
            <a:r>
              <a:rPr spc="114" dirty="0"/>
              <a:t>storage</a:t>
            </a:r>
            <a:r>
              <a:rPr spc="-145" dirty="0"/>
              <a:t> </a:t>
            </a:r>
            <a:r>
              <a:rPr spc="85" dirty="0"/>
              <a:t>needs.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22805"/>
            <a:ext cx="7551420" cy="38792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68605" marR="5080" indent="-256540">
              <a:lnSpc>
                <a:spcPct val="80000"/>
              </a:lnSpc>
              <a:spcBef>
                <a:spcPts val="605"/>
              </a:spcBef>
              <a:tabLst>
                <a:tab pos="268605" algn="l"/>
              </a:tabLst>
            </a:pPr>
            <a:r>
              <a:rPr sz="1400" spc="-3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100" b="1" spc="40" dirty="0">
                <a:latin typeface="Arial"/>
                <a:cs typeface="Arial"/>
              </a:rPr>
              <a:t>Non-Generic </a:t>
            </a:r>
            <a:r>
              <a:rPr sz="2100" b="1" spc="-10" dirty="0">
                <a:latin typeface="Arial"/>
                <a:cs typeface="Arial"/>
              </a:rPr>
              <a:t>collections </a:t>
            </a:r>
            <a:r>
              <a:rPr sz="2100" spc="515" dirty="0">
                <a:latin typeface="Arial"/>
                <a:cs typeface="Arial"/>
              </a:rPr>
              <a:t>- </a:t>
            </a:r>
            <a:r>
              <a:rPr sz="2100" spc="35" dirty="0">
                <a:latin typeface="Arial"/>
                <a:cs typeface="Arial"/>
              </a:rPr>
              <a:t>These </a:t>
            </a:r>
            <a:r>
              <a:rPr sz="2100" spc="50" dirty="0">
                <a:latin typeface="Arial"/>
                <a:cs typeface="Arial"/>
              </a:rPr>
              <a:t>are </a:t>
            </a:r>
            <a:r>
              <a:rPr sz="2100" spc="110" dirty="0">
                <a:latin typeface="Arial"/>
                <a:cs typeface="Arial"/>
              </a:rPr>
              <a:t>the </a:t>
            </a:r>
            <a:r>
              <a:rPr sz="2100" spc="90" dirty="0">
                <a:latin typeface="Arial"/>
                <a:cs typeface="Arial"/>
              </a:rPr>
              <a:t>collections</a:t>
            </a:r>
            <a:r>
              <a:rPr sz="2100" spc="-220" dirty="0">
                <a:latin typeface="Arial"/>
                <a:cs typeface="Arial"/>
              </a:rPr>
              <a:t> </a:t>
            </a:r>
            <a:r>
              <a:rPr sz="2100" spc="125" dirty="0">
                <a:latin typeface="Arial"/>
                <a:cs typeface="Arial"/>
              </a:rPr>
              <a:t>that  </a:t>
            </a:r>
            <a:r>
              <a:rPr sz="2100" spc="50" dirty="0">
                <a:latin typeface="Arial"/>
                <a:cs typeface="Arial"/>
              </a:rPr>
              <a:t>can </a:t>
            </a:r>
            <a:r>
              <a:rPr sz="2100" spc="135" dirty="0">
                <a:latin typeface="Arial"/>
                <a:cs typeface="Arial"/>
              </a:rPr>
              <a:t>hold </a:t>
            </a:r>
            <a:r>
              <a:rPr sz="2100" spc="85" dirty="0">
                <a:latin typeface="Arial"/>
                <a:cs typeface="Arial"/>
              </a:rPr>
              <a:t>elements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spc="125" dirty="0">
                <a:latin typeface="Arial"/>
                <a:cs typeface="Arial"/>
              </a:rPr>
              <a:t>different </a:t>
            </a:r>
            <a:r>
              <a:rPr sz="2100" spc="80" dirty="0">
                <a:latin typeface="Arial"/>
                <a:cs typeface="Arial"/>
              </a:rPr>
              <a:t>data types. </a:t>
            </a:r>
            <a:r>
              <a:rPr sz="2100" spc="110" dirty="0">
                <a:latin typeface="Arial"/>
                <a:cs typeface="Arial"/>
              </a:rPr>
              <a:t>It </a:t>
            </a:r>
            <a:r>
              <a:rPr sz="2100" spc="114" dirty="0">
                <a:latin typeface="Arial"/>
                <a:cs typeface="Arial"/>
              </a:rPr>
              <a:t>holds </a:t>
            </a:r>
            <a:r>
              <a:rPr sz="2100" spc="90" dirty="0">
                <a:latin typeface="Arial"/>
                <a:cs typeface="Arial"/>
              </a:rPr>
              <a:t>all  </a:t>
            </a:r>
            <a:r>
              <a:rPr sz="2100" spc="85" dirty="0">
                <a:latin typeface="Arial"/>
                <a:cs typeface="Arial"/>
              </a:rPr>
              <a:t>elements </a:t>
            </a:r>
            <a:r>
              <a:rPr sz="2100" spc="5" dirty="0">
                <a:latin typeface="Arial"/>
                <a:cs typeface="Arial"/>
              </a:rPr>
              <a:t>as </a:t>
            </a:r>
            <a:r>
              <a:rPr sz="2100" spc="105" dirty="0">
                <a:latin typeface="Arial"/>
                <a:cs typeface="Arial"/>
              </a:rPr>
              <a:t>object </a:t>
            </a:r>
            <a:r>
              <a:rPr sz="2100" spc="90" dirty="0">
                <a:latin typeface="Arial"/>
                <a:cs typeface="Arial"/>
              </a:rPr>
              <a:t>type. </a:t>
            </a:r>
            <a:r>
              <a:rPr sz="2100" spc="-75" dirty="0">
                <a:latin typeface="Arial"/>
                <a:cs typeface="Arial"/>
              </a:rPr>
              <a:t>So </a:t>
            </a:r>
            <a:r>
              <a:rPr sz="2100" spc="165" dirty="0">
                <a:latin typeface="Arial"/>
                <a:cs typeface="Arial"/>
              </a:rPr>
              <a:t>it </a:t>
            </a:r>
            <a:r>
              <a:rPr sz="2100" spc="90" dirty="0">
                <a:latin typeface="Arial"/>
                <a:cs typeface="Arial"/>
              </a:rPr>
              <a:t>includes </a:t>
            </a:r>
            <a:r>
              <a:rPr sz="2100" spc="70" dirty="0">
                <a:latin typeface="Arial"/>
                <a:cs typeface="Arial"/>
              </a:rPr>
              <a:t>overhead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spc="95" dirty="0">
                <a:latin typeface="Arial"/>
                <a:cs typeface="Arial"/>
              </a:rPr>
              <a:t>type  </a:t>
            </a:r>
            <a:r>
              <a:rPr sz="2100" spc="80" dirty="0">
                <a:latin typeface="Arial"/>
                <a:cs typeface="Arial"/>
              </a:rPr>
              <a:t>conversions </a:t>
            </a:r>
            <a:r>
              <a:rPr sz="2100" spc="-20" dirty="0">
                <a:latin typeface="Arial"/>
                <a:cs typeface="Arial"/>
              </a:rPr>
              <a:t>( </a:t>
            </a:r>
            <a:r>
              <a:rPr sz="2100" spc="70" dirty="0">
                <a:latin typeface="Arial"/>
                <a:cs typeface="Arial"/>
              </a:rPr>
              <a:t>overhead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spc="140" dirty="0">
                <a:latin typeface="Arial"/>
                <a:cs typeface="Arial"/>
              </a:rPr>
              <a:t>implicit </a:t>
            </a:r>
            <a:r>
              <a:rPr sz="2100" spc="95" dirty="0">
                <a:latin typeface="Arial"/>
                <a:cs typeface="Arial"/>
              </a:rPr>
              <a:t>and </a:t>
            </a:r>
            <a:r>
              <a:rPr sz="2100" spc="125" dirty="0">
                <a:latin typeface="Arial"/>
                <a:cs typeface="Arial"/>
              </a:rPr>
              <a:t>explicit  </a:t>
            </a:r>
            <a:r>
              <a:rPr sz="2100" spc="70" dirty="0">
                <a:latin typeface="Arial"/>
                <a:cs typeface="Arial"/>
              </a:rPr>
              <a:t>conversions). </a:t>
            </a:r>
            <a:r>
              <a:rPr sz="2100" spc="40" dirty="0">
                <a:latin typeface="Arial"/>
                <a:cs typeface="Arial"/>
              </a:rPr>
              <a:t>These </a:t>
            </a:r>
            <a:r>
              <a:rPr sz="2100" spc="45" dirty="0">
                <a:latin typeface="Arial"/>
                <a:cs typeface="Arial"/>
              </a:rPr>
              <a:t>are </a:t>
            </a:r>
            <a:r>
              <a:rPr sz="2100" spc="65" dirty="0">
                <a:latin typeface="Arial"/>
                <a:cs typeface="Arial"/>
              </a:rPr>
              <a:t>also </a:t>
            </a:r>
            <a:r>
              <a:rPr sz="2100" spc="75" dirty="0">
                <a:latin typeface="Arial"/>
                <a:cs typeface="Arial"/>
              </a:rPr>
              <a:t>called weakly</a:t>
            </a:r>
            <a:r>
              <a:rPr sz="2100" spc="210" dirty="0">
                <a:latin typeface="Arial"/>
                <a:cs typeface="Arial"/>
              </a:rPr>
              <a:t> </a:t>
            </a:r>
            <a:r>
              <a:rPr sz="2100" spc="100" dirty="0">
                <a:latin typeface="Arial"/>
                <a:cs typeface="Arial"/>
              </a:rPr>
              <a:t>typed.</a:t>
            </a:r>
            <a:endParaRPr sz="2100">
              <a:latin typeface="Arial"/>
              <a:cs typeface="Arial"/>
            </a:endParaRPr>
          </a:p>
          <a:p>
            <a:pPr marL="268605" marR="132080" indent="-256540">
              <a:lnSpc>
                <a:spcPct val="80000"/>
              </a:lnSpc>
              <a:spcBef>
                <a:spcPts val="2815"/>
              </a:spcBef>
              <a:tabLst>
                <a:tab pos="268605" algn="l"/>
              </a:tabLst>
            </a:pPr>
            <a:r>
              <a:rPr sz="1400" spc="-3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100" b="1" spc="-15" dirty="0">
                <a:latin typeface="Arial"/>
                <a:cs typeface="Arial"/>
              </a:rPr>
              <a:t>Generic </a:t>
            </a:r>
            <a:r>
              <a:rPr sz="2100" b="1" spc="-10" dirty="0">
                <a:latin typeface="Arial"/>
                <a:cs typeface="Arial"/>
              </a:rPr>
              <a:t>collections </a:t>
            </a:r>
            <a:r>
              <a:rPr sz="2100" spc="515" dirty="0">
                <a:latin typeface="Arial"/>
                <a:cs typeface="Arial"/>
              </a:rPr>
              <a:t>- </a:t>
            </a:r>
            <a:r>
              <a:rPr sz="2100" spc="35" dirty="0">
                <a:latin typeface="Arial"/>
                <a:cs typeface="Arial"/>
              </a:rPr>
              <a:t>These </a:t>
            </a:r>
            <a:r>
              <a:rPr sz="2100" spc="50" dirty="0">
                <a:latin typeface="Arial"/>
                <a:cs typeface="Arial"/>
              </a:rPr>
              <a:t>are </a:t>
            </a:r>
            <a:r>
              <a:rPr sz="2100" spc="110" dirty="0">
                <a:latin typeface="Arial"/>
                <a:cs typeface="Arial"/>
              </a:rPr>
              <a:t>the </a:t>
            </a:r>
            <a:r>
              <a:rPr sz="2100" spc="90" dirty="0">
                <a:latin typeface="Arial"/>
                <a:cs typeface="Arial"/>
              </a:rPr>
              <a:t>collections </a:t>
            </a:r>
            <a:r>
              <a:rPr sz="2100" spc="125" dirty="0">
                <a:latin typeface="Arial"/>
                <a:cs typeface="Arial"/>
              </a:rPr>
              <a:t>that </a:t>
            </a:r>
            <a:r>
              <a:rPr sz="2100" spc="45" dirty="0">
                <a:latin typeface="Arial"/>
                <a:cs typeface="Arial"/>
              </a:rPr>
              <a:t>can  </a:t>
            </a:r>
            <a:r>
              <a:rPr sz="2100" spc="135" dirty="0">
                <a:latin typeface="Arial"/>
                <a:cs typeface="Arial"/>
              </a:rPr>
              <a:t>hold </a:t>
            </a:r>
            <a:r>
              <a:rPr sz="2100" spc="80" dirty="0">
                <a:latin typeface="Arial"/>
                <a:cs typeface="Arial"/>
              </a:rPr>
              <a:t>data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spc="55" dirty="0">
                <a:latin typeface="Arial"/>
                <a:cs typeface="Arial"/>
              </a:rPr>
              <a:t>same </a:t>
            </a:r>
            <a:r>
              <a:rPr sz="2100" spc="95" dirty="0">
                <a:latin typeface="Arial"/>
                <a:cs typeface="Arial"/>
              </a:rPr>
              <a:t>type and </a:t>
            </a:r>
            <a:r>
              <a:rPr sz="2100" spc="50" dirty="0">
                <a:latin typeface="Arial"/>
                <a:cs typeface="Arial"/>
              </a:rPr>
              <a:t>we can </a:t>
            </a:r>
            <a:r>
              <a:rPr sz="2100" spc="75" dirty="0">
                <a:latin typeface="Arial"/>
                <a:cs typeface="Arial"/>
              </a:rPr>
              <a:t>decide </a:t>
            </a:r>
            <a:r>
              <a:rPr sz="2100" spc="110" dirty="0">
                <a:latin typeface="Arial"/>
                <a:cs typeface="Arial"/>
              </a:rPr>
              <a:t>what </a:t>
            </a:r>
            <a:r>
              <a:rPr sz="2100" spc="95" dirty="0">
                <a:latin typeface="Arial"/>
                <a:cs typeface="Arial"/>
              </a:rPr>
              <a:t>type </a:t>
            </a:r>
            <a:r>
              <a:rPr sz="2100" spc="150" dirty="0">
                <a:latin typeface="Arial"/>
                <a:cs typeface="Arial"/>
              </a:rPr>
              <a:t>of  </a:t>
            </a:r>
            <a:r>
              <a:rPr sz="2100" spc="80" dirty="0">
                <a:latin typeface="Arial"/>
                <a:cs typeface="Arial"/>
              </a:rPr>
              <a:t>data </a:t>
            </a:r>
            <a:r>
              <a:rPr sz="2100" spc="130" dirty="0">
                <a:latin typeface="Arial"/>
                <a:cs typeface="Arial"/>
              </a:rPr>
              <a:t>that </a:t>
            </a:r>
            <a:r>
              <a:rPr sz="2100" spc="95" dirty="0">
                <a:latin typeface="Arial"/>
                <a:cs typeface="Arial"/>
              </a:rPr>
              <a:t>collections </a:t>
            </a:r>
            <a:r>
              <a:rPr sz="2100" spc="50" dirty="0">
                <a:latin typeface="Arial"/>
                <a:cs typeface="Arial"/>
              </a:rPr>
              <a:t>can </a:t>
            </a:r>
            <a:r>
              <a:rPr sz="2100" spc="120" dirty="0">
                <a:latin typeface="Arial"/>
                <a:cs typeface="Arial"/>
              </a:rPr>
              <a:t>hold. </a:t>
            </a:r>
            <a:r>
              <a:rPr sz="2100" spc="40" dirty="0">
                <a:latin typeface="Arial"/>
                <a:cs typeface="Arial"/>
              </a:rPr>
              <a:t>These </a:t>
            </a:r>
            <a:r>
              <a:rPr sz="2100" spc="45" dirty="0">
                <a:latin typeface="Arial"/>
                <a:cs typeface="Arial"/>
              </a:rPr>
              <a:t>are </a:t>
            </a:r>
            <a:r>
              <a:rPr sz="2100" spc="65" dirty="0">
                <a:latin typeface="Arial"/>
                <a:cs typeface="Arial"/>
              </a:rPr>
              <a:t>also </a:t>
            </a:r>
            <a:r>
              <a:rPr sz="2100" spc="70" dirty="0">
                <a:latin typeface="Arial"/>
                <a:cs typeface="Arial"/>
              </a:rPr>
              <a:t>called  </a:t>
            </a:r>
            <a:r>
              <a:rPr sz="2100" spc="120" dirty="0">
                <a:latin typeface="Arial"/>
                <a:cs typeface="Arial"/>
              </a:rPr>
              <a:t>strongly</a:t>
            </a:r>
            <a:r>
              <a:rPr sz="2100" spc="90" dirty="0">
                <a:latin typeface="Arial"/>
                <a:cs typeface="Arial"/>
              </a:rPr>
              <a:t> </a:t>
            </a:r>
            <a:r>
              <a:rPr sz="2100" spc="100" dirty="0">
                <a:latin typeface="Arial"/>
                <a:cs typeface="Arial"/>
              </a:rPr>
              <a:t>typed.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268605" marR="512445" indent="-256540">
              <a:lnSpc>
                <a:spcPts val="2020"/>
              </a:lnSpc>
              <a:tabLst>
                <a:tab pos="268605" algn="l"/>
              </a:tabLst>
            </a:pPr>
            <a:r>
              <a:rPr sz="1400" spc="-39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100" spc="10" dirty="0">
                <a:latin typeface="Arial"/>
                <a:cs typeface="Arial"/>
              </a:rPr>
              <a:t>Some </a:t>
            </a:r>
            <a:r>
              <a:rPr sz="2100" spc="65" dirty="0">
                <a:latin typeface="Arial"/>
                <a:cs typeface="Arial"/>
              </a:rPr>
              <a:t>advantages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b="1" spc="5" dirty="0">
                <a:latin typeface="Arial"/>
                <a:cs typeface="Arial"/>
              </a:rPr>
              <a:t>generic </a:t>
            </a:r>
            <a:r>
              <a:rPr sz="2100" b="1" spc="-10" dirty="0">
                <a:latin typeface="Arial"/>
                <a:cs typeface="Arial"/>
              </a:rPr>
              <a:t>collections </a:t>
            </a:r>
            <a:r>
              <a:rPr sz="2100" spc="515" dirty="0">
                <a:latin typeface="Arial"/>
                <a:cs typeface="Arial"/>
              </a:rPr>
              <a:t>- </a:t>
            </a:r>
            <a:r>
              <a:rPr sz="2100" spc="55" dirty="0">
                <a:latin typeface="Arial"/>
                <a:cs typeface="Arial"/>
              </a:rPr>
              <a:t>Type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Safe,  </a:t>
            </a:r>
            <a:r>
              <a:rPr sz="2100" spc="15" dirty="0">
                <a:latin typeface="Arial"/>
                <a:cs typeface="Arial"/>
              </a:rPr>
              <a:t>Secure, </a:t>
            </a:r>
            <a:r>
              <a:rPr sz="2100" spc="85" dirty="0">
                <a:latin typeface="Arial"/>
                <a:cs typeface="Arial"/>
              </a:rPr>
              <a:t>reduced </a:t>
            </a:r>
            <a:r>
              <a:rPr sz="2100" spc="70" dirty="0">
                <a:latin typeface="Arial"/>
                <a:cs typeface="Arial"/>
              </a:rPr>
              <a:t>overhead </a:t>
            </a:r>
            <a:r>
              <a:rPr sz="2100" spc="150" dirty="0">
                <a:latin typeface="Arial"/>
                <a:cs typeface="Arial"/>
              </a:rPr>
              <a:t>of </a:t>
            </a:r>
            <a:r>
              <a:rPr sz="2100" spc="95" dirty="0">
                <a:latin typeface="Arial"/>
                <a:cs typeface="Arial"/>
              </a:rPr>
              <a:t>type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80" dirty="0">
                <a:latin typeface="Arial"/>
                <a:cs typeface="Arial"/>
              </a:rPr>
              <a:t>conversions.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233172"/>
            <a:ext cx="7982711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56172"/>
            <a:ext cx="7553325" cy="4394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Arrays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55" dirty="0">
                <a:latin typeface="Arial"/>
                <a:cs typeface="Arial"/>
              </a:rPr>
              <a:t>strongly</a:t>
            </a:r>
            <a:r>
              <a:rPr sz="2700" spc="125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typed.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40" dirty="0">
                <a:latin typeface="Arial"/>
                <a:cs typeface="Arial"/>
              </a:rPr>
              <a:t>Array-Lists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155" dirty="0">
                <a:latin typeface="Arial"/>
                <a:cs typeface="Arial"/>
              </a:rPr>
              <a:t>strongly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typed.</a:t>
            </a:r>
            <a:endParaRPr sz="2700">
              <a:latin typeface="Arial"/>
              <a:cs typeface="Arial"/>
            </a:endParaRPr>
          </a:p>
          <a:p>
            <a:pPr marL="268605" marR="8255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Elements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85" dirty="0">
                <a:latin typeface="Arial"/>
                <a:cs typeface="Arial"/>
              </a:rPr>
              <a:t>Arrays </a:t>
            </a:r>
            <a:r>
              <a:rPr sz="2700" spc="50" dirty="0">
                <a:latin typeface="Arial"/>
                <a:cs typeface="Arial"/>
              </a:rPr>
              <a:t>have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70" dirty="0">
                <a:latin typeface="Arial"/>
                <a:cs typeface="Arial"/>
              </a:rPr>
              <a:t>same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data  </a:t>
            </a:r>
            <a:r>
              <a:rPr sz="2700" spc="130" dirty="0">
                <a:latin typeface="Arial"/>
                <a:cs typeface="Arial"/>
              </a:rPr>
              <a:t>type </a:t>
            </a:r>
            <a:r>
              <a:rPr sz="2700" spc="135" dirty="0">
                <a:latin typeface="Arial"/>
                <a:cs typeface="Arial"/>
              </a:rPr>
              <a:t>(int, </a:t>
            </a:r>
            <a:r>
              <a:rPr sz="2700" spc="160" dirty="0">
                <a:latin typeface="Arial"/>
                <a:cs typeface="Arial"/>
              </a:rPr>
              <a:t>string, </a:t>
            </a:r>
            <a:r>
              <a:rPr sz="2700" spc="140" dirty="0">
                <a:latin typeface="Arial"/>
                <a:cs typeface="Arial"/>
              </a:rPr>
              <a:t>double, </a:t>
            </a:r>
            <a:r>
              <a:rPr sz="2700" spc="95" dirty="0">
                <a:latin typeface="Arial"/>
                <a:cs typeface="Arial"/>
              </a:rPr>
              <a:t>char,</a:t>
            </a:r>
            <a:r>
              <a:rPr sz="2700" spc="-13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bool…).</a:t>
            </a:r>
            <a:endParaRPr sz="2700">
              <a:latin typeface="Arial"/>
              <a:cs typeface="Arial"/>
            </a:endParaRPr>
          </a:p>
          <a:p>
            <a:pPr marL="268605" marR="60325" indent="-256540" algn="just">
              <a:lnSpc>
                <a:spcPct val="100000"/>
              </a:lnSpc>
              <a:spcBef>
                <a:spcPts val="409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Elements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50" dirty="0">
                <a:latin typeface="Arial"/>
                <a:cs typeface="Arial"/>
              </a:rPr>
              <a:t>Array-List </a:t>
            </a:r>
            <a:r>
              <a:rPr sz="2700" spc="60" dirty="0">
                <a:latin typeface="Arial"/>
                <a:cs typeface="Arial"/>
              </a:rPr>
              <a:t>can </a:t>
            </a:r>
            <a:r>
              <a:rPr sz="2700" spc="50" dirty="0">
                <a:latin typeface="Arial"/>
                <a:cs typeface="Arial"/>
              </a:rPr>
              <a:t>have </a:t>
            </a:r>
            <a:r>
              <a:rPr sz="2700" spc="70" dirty="0">
                <a:latin typeface="Arial"/>
                <a:cs typeface="Arial"/>
              </a:rPr>
              <a:t>any </a:t>
            </a:r>
            <a:r>
              <a:rPr sz="2700" spc="125" dirty="0">
                <a:latin typeface="Arial"/>
                <a:cs typeface="Arial"/>
              </a:rPr>
              <a:t>type </a:t>
            </a:r>
            <a:r>
              <a:rPr sz="2700" spc="-70" dirty="0">
                <a:latin typeface="Arial"/>
                <a:cs typeface="Arial"/>
              </a:rPr>
              <a:t>of  </a:t>
            </a:r>
            <a:r>
              <a:rPr sz="2700" spc="105" dirty="0">
                <a:latin typeface="Arial"/>
                <a:cs typeface="Arial"/>
              </a:rPr>
              <a:t>data. </a:t>
            </a:r>
            <a:r>
              <a:rPr sz="2700" spc="110" dirty="0">
                <a:latin typeface="Arial"/>
                <a:cs typeface="Arial"/>
              </a:rPr>
              <a:t>Note: </a:t>
            </a:r>
            <a:r>
              <a:rPr sz="2700" spc="130" dirty="0">
                <a:latin typeface="Arial"/>
                <a:cs typeface="Arial"/>
              </a:rPr>
              <a:t>If </a:t>
            </a:r>
            <a:r>
              <a:rPr sz="2700" spc="155" dirty="0">
                <a:latin typeface="Arial"/>
                <a:cs typeface="Arial"/>
              </a:rPr>
              <a:t>Array-List </a:t>
            </a:r>
            <a:r>
              <a:rPr sz="2700" spc="60" dirty="0">
                <a:latin typeface="Arial"/>
                <a:cs typeface="Arial"/>
              </a:rPr>
              <a:t>has </a:t>
            </a:r>
            <a:r>
              <a:rPr sz="2700" spc="145" dirty="0">
                <a:latin typeface="Arial"/>
                <a:cs typeface="Arial"/>
              </a:rPr>
              <a:t>combined </a:t>
            </a:r>
            <a:r>
              <a:rPr sz="2700" spc="105" dirty="0">
                <a:latin typeface="Arial"/>
                <a:cs typeface="Arial"/>
              </a:rPr>
              <a:t>data  types </a:t>
            </a:r>
            <a:r>
              <a:rPr sz="2700" spc="145" dirty="0">
                <a:latin typeface="Arial"/>
                <a:cs typeface="Arial"/>
              </a:rPr>
              <a:t>then </a:t>
            </a:r>
            <a:r>
              <a:rPr sz="2700" spc="130" dirty="0">
                <a:latin typeface="Arial"/>
                <a:cs typeface="Arial"/>
              </a:rPr>
              <a:t>type </a:t>
            </a:r>
            <a:r>
              <a:rPr sz="2700" spc="70" dirty="0">
                <a:latin typeface="Arial"/>
                <a:cs typeface="Arial"/>
              </a:rPr>
              <a:t>cast </a:t>
            </a:r>
            <a:r>
              <a:rPr sz="2700" spc="100" dirty="0">
                <a:latin typeface="Arial"/>
                <a:cs typeface="Arial"/>
              </a:rPr>
              <a:t>is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must.</a:t>
            </a:r>
            <a:endParaRPr sz="27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90" dirty="0">
                <a:latin typeface="Arial"/>
                <a:cs typeface="Arial"/>
              </a:rPr>
              <a:t>Arrays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85" dirty="0">
                <a:latin typeface="Arial"/>
                <a:cs typeface="Arial"/>
              </a:rPr>
              <a:t>fixed </a:t>
            </a:r>
            <a:r>
              <a:rPr sz="2700" spc="114" dirty="0">
                <a:latin typeface="Arial"/>
                <a:cs typeface="Arial"/>
              </a:rPr>
              <a:t>specified </a:t>
            </a:r>
            <a:r>
              <a:rPr sz="2700" spc="155" dirty="0">
                <a:latin typeface="Arial"/>
                <a:cs typeface="Arial"/>
              </a:rPr>
              <a:t>length </a:t>
            </a:r>
            <a:r>
              <a:rPr sz="2700" spc="100" dirty="0">
                <a:latin typeface="Arial"/>
                <a:cs typeface="Arial"/>
              </a:rPr>
              <a:t>size  </a:t>
            </a:r>
            <a:r>
              <a:rPr sz="2700" spc="135" dirty="0">
                <a:latin typeface="Arial"/>
                <a:cs typeface="Arial"/>
              </a:rPr>
              <a:t>therefore </a:t>
            </a:r>
            <a:r>
              <a:rPr sz="2700" spc="120" dirty="0">
                <a:latin typeface="Arial"/>
                <a:cs typeface="Arial"/>
              </a:rPr>
              <a:t>they </a:t>
            </a:r>
            <a:r>
              <a:rPr sz="2700" spc="125" dirty="0">
                <a:latin typeface="Arial"/>
                <a:cs typeface="Arial"/>
              </a:rPr>
              <a:t>cannot </a:t>
            </a:r>
            <a:r>
              <a:rPr sz="2700" spc="100" dirty="0">
                <a:latin typeface="Arial"/>
                <a:cs typeface="Arial"/>
              </a:rPr>
              <a:t>be </a:t>
            </a:r>
            <a:r>
              <a:rPr sz="2700" spc="95" dirty="0">
                <a:latin typeface="Arial"/>
                <a:cs typeface="Arial"/>
              </a:rPr>
              <a:t>resize </a:t>
            </a:r>
            <a:r>
              <a:rPr sz="2700" spc="114" dirty="0">
                <a:latin typeface="Arial"/>
                <a:cs typeface="Arial"/>
              </a:rPr>
              <a:t>dynamically  </a:t>
            </a:r>
            <a:r>
              <a:rPr sz="2700" spc="185" dirty="0">
                <a:latin typeface="Arial"/>
                <a:cs typeface="Arial"/>
              </a:rPr>
              <a:t>during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runtime.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1687" y="379475"/>
            <a:ext cx="7914131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441705"/>
            <a:ext cx="7002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55" dirty="0"/>
              <a:t>Array-List </a:t>
            </a:r>
            <a:r>
              <a:rPr spc="60" dirty="0"/>
              <a:t>can </a:t>
            </a:r>
            <a:r>
              <a:rPr spc="95" dirty="0"/>
              <a:t>resize </a:t>
            </a:r>
            <a:r>
              <a:rPr spc="114" dirty="0"/>
              <a:t>dynamically </a:t>
            </a:r>
            <a:r>
              <a:rPr spc="180" dirty="0"/>
              <a:t>during  </a:t>
            </a:r>
            <a:r>
              <a:rPr spc="165" dirty="0"/>
              <a:t>runtime.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914" y="2853054"/>
            <a:ext cx="14839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THE</a:t>
            </a:r>
            <a:r>
              <a:rPr spc="25" dirty="0"/>
              <a:t> </a:t>
            </a:r>
            <a:r>
              <a:rPr spc="-75" dirty="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4556760" cy="94513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700" spc="60" dirty="0">
                <a:latin typeface="Arial"/>
                <a:cs typeface="Arial"/>
              </a:rPr>
              <a:t>Generic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collections</a:t>
            </a:r>
            <a:endParaRPr sz="27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700" spc="130">
                <a:latin typeface="Arial"/>
                <a:cs typeface="Arial"/>
              </a:rPr>
              <a:t>Non-Generic</a:t>
            </a:r>
            <a:r>
              <a:rPr sz="2700" spc="55">
                <a:latin typeface="Arial"/>
                <a:cs typeface="Arial"/>
              </a:rPr>
              <a:t> </a:t>
            </a:r>
            <a:r>
              <a:rPr sz="2700" spc="120">
                <a:latin typeface="Arial"/>
                <a:cs typeface="Arial"/>
              </a:rPr>
              <a:t>collections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51" y="562355"/>
            <a:ext cx="528828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3369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The </a:t>
            </a:r>
            <a:r>
              <a:rPr sz="2700" b="1" spc="-15" dirty="0">
                <a:latin typeface="Arial"/>
                <a:cs typeface="Arial"/>
              </a:rPr>
              <a:t>System.Collections.Generic </a:t>
            </a:r>
            <a:r>
              <a:rPr sz="2700" spc="75" dirty="0">
                <a:latin typeface="Arial"/>
                <a:cs typeface="Arial"/>
              </a:rPr>
              <a:t>namespace  </a:t>
            </a:r>
            <a:r>
              <a:rPr sz="2700" spc="120" dirty="0">
                <a:latin typeface="Arial"/>
                <a:cs typeface="Arial"/>
              </a:rPr>
              <a:t>contains </a:t>
            </a:r>
            <a:r>
              <a:rPr sz="2700" spc="105" dirty="0">
                <a:latin typeface="Arial"/>
                <a:cs typeface="Arial"/>
              </a:rPr>
              <a:t>interfaces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35" dirty="0">
                <a:latin typeface="Arial"/>
                <a:cs typeface="Arial"/>
              </a:rPr>
              <a:t>classes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25" dirty="0">
                <a:latin typeface="Arial"/>
                <a:cs typeface="Arial"/>
              </a:rPr>
              <a:t>define  </a:t>
            </a:r>
            <a:r>
              <a:rPr sz="2700" spc="110" dirty="0">
                <a:latin typeface="Arial"/>
                <a:cs typeface="Arial"/>
              </a:rPr>
              <a:t>generic </a:t>
            </a:r>
            <a:r>
              <a:rPr sz="2700" spc="114" dirty="0">
                <a:latin typeface="Arial"/>
                <a:cs typeface="Arial"/>
              </a:rPr>
              <a:t>collections, </a:t>
            </a:r>
            <a:r>
              <a:rPr sz="2700" spc="135" dirty="0">
                <a:latin typeface="Arial"/>
                <a:cs typeface="Arial"/>
              </a:rPr>
              <a:t>which </a:t>
            </a:r>
            <a:r>
              <a:rPr sz="2700" spc="120" dirty="0">
                <a:latin typeface="Arial"/>
                <a:cs typeface="Arial"/>
              </a:rPr>
              <a:t>allow </a:t>
            </a:r>
            <a:r>
              <a:rPr sz="2700" spc="85" dirty="0">
                <a:latin typeface="Arial"/>
                <a:cs typeface="Arial"/>
              </a:rPr>
              <a:t>users </a:t>
            </a:r>
            <a:r>
              <a:rPr sz="2700" spc="200" dirty="0">
                <a:latin typeface="Arial"/>
                <a:cs typeface="Arial"/>
              </a:rPr>
              <a:t>to  </a:t>
            </a:r>
            <a:r>
              <a:rPr sz="2700" spc="75" dirty="0">
                <a:latin typeface="Arial"/>
                <a:cs typeface="Arial"/>
              </a:rPr>
              <a:t>create </a:t>
            </a:r>
            <a:r>
              <a:rPr sz="2700" spc="155" dirty="0">
                <a:latin typeface="Arial"/>
                <a:cs typeface="Arial"/>
              </a:rPr>
              <a:t>strongly </a:t>
            </a:r>
            <a:r>
              <a:rPr sz="2700" spc="140" dirty="0">
                <a:latin typeface="Arial"/>
                <a:cs typeface="Arial"/>
              </a:rPr>
              <a:t>typed </a:t>
            </a:r>
            <a:r>
              <a:rPr sz="2700" spc="120" dirty="0">
                <a:latin typeface="Arial"/>
                <a:cs typeface="Arial"/>
              </a:rPr>
              <a:t>collections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35" dirty="0">
                <a:latin typeface="Arial"/>
                <a:cs typeface="Arial"/>
              </a:rPr>
              <a:t>provide  </a:t>
            </a:r>
            <a:r>
              <a:rPr sz="2700" spc="150" dirty="0">
                <a:latin typeface="Arial"/>
                <a:cs typeface="Arial"/>
              </a:rPr>
              <a:t>better </a:t>
            </a:r>
            <a:r>
              <a:rPr sz="2700" spc="125" dirty="0">
                <a:latin typeface="Arial"/>
                <a:cs typeface="Arial"/>
              </a:rPr>
              <a:t>type </a:t>
            </a:r>
            <a:r>
              <a:rPr sz="2700" spc="95" dirty="0">
                <a:latin typeface="Arial"/>
                <a:cs typeface="Arial"/>
              </a:rPr>
              <a:t>safety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30" dirty="0">
                <a:latin typeface="Arial"/>
                <a:cs typeface="Arial"/>
              </a:rPr>
              <a:t>performance </a:t>
            </a:r>
            <a:r>
              <a:rPr sz="2700" spc="145" dirty="0">
                <a:latin typeface="Arial"/>
                <a:cs typeface="Arial"/>
              </a:rPr>
              <a:t>than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280" dirty="0">
                <a:latin typeface="Arial"/>
                <a:cs typeface="Arial"/>
              </a:rPr>
              <a:t>non-  </a:t>
            </a:r>
            <a:r>
              <a:rPr sz="2700" spc="110" dirty="0">
                <a:latin typeface="Arial"/>
                <a:cs typeface="Arial"/>
              </a:rPr>
              <a:t>generic </a:t>
            </a:r>
            <a:r>
              <a:rPr sz="2700" spc="155" dirty="0">
                <a:latin typeface="Arial"/>
                <a:cs typeface="Arial"/>
              </a:rPr>
              <a:t>strongly </a:t>
            </a:r>
            <a:r>
              <a:rPr sz="2700" spc="140" dirty="0">
                <a:latin typeface="Arial"/>
                <a:cs typeface="Arial"/>
              </a:rPr>
              <a:t>typed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collections.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1687" y="568451"/>
            <a:ext cx="4917948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566" y="128411"/>
            <a:ext cx="8132233" cy="5586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46632"/>
            <a:ext cx="8229600" cy="325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8854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pc="15" dirty="0"/>
              <a:t>Fast </a:t>
            </a:r>
            <a:r>
              <a:rPr spc="155" dirty="0"/>
              <a:t>lookups </a:t>
            </a:r>
            <a:r>
              <a:rPr spc="60" dirty="0"/>
              <a:t>are </a:t>
            </a:r>
            <a:r>
              <a:rPr spc="125" dirty="0"/>
              <a:t>critical. </a:t>
            </a:r>
            <a:r>
              <a:rPr spc="70" dirty="0"/>
              <a:t>The </a:t>
            </a:r>
            <a:r>
              <a:rPr b="1" spc="10" dirty="0">
                <a:latin typeface="Arial"/>
                <a:cs typeface="Arial"/>
              </a:rPr>
              <a:t>Dictionary </a:t>
            </a:r>
            <a:r>
              <a:rPr spc="125" dirty="0"/>
              <a:t>type  </a:t>
            </a:r>
            <a:r>
              <a:rPr spc="120" dirty="0"/>
              <a:t>provides </a:t>
            </a:r>
            <a:r>
              <a:rPr spc="130" dirty="0"/>
              <a:t>fast </a:t>
            </a:r>
            <a:r>
              <a:rPr spc="155" dirty="0"/>
              <a:t>lookups </a:t>
            </a:r>
            <a:r>
              <a:rPr spc="185" dirty="0"/>
              <a:t>with </a:t>
            </a:r>
            <a:r>
              <a:rPr spc="75" dirty="0"/>
              <a:t>keys </a:t>
            </a:r>
            <a:r>
              <a:rPr spc="204" dirty="0"/>
              <a:t>to </a:t>
            </a:r>
            <a:r>
              <a:rPr spc="140" dirty="0"/>
              <a:t>get</a:t>
            </a:r>
            <a:r>
              <a:rPr spc="-210" dirty="0"/>
              <a:t> </a:t>
            </a:r>
            <a:r>
              <a:rPr spc="75" dirty="0"/>
              <a:t>values.  </a:t>
            </a:r>
            <a:r>
              <a:rPr spc="90" dirty="0"/>
              <a:t>With </a:t>
            </a:r>
            <a:r>
              <a:rPr spc="215" dirty="0"/>
              <a:t>it </a:t>
            </a:r>
            <a:r>
              <a:rPr spc="65" dirty="0"/>
              <a:t>we use </a:t>
            </a:r>
            <a:r>
              <a:rPr spc="75" dirty="0"/>
              <a:t>keys </a:t>
            </a:r>
            <a:r>
              <a:rPr spc="114" dirty="0"/>
              <a:t>and </a:t>
            </a:r>
            <a:r>
              <a:rPr spc="70" dirty="0"/>
              <a:t>values </a:t>
            </a:r>
            <a:r>
              <a:rPr spc="195" dirty="0"/>
              <a:t>of </a:t>
            </a:r>
            <a:r>
              <a:rPr spc="70" dirty="0"/>
              <a:t>any </a:t>
            </a:r>
            <a:r>
              <a:rPr spc="120" dirty="0"/>
              <a:t>type,  </a:t>
            </a:r>
            <a:r>
              <a:rPr spc="160" dirty="0"/>
              <a:t>including </a:t>
            </a:r>
            <a:r>
              <a:rPr spc="155" dirty="0"/>
              <a:t>ints </a:t>
            </a:r>
            <a:r>
              <a:rPr spc="114" dirty="0"/>
              <a:t>and</a:t>
            </a:r>
            <a:r>
              <a:rPr spc="-60" dirty="0"/>
              <a:t> </a:t>
            </a:r>
            <a:r>
              <a:rPr spc="145" dirty="0"/>
              <a:t>strings.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548" y="571500"/>
            <a:ext cx="624535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68" y="1563370"/>
            <a:ext cx="7070090" cy="441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5"/>
              </a:spcBef>
            </a:pPr>
            <a:r>
              <a:rPr sz="1700" spc="100" dirty="0">
                <a:latin typeface="Arial"/>
                <a:cs typeface="Arial"/>
              </a:rPr>
              <a:t>Dictionary&lt;string, </a:t>
            </a:r>
            <a:r>
              <a:rPr sz="1700" spc="180" dirty="0">
                <a:latin typeface="Arial"/>
                <a:cs typeface="Arial"/>
              </a:rPr>
              <a:t>int&gt; </a:t>
            </a:r>
            <a:r>
              <a:rPr sz="1700" spc="85" dirty="0">
                <a:latin typeface="Arial"/>
                <a:cs typeface="Arial"/>
              </a:rPr>
              <a:t>dictionary </a:t>
            </a:r>
            <a:r>
              <a:rPr sz="1700" spc="360" dirty="0">
                <a:latin typeface="Arial"/>
                <a:cs typeface="Arial"/>
              </a:rPr>
              <a:t>=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new </a:t>
            </a:r>
            <a:r>
              <a:rPr sz="1700" spc="100" dirty="0">
                <a:latin typeface="Arial"/>
                <a:cs typeface="Arial"/>
              </a:rPr>
              <a:t>Dictionary&lt;string, </a:t>
            </a:r>
            <a:r>
              <a:rPr sz="1700" spc="105" dirty="0">
                <a:latin typeface="Arial"/>
                <a:cs typeface="Arial"/>
              </a:rPr>
              <a:t>int&gt;();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ts val="2035"/>
              </a:lnSpc>
              <a:spcBef>
                <a:spcPts val="2030"/>
              </a:spcBef>
            </a:pPr>
            <a:r>
              <a:rPr sz="1700" spc="80" dirty="0">
                <a:latin typeface="Arial"/>
                <a:cs typeface="Arial"/>
              </a:rPr>
              <a:t>dictionary. </a:t>
            </a:r>
            <a:r>
              <a:rPr sz="1700" spc="55" dirty="0">
                <a:latin typeface="Arial"/>
                <a:cs typeface="Arial"/>
              </a:rPr>
              <a:t>Add("cat",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2);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ts val="2030"/>
              </a:lnSpc>
            </a:pPr>
            <a:r>
              <a:rPr sz="1700" spc="80" dirty="0">
                <a:latin typeface="Arial"/>
                <a:cs typeface="Arial"/>
              </a:rPr>
              <a:t>dictionary. </a:t>
            </a:r>
            <a:r>
              <a:rPr sz="1700" spc="70" dirty="0">
                <a:latin typeface="Arial"/>
                <a:cs typeface="Arial"/>
              </a:rPr>
              <a:t>Add("dog",</a:t>
            </a:r>
            <a:r>
              <a:rPr sz="1700" spc="55" dirty="0">
                <a:latin typeface="Arial"/>
                <a:cs typeface="Arial"/>
              </a:rPr>
              <a:t> 1);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ts val="2035"/>
              </a:lnSpc>
            </a:pPr>
            <a:r>
              <a:rPr sz="1700" spc="80" dirty="0">
                <a:latin typeface="Arial"/>
                <a:cs typeface="Arial"/>
              </a:rPr>
              <a:t>dictionary. </a:t>
            </a:r>
            <a:r>
              <a:rPr sz="1700" spc="60" dirty="0">
                <a:latin typeface="Arial"/>
                <a:cs typeface="Arial"/>
              </a:rPr>
              <a:t>Add("llama",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0);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ts val="2035"/>
              </a:lnSpc>
              <a:spcBef>
                <a:spcPts val="2025"/>
              </a:spcBef>
            </a:pPr>
            <a:r>
              <a:rPr sz="1700" spc="70" dirty="0">
                <a:latin typeface="Arial"/>
                <a:cs typeface="Arial"/>
              </a:rPr>
              <a:t>foreach </a:t>
            </a:r>
            <a:r>
              <a:rPr sz="1700" spc="55" dirty="0">
                <a:latin typeface="Arial"/>
                <a:cs typeface="Arial"/>
              </a:rPr>
              <a:t>(KeyValuePair&lt;string, </a:t>
            </a:r>
            <a:r>
              <a:rPr sz="1700" spc="180" dirty="0">
                <a:latin typeface="Arial"/>
                <a:cs typeface="Arial"/>
              </a:rPr>
              <a:t>int&gt; </a:t>
            </a:r>
            <a:r>
              <a:rPr sz="1700" spc="85" dirty="0">
                <a:latin typeface="Arial"/>
                <a:cs typeface="Arial"/>
              </a:rPr>
              <a:t>pair </a:t>
            </a:r>
            <a:r>
              <a:rPr sz="1700" spc="110" dirty="0">
                <a:latin typeface="Arial"/>
                <a:cs typeface="Arial"/>
              </a:rPr>
              <a:t>in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75" dirty="0">
                <a:latin typeface="Arial"/>
                <a:cs typeface="Arial"/>
              </a:rPr>
              <a:t>dictionary)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ts val="2035"/>
              </a:lnSpc>
            </a:pPr>
            <a:r>
              <a:rPr sz="1700" spc="-15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285115" marR="3907154">
              <a:lnSpc>
                <a:spcPts val="2030"/>
              </a:lnSpc>
              <a:spcBef>
                <a:spcPts val="80"/>
              </a:spcBef>
            </a:pPr>
            <a:r>
              <a:rPr sz="1700" spc="40" dirty="0">
                <a:latin typeface="Arial"/>
                <a:cs typeface="Arial"/>
              </a:rPr>
              <a:t>Console.WriteLine("{0}, </a:t>
            </a:r>
            <a:r>
              <a:rPr sz="1700" spc="35" dirty="0">
                <a:latin typeface="Arial"/>
                <a:cs typeface="Arial"/>
              </a:rPr>
              <a:t>{1}",  </a:t>
            </a:r>
            <a:r>
              <a:rPr sz="1700" spc="50" dirty="0">
                <a:latin typeface="Arial"/>
                <a:cs typeface="Arial"/>
              </a:rPr>
              <a:t>pair.Key,</a:t>
            </a:r>
            <a:endParaRPr sz="1700">
              <a:latin typeface="Arial"/>
              <a:cs typeface="Arial"/>
            </a:endParaRPr>
          </a:p>
          <a:p>
            <a:pPr marL="285115">
              <a:lnSpc>
                <a:spcPts val="1960"/>
              </a:lnSpc>
            </a:pPr>
            <a:r>
              <a:rPr sz="1700" spc="50" dirty="0">
                <a:latin typeface="Arial"/>
                <a:cs typeface="Arial"/>
              </a:rPr>
              <a:t>pair.Value);</a:t>
            </a:r>
            <a:endParaRPr sz="17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700" spc="-1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700" spc="-30" dirty="0">
                <a:latin typeface="Arial"/>
                <a:cs typeface="Arial"/>
              </a:rPr>
              <a:t>OUTPUT: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  <a:spcBef>
                <a:spcPts val="5"/>
              </a:spcBef>
            </a:pPr>
            <a:r>
              <a:rPr sz="1700" spc="55" dirty="0">
                <a:latin typeface="Arial"/>
                <a:cs typeface="Arial"/>
              </a:rPr>
              <a:t>cat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13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700" spc="110" dirty="0">
                <a:latin typeface="Arial"/>
                <a:cs typeface="Arial"/>
              </a:rPr>
              <a:t>dog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13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700" spc="75" dirty="0">
                <a:latin typeface="Arial"/>
                <a:cs typeface="Arial"/>
              </a:rPr>
              <a:t>llama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130" dirty="0">
                <a:latin typeface="Arial"/>
                <a:cs typeface="Arial"/>
              </a:rPr>
              <a:t>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437387"/>
            <a:ext cx="7784592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1701</Words>
  <Application>Microsoft Macintosh PowerPoint</Application>
  <PresentationFormat>On-screen Show (4:3)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 Most collection classes implement the same  interfaces, and these interfaces may be  inherited to create new collection classes that  fit more specialized data storage needs.</vt:lpstr>
      <vt:lpstr>PowerPoint Presentation</vt:lpstr>
      <vt:lpstr>PowerPoint Presentation</vt:lpstr>
      <vt:lpstr>PowerPoint Presentation</vt:lpstr>
      <vt:lpstr>PowerPoint Presentation</vt:lpstr>
      <vt:lpstr> Fast lookups are critical. The Dictionary type  provides fast lookups with keys to get values.  With it we use keys and values of any type,  including ints and strings.</vt:lpstr>
      <vt:lpstr>PowerPoint Presentation</vt:lpstr>
      <vt:lpstr>PowerPoint Presentation</vt:lpstr>
      <vt:lpstr>PowerPoint Presentation</vt:lpstr>
      <vt:lpstr> Queue is a FIFO collection. It processes  elements in a first-in, first-out order. To  restate, it handles the elements that it  received longest ago first.</vt:lpstr>
      <vt:lpstr>PowerPoint Presentation</vt:lpstr>
      <vt:lpstr>PowerPoint Presentation</vt:lpstr>
      <vt:lpstr>PowerPoint Presentation</vt:lpstr>
      <vt:lpstr>NON-GENERIC CLASSES OR COLLECTIONS</vt:lpstr>
      <vt:lpstr>PowerPoint Presentation</vt:lpstr>
      <vt:lpstr> System. Collections namespace define the  following non-generic collection classes.</vt:lpstr>
      <vt:lpstr>PowerPoint Presentation</vt:lpstr>
      <vt:lpstr> using an arrayList and very easily we can add,  insert , delete , Sort , view etc.</vt:lpstr>
      <vt:lpstr> Adding data / objects into ArrayList:</vt:lpstr>
      <vt:lpstr>foreach(dataType var in ArrayListRef)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 Array-List can resize dynamically during  runtime.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Taimur Sajjad</cp:lastModifiedBy>
  <cp:revision>5</cp:revision>
  <dcterms:created xsi:type="dcterms:W3CDTF">2019-10-03T07:42:00Z</dcterms:created>
  <dcterms:modified xsi:type="dcterms:W3CDTF">2022-07-21T10:45:50Z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2019-10-03T00:00:00Z</vt:filetime>
  </property>
</Properties>
</file>