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0"/>
  </p:notesMasterIdLst>
  <p:sldIdLst>
    <p:sldId id="256" r:id="rId2"/>
    <p:sldId id="258" r:id="rId3"/>
    <p:sldId id="270" r:id="rId4"/>
    <p:sldId id="271" r:id="rId5"/>
    <p:sldId id="273" r:id="rId6"/>
    <p:sldId id="272" r:id="rId7"/>
    <p:sldId id="300" r:id="rId8"/>
    <p:sldId id="298" r:id="rId9"/>
    <p:sldId id="289" r:id="rId10"/>
    <p:sldId id="274" r:id="rId11"/>
    <p:sldId id="282" r:id="rId12"/>
    <p:sldId id="277" r:id="rId13"/>
    <p:sldId id="299" r:id="rId14"/>
    <p:sldId id="268" r:id="rId15"/>
    <p:sldId id="276" r:id="rId16"/>
    <p:sldId id="301" r:id="rId17"/>
    <p:sldId id="290" r:id="rId18"/>
    <p:sldId id="279" r:id="rId19"/>
    <p:sldId id="281" r:id="rId20"/>
    <p:sldId id="280" r:id="rId21"/>
    <p:sldId id="286" r:id="rId22"/>
    <p:sldId id="287" r:id="rId23"/>
    <p:sldId id="260" r:id="rId24"/>
    <p:sldId id="288" r:id="rId25"/>
    <p:sldId id="261" r:id="rId26"/>
    <p:sldId id="295" r:id="rId27"/>
    <p:sldId id="292"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1" autoAdjust="0"/>
    <p:restoredTop sz="93590" autoAdjust="0"/>
  </p:normalViewPr>
  <p:slideViewPr>
    <p:cSldViewPr snapToGrid="0">
      <p:cViewPr>
        <p:scale>
          <a:sx n="127" d="100"/>
          <a:sy n="127" d="100"/>
        </p:scale>
        <p:origin x="1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10086-47F4-40B7-A028-6FF760D01D88}" type="datetimeFigureOut">
              <a:rPr lang="en-US" smtClean="0"/>
              <a:t>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52B81-F4CD-48C9-AF28-73E4648B90DE}" type="slidenum">
              <a:rPr lang="en-US" smtClean="0"/>
              <a:t>‹#›</a:t>
            </a:fld>
            <a:endParaRPr lang="en-US" dirty="0"/>
          </a:p>
        </p:txBody>
      </p:sp>
    </p:spTree>
    <p:extLst>
      <p:ext uri="{BB962C8B-B14F-4D97-AF65-F5344CB8AC3E}">
        <p14:creationId xmlns:p14="http://schemas.microsoft.com/office/powerpoint/2010/main" val="143307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0B960DE-5113-42CF-B0D4-9C44DBFB14C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17D225-FE9B-4F4E-B4B6-E13D859FDBB9}" type="slidenum">
              <a:rPr lang="ru-RU" altLang="en-US"/>
              <a:pPr/>
              <a:t>27</a:t>
            </a:fld>
            <a:endParaRPr lang="ru-RU" altLang="en-US"/>
          </a:p>
        </p:txBody>
      </p:sp>
      <p:sp>
        <p:nvSpPr>
          <p:cNvPr id="22531" name="Rectangle 2">
            <a:extLst>
              <a:ext uri="{FF2B5EF4-FFF2-40B4-BE49-F238E27FC236}">
                <a16:creationId xmlns:a16="http://schemas.microsoft.com/office/drawing/2014/main" id="{6C6775B3-4B93-4474-B24A-845C1E82CE0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ECBF8B10-557C-4075-BD7C-0D98F1952374}"/>
              </a:ext>
            </a:extLst>
          </p:cNvPr>
          <p:cNvSpPr>
            <a:spLocks noGrp="1" noChangeArrowheads="1"/>
          </p:cNvSpPr>
          <p:nvPr>
            <p:ph type="body" idx="1"/>
          </p:nvPr>
        </p:nvSpPr>
        <p:spPr>
          <a:noFill/>
        </p:spPr>
        <p:txBody>
          <a:bodyPr/>
          <a:lstStyle/>
          <a:p>
            <a:pPr eaLnBrk="1" hangingPunct="1"/>
            <a:r>
              <a:rPr lang="en-US" altLang="en-US"/>
              <a:t>This will be a graphics slide.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E83749-DE6B-4FAA-9927-3830D5825D0A}" type="datetime1">
              <a:rPr lang="en-US" smtClean="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9932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2E7597-29C9-4D10-93EA-B61BBE0A886E}" type="datetime1">
              <a:rPr lang="en-US" smtClean="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163345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90E8C-3FAA-4A76-8881-A94348BACAD0}" type="datetime1">
              <a:rPr lang="en-US" smtClean="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35489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68831-399A-4E0D-B780-3F7F0252E0FB}" type="datetime1">
              <a:rPr lang="en-US" smtClean="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02952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0C662-E45A-4276-ABF7-45C87B283D9C}" type="datetime1">
              <a:rPr lang="en-US" smtClean="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184063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5F711D-E291-46BF-AC62-41CC73FD4D9F}" type="datetime1">
              <a:rPr lang="en-US" smtClean="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419695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B4DAEF-8F7E-43C7-8B4F-25926F47918B}" type="datetime1">
              <a:rPr lang="en-US" smtClean="0"/>
              <a:t>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03926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BCA20-C813-4455-987D-4738DBD2D878}" type="datetime1">
              <a:rPr lang="en-US" smtClean="0"/>
              <a:t>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90419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E2A09-2C50-469F-8F70-49FA639A2290}" type="datetime1">
              <a:rPr lang="en-US" smtClean="0"/>
              <a:t>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6086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6509A-164B-4C9C-B0D5-6023C56C2607}" type="datetime1">
              <a:rPr lang="en-US" smtClean="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03571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5307B1-9391-49B8-80AB-C51EA7FAE708}" type="datetime1">
              <a:rPr lang="en-US" smtClean="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20885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55F4B-DDFA-4F05-B265-BB6727C47881}" type="datetime1">
              <a:rPr lang="en-US" smtClean="0"/>
              <a:t>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46A2E-B355-4EFD-9EC0-3F268E825964}" type="slidenum">
              <a:rPr lang="en-US" smtClean="0"/>
              <a:t>‹#›</a:t>
            </a:fld>
            <a:endParaRPr lang="en-US" dirty="0"/>
          </a:p>
        </p:txBody>
      </p:sp>
    </p:spTree>
    <p:extLst>
      <p:ext uri="{BB962C8B-B14F-4D97-AF65-F5344CB8AC3E}">
        <p14:creationId xmlns:p14="http://schemas.microsoft.com/office/powerpoint/2010/main" val="22903531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b="1" dirty="0"/>
              <a:t>VISUAL PROGRAMMING</a:t>
            </a:r>
            <a:br>
              <a:rPr lang="en-US" b="1" dirty="0"/>
            </a:br>
            <a:r>
              <a:rPr lang="en-US" b="1" dirty="0"/>
              <a:t>CSC444/CSC412</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a:t>
            </a:fld>
            <a:endParaRPr lang="en-US" dirty="0"/>
          </a:p>
        </p:txBody>
      </p:sp>
    </p:spTree>
    <p:extLst>
      <p:ext uri="{BB962C8B-B14F-4D97-AF65-F5344CB8AC3E}">
        <p14:creationId xmlns:p14="http://schemas.microsoft.com/office/powerpoint/2010/main" val="285170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333333"/>
                </a:solidFill>
                <a:latin typeface="wf_segoe-ui_light"/>
              </a:rPr>
              <a:t>Microsoft SQL Server</a:t>
            </a:r>
            <a:endParaRPr lang="en-US" dirty="0"/>
          </a:p>
        </p:txBody>
      </p:sp>
      <p:sp>
        <p:nvSpPr>
          <p:cNvPr id="3" name="Content Placeholder 2"/>
          <p:cNvSpPr>
            <a:spLocks noGrp="1"/>
          </p:cNvSpPr>
          <p:nvPr>
            <p:ph idx="1"/>
          </p:nvPr>
        </p:nvSpPr>
        <p:spPr/>
        <p:txBody>
          <a:bodyPr/>
          <a:lstStyle/>
          <a:p>
            <a:pPr fontAlgn="base"/>
            <a:r>
              <a:rPr lang="en-GB" b="1" dirty="0">
                <a:solidFill>
                  <a:srgbClr val="333333"/>
                </a:solidFill>
                <a:latin typeface="wf_segoe-ui_light"/>
              </a:rPr>
              <a:t>Microsoft SQL Server is a relational database management system developed by Microsoft. </a:t>
            </a:r>
          </a:p>
          <a:p>
            <a:pPr fontAlgn="base"/>
            <a:r>
              <a:rPr lang="en-GB" dirty="0">
                <a:solidFill>
                  <a:srgbClr val="333333"/>
                </a:solidFill>
                <a:latin typeface="wf_segoe-ui_light"/>
              </a:rPr>
              <a:t>As a database server, it is a software product with the primary function of storing and retrieving data as requested by other software applications—which may run either on the same computer or on another computer across a network (including the Internet).</a:t>
            </a:r>
            <a:endParaRPr lang="en-US" dirty="0">
              <a:solidFill>
                <a:srgbClr val="333333"/>
              </a:solidFill>
              <a:latin typeface="wf_segoe-ui_light"/>
            </a:endParaRPr>
          </a:p>
          <a:p>
            <a:pPr marL="0" indent="0">
              <a:buNone/>
            </a:pP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10</a:t>
            </a:fld>
            <a:endParaRPr lang="en-US" dirty="0"/>
          </a:p>
        </p:txBody>
      </p:sp>
    </p:spTree>
    <p:extLst>
      <p:ext uri="{BB962C8B-B14F-4D97-AF65-F5344CB8AC3E}">
        <p14:creationId xmlns:p14="http://schemas.microsoft.com/office/powerpoint/2010/main" val="28465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333333"/>
                </a:solidFill>
                <a:latin typeface="wf_segoe-ui_light"/>
              </a:rPr>
              <a:t>Microsoft SQL Server</a:t>
            </a:r>
            <a:endParaRPr lang="en-US" dirty="0"/>
          </a:p>
        </p:txBody>
      </p:sp>
      <p:pic>
        <p:nvPicPr>
          <p:cNvPr id="5" name="Content Placeholder 4"/>
          <p:cNvPicPr>
            <a:picLocks noGrp="1" noChangeAspect="1"/>
          </p:cNvPicPr>
          <p:nvPr>
            <p:ph idx="1"/>
          </p:nvPr>
        </p:nvPicPr>
        <p:blipFill>
          <a:blip r:embed="rId2"/>
          <a:stretch>
            <a:fillRect/>
          </a:stretch>
        </p:blipFill>
        <p:spPr>
          <a:xfrm>
            <a:off x="920735" y="1690687"/>
            <a:ext cx="8575961" cy="4852739"/>
          </a:xfrm>
          <a:prstGeom prst="rect">
            <a:avLst/>
          </a:prstGeom>
        </p:spPr>
      </p:pic>
      <p:sp>
        <p:nvSpPr>
          <p:cNvPr id="4" name="Slide Number Placeholder 3"/>
          <p:cNvSpPr>
            <a:spLocks noGrp="1"/>
          </p:cNvSpPr>
          <p:nvPr>
            <p:ph type="sldNum" sz="quarter" idx="12"/>
          </p:nvPr>
        </p:nvSpPr>
        <p:spPr/>
        <p:txBody>
          <a:bodyPr/>
          <a:lstStyle/>
          <a:p>
            <a:fld id="{E4246A2E-B355-4EFD-9EC0-3F268E825964}" type="slidenum">
              <a:rPr lang="en-US" smtClean="0"/>
              <a:t>11</a:t>
            </a:fld>
            <a:endParaRPr lang="en-US" dirty="0"/>
          </a:p>
        </p:txBody>
      </p:sp>
    </p:spTree>
    <p:extLst>
      <p:ext uri="{BB962C8B-B14F-4D97-AF65-F5344CB8AC3E}">
        <p14:creationId xmlns:p14="http://schemas.microsoft.com/office/powerpoint/2010/main" val="37847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Net Data Providers</a:t>
            </a:r>
          </a:p>
        </p:txBody>
      </p:sp>
      <p:pic>
        <p:nvPicPr>
          <p:cNvPr id="5" name="Content Placeholder 4"/>
          <p:cNvPicPr>
            <a:picLocks noGrp="1" noChangeAspect="1"/>
          </p:cNvPicPr>
          <p:nvPr>
            <p:ph idx="1"/>
          </p:nvPr>
        </p:nvPicPr>
        <p:blipFill>
          <a:blip r:embed="rId2"/>
          <a:stretch>
            <a:fillRect/>
          </a:stretch>
        </p:blipFill>
        <p:spPr>
          <a:xfrm>
            <a:off x="838200" y="1690687"/>
            <a:ext cx="9443224" cy="4953945"/>
          </a:xfrm>
          <a:prstGeom prst="rect">
            <a:avLst/>
          </a:prstGeom>
        </p:spPr>
      </p:pic>
      <p:sp>
        <p:nvSpPr>
          <p:cNvPr id="4" name="Slide Number Placeholder 3"/>
          <p:cNvSpPr>
            <a:spLocks noGrp="1"/>
          </p:cNvSpPr>
          <p:nvPr>
            <p:ph type="sldNum" sz="quarter" idx="12"/>
          </p:nvPr>
        </p:nvSpPr>
        <p:spPr/>
        <p:txBody>
          <a:bodyPr/>
          <a:lstStyle/>
          <a:p>
            <a:fld id="{E4246A2E-B355-4EFD-9EC0-3F268E825964}" type="slidenum">
              <a:rPr lang="en-US" smtClean="0"/>
              <a:t>12</a:t>
            </a:fld>
            <a:endParaRPr lang="en-US" dirty="0"/>
          </a:p>
        </p:txBody>
      </p:sp>
    </p:spTree>
    <p:extLst>
      <p:ext uri="{BB962C8B-B14F-4D97-AF65-F5344CB8AC3E}">
        <p14:creationId xmlns:p14="http://schemas.microsoft.com/office/powerpoint/2010/main" val="144320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80C67-E2F9-5D47-87DA-3751906A8357}"/>
              </a:ext>
            </a:extLst>
          </p:cNvPr>
          <p:cNvSpPr>
            <a:spLocks noGrp="1"/>
          </p:cNvSpPr>
          <p:nvPr>
            <p:ph idx="1"/>
          </p:nvPr>
        </p:nvSpPr>
        <p:spPr>
          <a:xfrm>
            <a:off x="838200" y="426720"/>
            <a:ext cx="10515600" cy="5750243"/>
          </a:xfrm>
        </p:spPr>
        <p:txBody>
          <a:bodyPr>
            <a:normAutofit fontScale="92500" lnSpcReduction="10000"/>
          </a:bodyPr>
          <a:lstStyle/>
          <a:p>
            <a:r>
              <a:rPr lang="en-US" dirty="0"/>
              <a:t>The Grid View control displays the values of a data source in a table. Each column represents a field, while each row represents a record. The </a:t>
            </a:r>
            <a:r>
              <a:rPr lang="en-US" dirty="0" err="1"/>
              <a:t>GridView</a:t>
            </a:r>
            <a:r>
              <a:rPr lang="en-US" dirty="0"/>
              <a:t> control supports the following features: </a:t>
            </a:r>
          </a:p>
          <a:p>
            <a:r>
              <a:rPr lang="en-US" dirty="0"/>
              <a:t>Binding to data source controls, such as </a:t>
            </a:r>
            <a:r>
              <a:rPr lang="en-US" dirty="0" err="1"/>
              <a:t>SqlDataSource</a:t>
            </a:r>
            <a:r>
              <a:rPr lang="en-US" dirty="0"/>
              <a:t>.</a:t>
            </a:r>
          </a:p>
          <a:p>
            <a:r>
              <a:rPr lang="en-US" dirty="0"/>
              <a:t>Built-in sort capabilities.</a:t>
            </a:r>
          </a:p>
          <a:p>
            <a:r>
              <a:rPr lang="en-US" dirty="0"/>
              <a:t>Built-in update and delete capabilities.</a:t>
            </a:r>
          </a:p>
          <a:p>
            <a:r>
              <a:rPr lang="en-US" dirty="0"/>
              <a:t>Built-in paging capabilities.</a:t>
            </a:r>
          </a:p>
          <a:p>
            <a:r>
              <a:rPr lang="en-US" dirty="0"/>
              <a:t>Built-in row selection capabilities.</a:t>
            </a:r>
          </a:p>
          <a:p>
            <a:r>
              <a:rPr lang="en-US" dirty="0"/>
              <a:t>Multiple key fields.</a:t>
            </a:r>
          </a:p>
          <a:p>
            <a:r>
              <a:rPr lang="en-US" dirty="0"/>
              <a:t>Multiple data fields for the hyperlink columns.</a:t>
            </a:r>
          </a:p>
          <a:p>
            <a:r>
              <a:rPr lang="en-US" dirty="0"/>
              <a:t>Customizable appearance through themes and styles.</a:t>
            </a:r>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FFCF40C6-2BBB-034F-8F0A-65D93CE81C64}"/>
              </a:ext>
            </a:extLst>
          </p:cNvPr>
          <p:cNvSpPr>
            <a:spLocks noGrp="1"/>
          </p:cNvSpPr>
          <p:nvPr>
            <p:ph type="sldNum" sz="quarter" idx="12"/>
          </p:nvPr>
        </p:nvSpPr>
        <p:spPr/>
        <p:txBody>
          <a:bodyPr/>
          <a:lstStyle/>
          <a:p>
            <a:fld id="{E4246A2E-B355-4EFD-9EC0-3F268E825964}" type="slidenum">
              <a:rPr lang="en-US" smtClean="0"/>
              <a:t>13</a:t>
            </a:fld>
            <a:endParaRPr lang="en-US" dirty="0"/>
          </a:p>
        </p:txBody>
      </p:sp>
    </p:spTree>
    <p:extLst>
      <p:ext uri="{BB962C8B-B14F-4D97-AF65-F5344CB8AC3E}">
        <p14:creationId xmlns:p14="http://schemas.microsoft.com/office/powerpoint/2010/main" val="18493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5376A74-EA55-401B-9F6E-D3AA0EC628B7}"/>
              </a:ext>
            </a:extLst>
          </p:cNvPr>
          <p:cNvSpPr>
            <a:spLocks noGrp="1" noChangeArrowheads="1"/>
          </p:cNvSpPr>
          <p:nvPr>
            <p:ph type="title"/>
          </p:nvPr>
        </p:nvSpPr>
        <p:spPr/>
        <p:txBody>
          <a:bodyPr/>
          <a:lstStyle/>
          <a:p>
            <a:pPr eaLnBrk="1" hangingPunct="1"/>
            <a:r>
              <a:rPr lang="en-US" altLang="en-US"/>
              <a:t>Connection</a:t>
            </a:r>
            <a:endParaRPr lang="ru-RU" altLang="en-US"/>
          </a:p>
        </p:txBody>
      </p:sp>
      <p:sp>
        <p:nvSpPr>
          <p:cNvPr id="17411" name="Rectangle 3">
            <a:extLst>
              <a:ext uri="{FF2B5EF4-FFF2-40B4-BE49-F238E27FC236}">
                <a16:creationId xmlns:a16="http://schemas.microsoft.com/office/drawing/2014/main" id="{51BDD204-FFAA-44A6-8ABF-2D31E7C4F3E7}"/>
              </a:ext>
            </a:extLst>
          </p:cNvPr>
          <p:cNvSpPr>
            <a:spLocks noGrp="1" noChangeArrowheads="1"/>
          </p:cNvSpPr>
          <p:nvPr>
            <p:ph type="body" idx="1"/>
          </p:nvPr>
        </p:nvSpPr>
        <p:spPr>
          <a:xfrm>
            <a:off x="1981200" y="1600200"/>
            <a:ext cx="8229600" cy="4724400"/>
          </a:xfrm>
        </p:spPr>
        <p:txBody>
          <a:bodyPr>
            <a:normAutofit fontScale="92500" lnSpcReduction="10000"/>
          </a:bodyPr>
          <a:lstStyle/>
          <a:p>
            <a:r>
              <a:rPr lang="en-GB" dirty="0"/>
              <a:t>Connections should be opened as late as possible, and should be closed as early as possible. </a:t>
            </a:r>
          </a:p>
          <a:p>
            <a:r>
              <a:rPr lang="en-GB" dirty="0"/>
              <a:t>Connections should be closed in the finally block, or using, the USING statement. </a:t>
            </a:r>
          </a:p>
          <a:p>
            <a:pPr eaLnBrk="1" hangingPunct="1"/>
            <a:r>
              <a:rPr lang="en-US" altLang="en-US" dirty="0" err="1"/>
              <a:t>SqlConnection</a:t>
            </a:r>
            <a:endParaRPr lang="en-US" altLang="en-US" dirty="0"/>
          </a:p>
          <a:p>
            <a:pPr lvl="1" eaLnBrk="1" hangingPunct="1"/>
            <a:r>
              <a:rPr lang="en-US" altLang="en-US" sz="2000" dirty="0" err="1"/>
              <a:t>SqlConnection</a:t>
            </a:r>
            <a:r>
              <a:rPr lang="en-US" altLang="en-US" sz="2000" dirty="0"/>
              <a:t> conn=new </a:t>
            </a:r>
            <a:r>
              <a:rPr lang="en-US" altLang="en-US" sz="2000" dirty="0" err="1"/>
              <a:t>SqlConnection</a:t>
            </a:r>
            <a:r>
              <a:rPr lang="en-US" altLang="en-US" sz="2000" dirty="0"/>
              <a:t>();</a:t>
            </a:r>
          </a:p>
          <a:p>
            <a:pPr lvl="1" eaLnBrk="1" hangingPunct="1"/>
            <a:r>
              <a:rPr lang="en-US" altLang="en-US" sz="2000" dirty="0" err="1"/>
              <a:t>Conn.ConnectionString</a:t>
            </a:r>
            <a:r>
              <a:rPr lang="en-US" altLang="en-US" sz="2000" dirty="0"/>
              <a:t>=“User ID=</a:t>
            </a:r>
            <a:r>
              <a:rPr lang="en-US" altLang="en-US" sz="2000" dirty="0" err="1"/>
              <a:t>sa;password</a:t>
            </a:r>
            <a:r>
              <a:rPr lang="en-US" altLang="en-US" sz="2000" dirty="0"/>
              <a:t>=;            			Data Source=</a:t>
            </a:r>
            <a:r>
              <a:rPr lang="en-US" altLang="en-US" sz="2000" dirty="0" err="1"/>
              <a:t>MyServer;Initial</a:t>
            </a:r>
            <a:r>
              <a:rPr lang="en-US" altLang="en-US" sz="2000" dirty="0"/>
              <a:t> Catalog=Northwind;”</a:t>
            </a:r>
          </a:p>
          <a:p>
            <a:pPr eaLnBrk="1" hangingPunct="1"/>
            <a:r>
              <a:rPr lang="en-US" altLang="en-US" dirty="0" err="1"/>
              <a:t>ConnectionString</a:t>
            </a:r>
            <a:r>
              <a:rPr lang="en-US" altLang="en-US" dirty="0"/>
              <a:t> Parameters</a:t>
            </a:r>
          </a:p>
          <a:p>
            <a:pPr lvl="1" eaLnBrk="1" hangingPunct="1"/>
            <a:r>
              <a:rPr lang="en-US" altLang="en-US" sz="2000" dirty="0"/>
              <a:t>Provider</a:t>
            </a:r>
          </a:p>
          <a:p>
            <a:pPr lvl="1" eaLnBrk="1" hangingPunct="1"/>
            <a:r>
              <a:rPr lang="en-US" altLang="en-US" sz="2000" dirty="0"/>
              <a:t>Data Source</a:t>
            </a:r>
          </a:p>
          <a:p>
            <a:pPr lvl="1" eaLnBrk="1" hangingPunct="1"/>
            <a:r>
              <a:rPr lang="en-US" altLang="en-US" sz="2000" dirty="0"/>
              <a:t>Initial Catalog</a:t>
            </a:r>
          </a:p>
          <a:p>
            <a:pPr lvl="1" eaLnBrk="1" hangingPunct="1"/>
            <a:r>
              <a:rPr lang="en-US" altLang="en-US" sz="2000" dirty="0"/>
              <a:t>Integrated Security</a:t>
            </a:r>
          </a:p>
          <a:p>
            <a:pPr lvl="1" eaLnBrk="1" hangingPunct="1"/>
            <a:r>
              <a:rPr lang="en-US" altLang="en-US" sz="2000" dirty="0" err="1"/>
              <a:t>UserID</a:t>
            </a:r>
            <a:r>
              <a:rPr lang="en-US" altLang="en-US" sz="2000" dirty="0"/>
              <a:t>/Password</a:t>
            </a:r>
            <a:endParaRPr lang="ru-RU"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SQL Connection</a:t>
            </a:r>
            <a:endParaRPr lang="en-US" dirty="0"/>
          </a:p>
        </p:txBody>
      </p:sp>
      <p:sp>
        <p:nvSpPr>
          <p:cNvPr id="3" name="Content Placeholder 2"/>
          <p:cNvSpPr>
            <a:spLocks noGrp="1"/>
          </p:cNvSpPr>
          <p:nvPr>
            <p:ph idx="1"/>
          </p:nvPr>
        </p:nvSpPr>
        <p:spPr/>
        <p:txBody>
          <a:bodyPr/>
          <a:lstStyle/>
          <a:p>
            <a:r>
              <a:rPr lang="en-GB" dirty="0" err="1"/>
              <a:t>ConnectionStrings</a:t>
            </a:r>
            <a:r>
              <a:rPr lang="en-GB" dirty="0"/>
              <a:t> in </a:t>
            </a:r>
            <a:r>
              <a:rPr lang="en-GB" dirty="0" err="1"/>
              <a:t>web.config</a:t>
            </a:r>
            <a:r>
              <a:rPr lang="en-GB" dirty="0"/>
              <a:t> configuration file (Web Applications)</a:t>
            </a:r>
            <a:br>
              <a:rPr lang="en-GB" dirty="0"/>
            </a:br>
            <a:endParaRPr lang="en-US" dirty="0"/>
          </a:p>
        </p:txBody>
      </p:sp>
      <p:sp>
        <p:nvSpPr>
          <p:cNvPr id="4" name="Slide Number Placeholder 3"/>
          <p:cNvSpPr>
            <a:spLocks noGrp="1"/>
          </p:cNvSpPr>
          <p:nvPr>
            <p:ph type="sldNum" sz="quarter" idx="12"/>
          </p:nvPr>
        </p:nvSpPr>
        <p:spPr>
          <a:xfrm>
            <a:off x="7317058" y="6455587"/>
            <a:ext cx="2743200" cy="365125"/>
          </a:xfrm>
        </p:spPr>
        <p:txBody>
          <a:bodyPr/>
          <a:lstStyle/>
          <a:p>
            <a:fld id="{E4246A2E-B355-4EFD-9EC0-3F268E825964}" type="slidenum">
              <a:rPr lang="en-US" smtClean="0"/>
              <a:t>15</a:t>
            </a:fld>
            <a:endParaRPr lang="en-US" dirty="0"/>
          </a:p>
        </p:txBody>
      </p:sp>
      <p:pic>
        <p:nvPicPr>
          <p:cNvPr id="5" name="Picture 4"/>
          <p:cNvPicPr>
            <a:picLocks noChangeAspect="1"/>
          </p:cNvPicPr>
          <p:nvPr/>
        </p:nvPicPr>
        <p:blipFill>
          <a:blip r:embed="rId2"/>
          <a:stretch>
            <a:fillRect/>
          </a:stretch>
        </p:blipFill>
        <p:spPr>
          <a:xfrm>
            <a:off x="838200" y="2693600"/>
            <a:ext cx="10191750" cy="3076575"/>
          </a:xfrm>
          <a:prstGeom prst="rect">
            <a:avLst/>
          </a:prstGeom>
        </p:spPr>
      </p:pic>
    </p:spTree>
    <p:extLst>
      <p:ext uri="{BB962C8B-B14F-4D97-AF65-F5344CB8AC3E}">
        <p14:creationId xmlns:p14="http://schemas.microsoft.com/office/powerpoint/2010/main" val="376382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DC1E-337A-FF3B-D307-8D67A610613F}"/>
              </a:ext>
            </a:extLst>
          </p:cNvPr>
          <p:cNvSpPr>
            <a:spLocks noGrp="1"/>
          </p:cNvSpPr>
          <p:nvPr>
            <p:ph type="title"/>
          </p:nvPr>
        </p:nvSpPr>
        <p:spPr/>
        <p:txBody>
          <a:bodyPr/>
          <a:lstStyle/>
          <a:p>
            <a:r>
              <a:rPr lang="en-US" dirty="0"/>
              <a:t>Integrated and Persist Security</a:t>
            </a:r>
          </a:p>
        </p:txBody>
      </p:sp>
      <p:sp>
        <p:nvSpPr>
          <p:cNvPr id="3" name="Content Placeholder 2">
            <a:extLst>
              <a:ext uri="{FF2B5EF4-FFF2-40B4-BE49-F238E27FC236}">
                <a16:creationId xmlns:a16="http://schemas.microsoft.com/office/drawing/2014/main" id="{D1FEE518-AD0F-3E8C-C88B-29F774358F66}"/>
              </a:ext>
            </a:extLst>
          </p:cNvPr>
          <p:cNvSpPr>
            <a:spLocks noGrp="1"/>
          </p:cNvSpPr>
          <p:nvPr>
            <p:ph idx="1"/>
          </p:nvPr>
        </p:nvSpPr>
        <p:spPr/>
        <p:txBody>
          <a:bodyPr/>
          <a:lstStyle/>
          <a:p>
            <a:r>
              <a:rPr lang="en-US" dirty="0">
                <a:solidFill>
                  <a:srgbClr val="4D5156"/>
                </a:solidFill>
                <a:latin typeface="Google Sans"/>
              </a:rPr>
              <a:t>I</a:t>
            </a:r>
            <a:r>
              <a:rPr lang="en-US" b="0" i="0" u="none" strike="noStrike" dirty="0">
                <a:solidFill>
                  <a:srgbClr val="4D5156"/>
                </a:solidFill>
                <a:effectLst/>
                <a:latin typeface="Google Sans"/>
              </a:rPr>
              <a:t>ntegrated Security is the type of user authentication. True corresponds to “</a:t>
            </a:r>
            <a:r>
              <a:rPr lang="en-US" b="0" i="0" u="none" strike="noStrike" dirty="0">
                <a:solidFill>
                  <a:srgbClr val="040C28"/>
                </a:solidFill>
                <a:effectLst/>
                <a:latin typeface="Google Sans"/>
              </a:rPr>
              <a:t>Windows Authentication</a:t>
            </a:r>
            <a:r>
              <a:rPr lang="en-US" b="0" i="0" u="none" strike="noStrike" dirty="0">
                <a:solidFill>
                  <a:srgbClr val="4D5156"/>
                </a:solidFill>
                <a:effectLst/>
                <a:latin typeface="Google Sans"/>
              </a:rPr>
              <a:t>”, and False corresponds to “SQL Server Authentication”; User ID is the login for accessing SQL Server (see step 4); Password is the password for accessing SQL Server.</a:t>
            </a:r>
          </a:p>
          <a:p>
            <a:r>
              <a:rPr lang="en-US" b="0" i="0" u="none" strike="noStrike" dirty="0">
                <a:solidFill>
                  <a:srgbClr val="4D5156"/>
                </a:solidFill>
                <a:effectLst/>
                <a:latin typeface="Google Sans"/>
              </a:rPr>
              <a:t>The Persist Security Info string </a:t>
            </a:r>
            <a:r>
              <a:rPr lang="en-US" b="0" i="0" u="none" strike="noStrike" dirty="0">
                <a:solidFill>
                  <a:srgbClr val="040C28"/>
                </a:solidFill>
                <a:effectLst/>
                <a:latin typeface="Google Sans"/>
              </a:rPr>
              <a:t>specifies whether the connection persists (caches) the password information used while connecting</a:t>
            </a:r>
            <a:r>
              <a:rPr lang="en-US" b="0" i="0" u="none" strike="noStrike" dirty="0">
                <a:solidFill>
                  <a:srgbClr val="4D5156"/>
                </a:solidFill>
                <a:effectLst/>
                <a:latin typeface="Google Sans"/>
              </a:rPr>
              <a:t>, and should not be modified.</a:t>
            </a:r>
            <a:endParaRPr lang="en-US" dirty="0"/>
          </a:p>
        </p:txBody>
      </p:sp>
      <p:sp>
        <p:nvSpPr>
          <p:cNvPr id="4" name="Slide Number Placeholder 3">
            <a:extLst>
              <a:ext uri="{FF2B5EF4-FFF2-40B4-BE49-F238E27FC236}">
                <a16:creationId xmlns:a16="http://schemas.microsoft.com/office/drawing/2014/main" id="{EE08A1F6-BDA7-9824-CA0A-EA03FE72AC9A}"/>
              </a:ext>
            </a:extLst>
          </p:cNvPr>
          <p:cNvSpPr>
            <a:spLocks noGrp="1"/>
          </p:cNvSpPr>
          <p:nvPr>
            <p:ph type="sldNum" sz="quarter" idx="12"/>
          </p:nvPr>
        </p:nvSpPr>
        <p:spPr/>
        <p:txBody>
          <a:bodyPr/>
          <a:lstStyle/>
          <a:p>
            <a:fld id="{E4246A2E-B355-4EFD-9EC0-3F268E825964}" type="slidenum">
              <a:rPr lang="en-US" smtClean="0"/>
              <a:t>16</a:t>
            </a:fld>
            <a:endParaRPr lang="en-US" dirty="0"/>
          </a:p>
        </p:txBody>
      </p:sp>
    </p:spTree>
    <p:extLst>
      <p:ext uri="{BB962C8B-B14F-4D97-AF65-F5344CB8AC3E}">
        <p14:creationId xmlns:p14="http://schemas.microsoft.com/office/powerpoint/2010/main" val="400816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9D7AB52-3ECC-44E0-A368-FAE5CB93DE5D}"/>
              </a:ext>
            </a:extLst>
          </p:cNvPr>
          <p:cNvSpPr>
            <a:spLocks noGrp="1" noChangeArrowheads="1"/>
          </p:cNvSpPr>
          <p:nvPr>
            <p:ph type="title"/>
          </p:nvPr>
        </p:nvSpPr>
        <p:spPr/>
        <p:txBody>
          <a:bodyPr/>
          <a:lstStyle/>
          <a:p>
            <a:pPr eaLnBrk="1" hangingPunct="1"/>
            <a:r>
              <a:rPr lang="en-US" altLang="en-US"/>
              <a:t>Command Object</a:t>
            </a:r>
            <a:endParaRPr lang="ru-RU" altLang="en-US"/>
          </a:p>
        </p:txBody>
      </p:sp>
      <p:sp>
        <p:nvSpPr>
          <p:cNvPr id="19459" name="Rectangle 3">
            <a:extLst>
              <a:ext uri="{FF2B5EF4-FFF2-40B4-BE49-F238E27FC236}">
                <a16:creationId xmlns:a16="http://schemas.microsoft.com/office/drawing/2014/main" id="{6A328DCD-A7DB-42F5-B4DC-0B25748065B4}"/>
              </a:ext>
            </a:extLst>
          </p:cNvPr>
          <p:cNvSpPr>
            <a:spLocks noGrp="1" noChangeArrowheads="1"/>
          </p:cNvSpPr>
          <p:nvPr>
            <p:ph type="body" idx="1"/>
          </p:nvPr>
        </p:nvSpPr>
        <p:spPr/>
        <p:txBody>
          <a:bodyPr>
            <a:normAutofit/>
          </a:bodyPr>
          <a:lstStyle/>
          <a:p>
            <a:pPr eaLnBrk="1" hangingPunct="1">
              <a:lnSpc>
                <a:spcPct val="90000"/>
              </a:lnSpc>
            </a:pPr>
            <a:r>
              <a:rPr lang="ru-RU" altLang="en-US" sz="2600" dirty="0"/>
              <a:t>A command object is a reference to a SQL statement or</a:t>
            </a:r>
            <a:r>
              <a:rPr lang="en-US" altLang="en-US" sz="2600" dirty="0"/>
              <a:t> </a:t>
            </a:r>
            <a:r>
              <a:rPr lang="ru-RU" altLang="en-US" sz="2600" dirty="0"/>
              <a:t>stored procedure</a:t>
            </a:r>
            <a:endParaRPr lang="en-US" altLang="en-US" sz="2600" dirty="0"/>
          </a:p>
          <a:p>
            <a:pPr eaLnBrk="1" hangingPunct="1">
              <a:lnSpc>
                <a:spcPct val="90000"/>
              </a:lnSpc>
            </a:pPr>
            <a:r>
              <a:rPr lang="en-GB" sz="2400" dirty="0" err="1"/>
              <a:t>SqlCommand</a:t>
            </a:r>
            <a:r>
              <a:rPr lang="en-GB" sz="2400" dirty="0"/>
              <a:t> class is used to prepare an SQL statement or Stored Procedure that we want to execute on a SQL Server database.</a:t>
            </a:r>
            <a:endParaRPr lang="en-US" altLang="en-US" sz="2600" dirty="0"/>
          </a:p>
          <a:p>
            <a:pPr eaLnBrk="1" hangingPunct="1">
              <a:lnSpc>
                <a:spcPct val="90000"/>
              </a:lnSpc>
            </a:pPr>
            <a:r>
              <a:rPr lang="en-US" altLang="en-US" sz="2600" dirty="0"/>
              <a:t>Properties</a:t>
            </a:r>
          </a:p>
          <a:p>
            <a:pPr lvl="1" eaLnBrk="1" hangingPunct="1">
              <a:lnSpc>
                <a:spcPct val="90000"/>
              </a:lnSpc>
            </a:pPr>
            <a:r>
              <a:rPr lang="en-US" altLang="en-US" sz="2200" dirty="0"/>
              <a:t>Connection</a:t>
            </a:r>
          </a:p>
          <a:p>
            <a:pPr lvl="1" eaLnBrk="1" hangingPunct="1">
              <a:lnSpc>
                <a:spcPct val="90000"/>
              </a:lnSpc>
            </a:pPr>
            <a:r>
              <a:rPr lang="en-US" altLang="en-US" sz="2200" dirty="0" err="1"/>
              <a:t>CommandType</a:t>
            </a:r>
            <a:endParaRPr lang="en-US" altLang="en-US" sz="2200" dirty="0"/>
          </a:p>
          <a:p>
            <a:pPr lvl="1" eaLnBrk="1" hangingPunct="1">
              <a:lnSpc>
                <a:spcPct val="90000"/>
              </a:lnSpc>
            </a:pPr>
            <a:r>
              <a:rPr lang="en-US" altLang="en-US" sz="2200" dirty="0" err="1"/>
              <a:t>CommandText</a:t>
            </a:r>
            <a:endParaRPr lang="en-US" altLang="en-US" sz="2200" dirty="0"/>
          </a:p>
          <a:p>
            <a:pPr lvl="1" eaLnBrk="1" hangingPunct="1">
              <a:lnSpc>
                <a:spcPct val="90000"/>
              </a:lnSpc>
            </a:pPr>
            <a:r>
              <a:rPr lang="en-US" altLang="en-US" sz="2200" dirty="0"/>
              <a:t>Parameters</a:t>
            </a:r>
          </a:p>
          <a:p>
            <a:pPr marL="457200" lvl="1" indent="0" eaLnBrk="1" hangingPunct="1">
              <a:lnSpc>
                <a:spcPct val="90000"/>
              </a:lnSpc>
              <a:buNone/>
            </a:pPr>
            <a:endParaRPr lang="ru-RU" altLang="en-US" sz="2200" dirty="0"/>
          </a:p>
          <a:p>
            <a:pPr eaLnBrk="1" hangingPunct="1">
              <a:lnSpc>
                <a:spcPct val="90000"/>
              </a:lnSpc>
            </a:pPr>
            <a:endParaRPr lang="ru-RU" altLang="en-US"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Command Methods</a:t>
            </a:r>
            <a:endParaRPr lang="en-US" dirty="0"/>
          </a:p>
        </p:txBody>
      </p:sp>
      <p:sp>
        <p:nvSpPr>
          <p:cNvPr id="3" name="Content Placeholder 2"/>
          <p:cNvSpPr>
            <a:spLocks noGrp="1"/>
          </p:cNvSpPr>
          <p:nvPr>
            <p:ph idx="1"/>
          </p:nvPr>
        </p:nvSpPr>
        <p:spPr/>
        <p:txBody>
          <a:bodyPr/>
          <a:lstStyle/>
          <a:p>
            <a:r>
              <a:rPr lang="en-GB" dirty="0"/>
              <a:t>The most commonly used methods of the </a:t>
            </a:r>
            <a:r>
              <a:rPr lang="en-GB" dirty="0" err="1"/>
              <a:t>SqlCommand</a:t>
            </a:r>
            <a:r>
              <a:rPr lang="en-GB" dirty="0"/>
              <a:t> class </a:t>
            </a:r>
          </a:p>
          <a:p>
            <a:r>
              <a:rPr lang="en-GB" dirty="0"/>
              <a:t>1. </a:t>
            </a:r>
            <a:r>
              <a:rPr lang="en-GB" b="1" dirty="0" err="1"/>
              <a:t>ExecuteReader</a:t>
            </a:r>
            <a:r>
              <a:rPr lang="en-GB" b="1" dirty="0"/>
              <a:t>-</a:t>
            </a:r>
            <a:r>
              <a:rPr lang="en-GB" dirty="0"/>
              <a:t> Use when the SQL statement returns more than a single value. For example, if the query returns rows of data. </a:t>
            </a:r>
          </a:p>
          <a:p>
            <a:r>
              <a:rPr lang="en-GB" dirty="0"/>
              <a:t>2. </a:t>
            </a:r>
            <a:r>
              <a:rPr lang="en-GB" b="1" dirty="0" err="1"/>
              <a:t>ExecuteNonQuery</a:t>
            </a:r>
            <a:r>
              <a:rPr lang="en-GB" b="1" dirty="0"/>
              <a:t>-</a:t>
            </a:r>
            <a:r>
              <a:rPr lang="en-GB" dirty="0"/>
              <a:t> Use when you want to perform an Insert, Update or Delete operation. </a:t>
            </a:r>
          </a:p>
          <a:p>
            <a:r>
              <a:rPr lang="en-GB" dirty="0"/>
              <a:t>3. </a:t>
            </a:r>
            <a:r>
              <a:rPr lang="en-GB" b="1" dirty="0" err="1"/>
              <a:t>ExecuteScalar</a:t>
            </a:r>
            <a:r>
              <a:rPr lang="en-GB" b="1" dirty="0"/>
              <a:t>-</a:t>
            </a:r>
            <a:r>
              <a:rPr lang="en-GB" dirty="0"/>
              <a:t> Use when the query returns a single(scalar)value. For example, queries that return the total number of rows in a table. </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18</a:t>
            </a:fld>
            <a:endParaRPr lang="en-US" dirty="0"/>
          </a:p>
        </p:txBody>
      </p:sp>
    </p:spTree>
    <p:extLst>
      <p:ext uri="{BB962C8B-B14F-4D97-AF65-F5344CB8AC3E}">
        <p14:creationId xmlns:p14="http://schemas.microsoft.com/office/powerpoint/2010/main" val="189142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SqlCommand</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19</a:t>
            </a:fld>
            <a:endParaRPr lang="en-US" dirty="0"/>
          </a:p>
        </p:txBody>
      </p:sp>
      <p:pic>
        <p:nvPicPr>
          <p:cNvPr id="7" name="Content Placeholder 6"/>
          <p:cNvPicPr>
            <a:picLocks noGrp="1" noChangeAspect="1"/>
          </p:cNvPicPr>
          <p:nvPr>
            <p:ph idx="1"/>
          </p:nvPr>
        </p:nvPicPr>
        <p:blipFill>
          <a:blip r:embed="rId2"/>
          <a:stretch>
            <a:fillRect/>
          </a:stretch>
        </p:blipFill>
        <p:spPr>
          <a:xfrm>
            <a:off x="838200" y="1690687"/>
            <a:ext cx="7772400" cy="5090581"/>
          </a:xfrm>
          <a:prstGeom prst="rect">
            <a:avLst/>
          </a:prstGeom>
        </p:spPr>
      </p:pic>
    </p:spTree>
    <p:extLst>
      <p:ext uri="{BB962C8B-B14F-4D97-AF65-F5344CB8AC3E}">
        <p14:creationId xmlns:p14="http://schemas.microsoft.com/office/powerpoint/2010/main" val="368211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Topics to Cover</a:t>
            </a:r>
            <a:endParaRPr lang="en-US" dirty="0"/>
          </a:p>
        </p:txBody>
      </p:sp>
      <p:sp>
        <p:nvSpPr>
          <p:cNvPr id="3" name="Content Placeholder 2"/>
          <p:cNvSpPr>
            <a:spLocks noGrp="1"/>
          </p:cNvSpPr>
          <p:nvPr>
            <p:ph idx="1"/>
          </p:nvPr>
        </p:nvSpPr>
        <p:spPr/>
        <p:txBody>
          <a:bodyPr>
            <a:normAutofit/>
          </a:bodyPr>
          <a:lstStyle/>
          <a:p>
            <a:r>
              <a:rPr lang="en-GB" dirty="0"/>
              <a:t>What is ADO.NET</a:t>
            </a:r>
          </a:p>
          <a:p>
            <a:r>
              <a:rPr lang="en-GB" dirty="0"/>
              <a:t>Data Providers</a:t>
            </a:r>
          </a:p>
          <a:p>
            <a:r>
              <a:rPr lang="en-GB" dirty="0"/>
              <a:t>Connection Object</a:t>
            </a:r>
          </a:p>
          <a:p>
            <a:r>
              <a:rPr lang="en-GB" dirty="0"/>
              <a:t>Connection Strings</a:t>
            </a:r>
          </a:p>
          <a:p>
            <a:r>
              <a:rPr lang="en-GB" dirty="0"/>
              <a:t>Command in ADO.NET</a:t>
            </a:r>
          </a:p>
          <a:p>
            <a:r>
              <a:rPr lang="en-GB" dirty="0"/>
              <a:t>Data Reader Object</a:t>
            </a:r>
            <a:br>
              <a:rPr lang="en-US" dirty="0"/>
            </a:b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2</a:t>
            </a:fld>
            <a:endParaRPr lang="en-US" dirty="0"/>
          </a:p>
        </p:txBody>
      </p:sp>
    </p:spTree>
    <p:extLst>
      <p:ext uri="{BB962C8B-B14F-4D97-AF65-F5344CB8AC3E}">
        <p14:creationId xmlns:p14="http://schemas.microsoft.com/office/powerpoint/2010/main" val="212296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CRUD operations in SQL using C#</a:t>
            </a:r>
            <a:endParaRPr lang="en-US" dirty="0"/>
          </a:p>
        </p:txBody>
      </p:sp>
      <p:pic>
        <p:nvPicPr>
          <p:cNvPr id="5" name="Content Placeholder 4"/>
          <p:cNvPicPr>
            <a:picLocks noGrp="1" noChangeAspect="1"/>
          </p:cNvPicPr>
          <p:nvPr>
            <p:ph idx="1"/>
          </p:nvPr>
        </p:nvPicPr>
        <p:blipFill>
          <a:blip r:embed="rId2"/>
          <a:stretch>
            <a:fillRect/>
          </a:stretch>
        </p:blipFill>
        <p:spPr>
          <a:xfrm>
            <a:off x="838200" y="1690688"/>
            <a:ext cx="7260771" cy="4976398"/>
          </a:xfrm>
          <a:prstGeom prst="rect">
            <a:avLst/>
          </a:prstGeom>
        </p:spPr>
      </p:pic>
      <p:sp>
        <p:nvSpPr>
          <p:cNvPr id="4" name="Slide Number Placeholder 3"/>
          <p:cNvSpPr>
            <a:spLocks noGrp="1"/>
          </p:cNvSpPr>
          <p:nvPr>
            <p:ph type="sldNum" sz="quarter" idx="12"/>
          </p:nvPr>
        </p:nvSpPr>
        <p:spPr/>
        <p:txBody>
          <a:bodyPr/>
          <a:lstStyle/>
          <a:p>
            <a:fld id="{E4246A2E-B355-4EFD-9EC0-3F268E825964}" type="slidenum">
              <a:rPr lang="en-US" smtClean="0"/>
              <a:t>20</a:t>
            </a:fld>
            <a:endParaRPr lang="en-US" dirty="0"/>
          </a:p>
        </p:txBody>
      </p:sp>
    </p:spTree>
    <p:extLst>
      <p:ext uri="{BB962C8B-B14F-4D97-AF65-F5344CB8AC3E}">
        <p14:creationId xmlns:p14="http://schemas.microsoft.com/office/powerpoint/2010/main" val="178410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injection</a:t>
            </a:r>
            <a:endParaRPr lang="en-US" dirty="0"/>
          </a:p>
        </p:txBody>
      </p:sp>
      <p:sp>
        <p:nvSpPr>
          <p:cNvPr id="3" name="Content Placeholder 2"/>
          <p:cNvSpPr>
            <a:spLocks noGrp="1"/>
          </p:cNvSpPr>
          <p:nvPr>
            <p:ph idx="1"/>
          </p:nvPr>
        </p:nvSpPr>
        <p:spPr/>
        <p:txBody>
          <a:bodyPr/>
          <a:lstStyle/>
          <a:p>
            <a:r>
              <a:rPr lang="en-GB" dirty="0"/>
              <a:t>SQL injection is a code injection technique that might destroy your database.</a:t>
            </a:r>
          </a:p>
          <a:p>
            <a:r>
              <a:rPr lang="en-GB" dirty="0"/>
              <a:t>SQL injection is one of the most common web hacking techniques.</a:t>
            </a:r>
          </a:p>
          <a:p>
            <a:r>
              <a:rPr lang="en-GB" dirty="0"/>
              <a:t>SQL injection is the placement of malicious code in SQL statements, via web page input.</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21</a:t>
            </a:fld>
            <a:endParaRPr lang="en-US" dirty="0"/>
          </a:p>
        </p:txBody>
      </p:sp>
      <p:pic>
        <p:nvPicPr>
          <p:cNvPr id="5" name="Picture 4"/>
          <p:cNvPicPr>
            <a:picLocks noChangeAspect="1"/>
          </p:cNvPicPr>
          <p:nvPr/>
        </p:nvPicPr>
        <p:blipFill>
          <a:blip r:embed="rId2"/>
          <a:stretch>
            <a:fillRect/>
          </a:stretch>
        </p:blipFill>
        <p:spPr>
          <a:xfrm>
            <a:off x="7317214" y="4001294"/>
            <a:ext cx="3749365" cy="2511770"/>
          </a:xfrm>
          <a:prstGeom prst="rect">
            <a:avLst/>
          </a:prstGeom>
        </p:spPr>
      </p:pic>
    </p:spTree>
    <p:extLst>
      <p:ext uri="{BB962C8B-B14F-4D97-AF65-F5344CB8AC3E}">
        <p14:creationId xmlns:p14="http://schemas.microsoft.com/office/powerpoint/2010/main" val="3705724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FE82FD8-74D2-4210-AB39-8793EDFF0248}"/>
              </a:ext>
            </a:extLst>
          </p:cNvPr>
          <p:cNvSpPr>
            <a:spLocks noGrp="1" noChangeArrowheads="1"/>
          </p:cNvSpPr>
          <p:nvPr>
            <p:ph type="title"/>
          </p:nvPr>
        </p:nvSpPr>
        <p:spPr/>
        <p:txBody>
          <a:bodyPr/>
          <a:lstStyle/>
          <a:p>
            <a:pPr eaLnBrk="1" hangingPunct="1"/>
            <a:r>
              <a:rPr lang="en-US" altLang="en-US"/>
              <a:t>Connected Environment (Scenario)</a:t>
            </a:r>
            <a:endParaRPr lang="ru-RU" altLang="en-US"/>
          </a:p>
        </p:txBody>
      </p:sp>
      <p:sp>
        <p:nvSpPr>
          <p:cNvPr id="8195" name="Rectangle 3">
            <a:extLst>
              <a:ext uri="{FF2B5EF4-FFF2-40B4-BE49-F238E27FC236}">
                <a16:creationId xmlns:a16="http://schemas.microsoft.com/office/drawing/2014/main" id="{22F7CE4B-C0AB-4457-B6DF-9AD7C7719A71}"/>
              </a:ext>
            </a:extLst>
          </p:cNvPr>
          <p:cNvSpPr>
            <a:spLocks noGrp="1" noChangeArrowheads="1"/>
          </p:cNvSpPr>
          <p:nvPr>
            <p:ph type="body" idx="1"/>
          </p:nvPr>
        </p:nvSpPr>
        <p:spPr/>
        <p:txBody>
          <a:bodyPr/>
          <a:lstStyle/>
          <a:p>
            <a:pPr eaLnBrk="1" hangingPunct="1">
              <a:buFont typeface="Wingdings" panose="05000000000000000000" pitchFamily="2" charset="2"/>
              <a:buNone/>
            </a:pPr>
            <a:r>
              <a:rPr lang="ru-RU" altLang="en-US"/>
              <a:t>1. Open connection</a:t>
            </a:r>
          </a:p>
          <a:p>
            <a:pPr eaLnBrk="1" hangingPunct="1">
              <a:buFont typeface="Wingdings" panose="05000000000000000000" pitchFamily="2" charset="2"/>
              <a:buNone/>
            </a:pPr>
            <a:r>
              <a:rPr lang="ru-RU" altLang="en-US"/>
              <a:t>2. Execute command</a:t>
            </a:r>
          </a:p>
          <a:p>
            <a:pPr eaLnBrk="1" hangingPunct="1">
              <a:buFont typeface="Wingdings" panose="05000000000000000000" pitchFamily="2" charset="2"/>
              <a:buNone/>
            </a:pPr>
            <a:r>
              <a:rPr lang="ru-RU" altLang="en-US"/>
              <a:t>3. Process rows in reader</a:t>
            </a:r>
          </a:p>
          <a:p>
            <a:pPr eaLnBrk="1" hangingPunct="1">
              <a:buFont typeface="Wingdings" panose="05000000000000000000" pitchFamily="2" charset="2"/>
              <a:buNone/>
            </a:pPr>
            <a:r>
              <a:rPr lang="ru-RU" altLang="en-US"/>
              <a:t>4. Close reader</a:t>
            </a:r>
          </a:p>
          <a:p>
            <a:pPr eaLnBrk="1" hangingPunct="1">
              <a:buFont typeface="Wingdings" panose="05000000000000000000" pitchFamily="2" charset="2"/>
              <a:buNone/>
            </a:pPr>
            <a:r>
              <a:rPr lang="ru-RU" altLang="en-US"/>
              <a:t>5. Close connection</a:t>
            </a:r>
          </a:p>
          <a:p>
            <a:pPr eaLnBrk="1" hangingPunct="1"/>
            <a:endParaRPr lang="ru-RU"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4EE08FF-9012-465C-8950-6060D7AACD21}"/>
              </a:ext>
            </a:extLst>
          </p:cNvPr>
          <p:cNvSpPr>
            <a:spLocks noGrp="1" noChangeArrowheads="1"/>
          </p:cNvSpPr>
          <p:nvPr>
            <p:ph type="title"/>
          </p:nvPr>
        </p:nvSpPr>
        <p:spPr/>
        <p:txBody>
          <a:bodyPr/>
          <a:lstStyle/>
          <a:p>
            <a:pPr eaLnBrk="1" hangingPunct="1"/>
            <a:r>
              <a:rPr lang="en-US" altLang="en-US"/>
              <a:t>Connected Environment</a:t>
            </a:r>
            <a:endParaRPr lang="ru-RU" altLang="en-US"/>
          </a:p>
        </p:txBody>
      </p:sp>
      <p:sp>
        <p:nvSpPr>
          <p:cNvPr id="9219" name="Rectangle 3">
            <a:extLst>
              <a:ext uri="{FF2B5EF4-FFF2-40B4-BE49-F238E27FC236}">
                <a16:creationId xmlns:a16="http://schemas.microsoft.com/office/drawing/2014/main" id="{309FC897-EBC4-486A-A27C-A472E19AD492}"/>
              </a:ext>
            </a:extLst>
          </p:cNvPr>
          <p:cNvSpPr>
            <a:spLocks noGrp="1" noChangeArrowheads="1"/>
          </p:cNvSpPr>
          <p:nvPr>
            <p:ph type="body" idx="1"/>
          </p:nvPr>
        </p:nvSpPr>
        <p:spPr/>
        <p:txBody>
          <a:bodyPr/>
          <a:lstStyle/>
          <a:p>
            <a:pPr eaLnBrk="1" hangingPunct="1"/>
            <a:r>
              <a:rPr lang="en-US" altLang="en-US" dirty="0"/>
              <a:t>Working with data directly via open connection</a:t>
            </a:r>
            <a:endParaRPr lang="ru-RU" altLang="en-US" dirty="0"/>
          </a:p>
          <a:p>
            <a:pPr eaLnBrk="1" hangingPunct="1"/>
            <a:r>
              <a:rPr lang="en-US" altLang="en-US" dirty="0"/>
              <a:t>Advantages</a:t>
            </a:r>
            <a:endParaRPr lang="ru-RU" altLang="en-US" dirty="0"/>
          </a:p>
          <a:p>
            <a:pPr lvl="1" eaLnBrk="1" hangingPunct="1"/>
            <a:r>
              <a:rPr lang="en-US" altLang="en-US" dirty="0"/>
              <a:t>Simple security realization</a:t>
            </a:r>
            <a:endParaRPr lang="ru-RU" altLang="en-US" dirty="0"/>
          </a:p>
          <a:p>
            <a:pPr lvl="1" eaLnBrk="1" hangingPunct="1"/>
            <a:r>
              <a:rPr lang="en-US" altLang="en-US" dirty="0"/>
              <a:t>Work with real data</a:t>
            </a:r>
            <a:endParaRPr lang="ru-RU" altLang="en-US" dirty="0"/>
          </a:p>
          <a:p>
            <a:pPr lvl="1" eaLnBrk="1" hangingPunct="1"/>
            <a:r>
              <a:rPr lang="en-US" altLang="en-US" dirty="0"/>
              <a:t>Simple organization of distributed work </a:t>
            </a:r>
          </a:p>
          <a:p>
            <a:pPr eaLnBrk="1" hangingPunct="1"/>
            <a:r>
              <a:rPr lang="en-US" altLang="en-US" b="1" dirty="0"/>
              <a:t>Drawbacks</a:t>
            </a:r>
            <a:endParaRPr lang="ru-RU" altLang="en-US" b="1" dirty="0"/>
          </a:p>
          <a:p>
            <a:pPr lvl="1" eaLnBrk="1" hangingPunct="1"/>
            <a:r>
              <a:rPr lang="en-US" altLang="en-US" dirty="0"/>
              <a:t>Continual connection</a:t>
            </a:r>
            <a:endParaRPr lang="ru-RU" altLang="en-US" dirty="0"/>
          </a:p>
          <a:p>
            <a:pPr marL="457200" lvl="1" indent="0" eaLnBrk="1" hangingPunct="1">
              <a:buNone/>
            </a:pPr>
            <a:endParaRPr lang="ru-RU"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5C4D240-08C0-4205-8769-8E5D6FDD5408}"/>
              </a:ext>
            </a:extLst>
          </p:cNvPr>
          <p:cNvSpPr>
            <a:spLocks noGrp="1" noChangeArrowheads="1"/>
          </p:cNvSpPr>
          <p:nvPr>
            <p:ph type="title"/>
          </p:nvPr>
        </p:nvSpPr>
        <p:spPr>
          <a:xfrm>
            <a:off x="669851" y="277814"/>
            <a:ext cx="9998149" cy="1139825"/>
          </a:xfrm>
        </p:spPr>
        <p:txBody>
          <a:bodyPr>
            <a:normAutofit/>
          </a:bodyPr>
          <a:lstStyle/>
          <a:p>
            <a:pPr algn="ctr" eaLnBrk="1" hangingPunct="1"/>
            <a:r>
              <a:rPr lang="en-US" altLang="en-US" dirty="0"/>
              <a:t>Disconnected Environment (Scenario)</a:t>
            </a:r>
            <a:endParaRPr lang="ru-RU" altLang="en-US" dirty="0"/>
          </a:p>
        </p:txBody>
      </p:sp>
      <p:sp>
        <p:nvSpPr>
          <p:cNvPr id="10243" name="Rectangle 3">
            <a:extLst>
              <a:ext uri="{FF2B5EF4-FFF2-40B4-BE49-F238E27FC236}">
                <a16:creationId xmlns:a16="http://schemas.microsoft.com/office/drawing/2014/main" id="{66127F56-B969-4BB1-B372-6030DFCD6C39}"/>
              </a:ext>
            </a:extLst>
          </p:cNvPr>
          <p:cNvSpPr>
            <a:spLocks noGrp="1" noChangeArrowheads="1"/>
          </p:cNvSpPr>
          <p:nvPr>
            <p:ph type="body" idx="1"/>
          </p:nvPr>
        </p:nvSpPr>
        <p:spPr/>
        <p:txBody>
          <a:bodyPr/>
          <a:lstStyle/>
          <a:p>
            <a:pPr eaLnBrk="1" hangingPunct="1">
              <a:buFont typeface="Wingdings" panose="05000000000000000000" pitchFamily="2" charset="2"/>
              <a:buNone/>
            </a:pPr>
            <a:r>
              <a:rPr lang="ru-RU" altLang="en-US"/>
              <a:t>1. Open connection</a:t>
            </a:r>
          </a:p>
          <a:p>
            <a:pPr eaLnBrk="1" hangingPunct="1">
              <a:buFont typeface="Wingdings" panose="05000000000000000000" pitchFamily="2" charset="2"/>
              <a:buNone/>
            </a:pPr>
            <a:r>
              <a:rPr lang="ru-RU" altLang="en-US"/>
              <a:t>2. Fill the DataSet</a:t>
            </a:r>
          </a:p>
          <a:p>
            <a:pPr eaLnBrk="1" hangingPunct="1">
              <a:buFont typeface="Wingdings" panose="05000000000000000000" pitchFamily="2" charset="2"/>
              <a:buNone/>
            </a:pPr>
            <a:r>
              <a:rPr lang="ru-RU" altLang="en-US"/>
              <a:t>3. Close connection</a:t>
            </a:r>
          </a:p>
          <a:p>
            <a:pPr eaLnBrk="1" hangingPunct="1">
              <a:buFont typeface="Wingdings" panose="05000000000000000000" pitchFamily="2" charset="2"/>
              <a:buNone/>
            </a:pPr>
            <a:r>
              <a:rPr lang="ru-RU" altLang="en-US"/>
              <a:t>4. Process the DataSet</a:t>
            </a:r>
          </a:p>
          <a:p>
            <a:pPr eaLnBrk="1" hangingPunct="1">
              <a:buFont typeface="Wingdings" panose="05000000000000000000" pitchFamily="2" charset="2"/>
              <a:buNone/>
            </a:pPr>
            <a:r>
              <a:rPr lang="ru-RU" altLang="en-US"/>
              <a:t>5. Open connection</a:t>
            </a:r>
          </a:p>
          <a:p>
            <a:pPr eaLnBrk="1" hangingPunct="1">
              <a:buFont typeface="Wingdings" panose="05000000000000000000" pitchFamily="2" charset="2"/>
              <a:buNone/>
            </a:pPr>
            <a:r>
              <a:rPr lang="ru-RU" altLang="en-US"/>
              <a:t>6. Update the data source</a:t>
            </a:r>
          </a:p>
          <a:p>
            <a:pPr eaLnBrk="1" hangingPunct="1">
              <a:buFont typeface="Wingdings" panose="05000000000000000000" pitchFamily="2" charset="2"/>
              <a:buNone/>
            </a:pPr>
            <a:r>
              <a:rPr lang="ru-RU" altLang="en-US"/>
              <a:t>7. Close connection</a:t>
            </a:r>
          </a:p>
          <a:p>
            <a:pPr eaLnBrk="1" hangingPunct="1"/>
            <a:endParaRPr lang="ru-R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926FDC6-82DD-4EDF-9567-CE2ACBC0E66F}"/>
              </a:ext>
            </a:extLst>
          </p:cNvPr>
          <p:cNvSpPr>
            <a:spLocks noGrp="1" noChangeArrowheads="1"/>
          </p:cNvSpPr>
          <p:nvPr>
            <p:ph type="title"/>
          </p:nvPr>
        </p:nvSpPr>
        <p:spPr/>
        <p:txBody>
          <a:bodyPr/>
          <a:lstStyle/>
          <a:p>
            <a:pPr eaLnBrk="1" hangingPunct="1"/>
            <a:r>
              <a:rPr lang="en-US" altLang="en-US"/>
              <a:t>Disconnected Environment</a:t>
            </a:r>
            <a:endParaRPr lang="ru-RU" altLang="en-US"/>
          </a:p>
        </p:txBody>
      </p:sp>
      <p:sp>
        <p:nvSpPr>
          <p:cNvPr id="11267" name="Rectangle 3">
            <a:extLst>
              <a:ext uri="{FF2B5EF4-FFF2-40B4-BE49-F238E27FC236}">
                <a16:creationId xmlns:a16="http://schemas.microsoft.com/office/drawing/2014/main" id="{35948C2F-814A-4037-B8FA-A4FFF81F6A50}"/>
              </a:ext>
            </a:extLst>
          </p:cNvPr>
          <p:cNvSpPr>
            <a:spLocks noGrp="1" noChangeArrowheads="1"/>
          </p:cNvSpPr>
          <p:nvPr>
            <p:ph type="body" idx="1"/>
          </p:nvPr>
        </p:nvSpPr>
        <p:spPr/>
        <p:txBody>
          <a:bodyPr/>
          <a:lstStyle/>
          <a:p>
            <a:pPr eaLnBrk="1" hangingPunct="1"/>
            <a:r>
              <a:rPr lang="en-US" altLang="en-US" sz="2600"/>
              <a:t>Storage of data local copy from repository </a:t>
            </a:r>
          </a:p>
          <a:p>
            <a:pPr eaLnBrk="1" hangingPunct="1"/>
            <a:r>
              <a:rPr lang="en-US" altLang="en-US" sz="2600"/>
              <a:t>Possibility to update the main data source</a:t>
            </a:r>
            <a:endParaRPr lang="ru-RU" altLang="en-US" sz="2600"/>
          </a:p>
          <a:p>
            <a:pPr eaLnBrk="1" hangingPunct="1"/>
            <a:r>
              <a:rPr lang="en-US" altLang="en-US"/>
              <a:t>Advantages</a:t>
            </a:r>
            <a:endParaRPr lang="ru-RU" altLang="en-US"/>
          </a:p>
          <a:p>
            <a:pPr lvl="1" eaLnBrk="1" hangingPunct="1"/>
            <a:r>
              <a:rPr lang="en-US" altLang="en-US"/>
              <a:t>Economy of server resources </a:t>
            </a:r>
            <a:endParaRPr lang="ru-RU" altLang="en-US"/>
          </a:p>
          <a:p>
            <a:pPr lvl="1" eaLnBrk="1" hangingPunct="1"/>
            <a:r>
              <a:rPr lang="en-US" altLang="en-US"/>
              <a:t>Does not require continual connection</a:t>
            </a:r>
            <a:endParaRPr lang="ru-RU" altLang="en-US"/>
          </a:p>
          <a:p>
            <a:pPr eaLnBrk="1" hangingPunct="1"/>
            <a:r>
              <a:rPr lang="en-US" altLang="en-US"/>
              <a:t>Drawbacks</a:t>
            </a:r>
            <a:endParaRPr lang="ru-RU" altLang="en-US"/>
          </a:p>
          <a:p>
            <a:pPr lvl="1" eaLnBrk="1" hangingPunct="1"/>
            <a:r>
              <a:rPr lang="en-US" altLang="en-US"/>
              <a:t>Demands conflict resolution while data update</a:t>
            </a:r>
            <a:endParaRPr lang="ru-RU" altLang="en-US"/>
          </a:p>
          <a:p>
            <a:pPr lvl="1" eaLnBrk="1" hangingPunct="1"/>
            <a:r>
              <a:rPr lang="ru-RU" altLang="en-US"/>
              <a:t>Data is not always up to date</a:t>
            </a:r>
          </a:p>
          <a:p>
            <a:pPr lvl="1" eaLnBrk="1" hangingPunct="1"/>
            <a:endParaRPr lang="ru-RU"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8108775-171F-4825-9BB7-171AE4F5F01A}"/>
              </a:ext>
            </a:extLst>
          </p:cNvPr>
          <p:cNvSpPr>
            <a:spLocks noGrp="1" noChangeArrowheads="1"/>
          </p:cNvSpPr>
          <p:nvPr>
            <p:ph type="title"/>
          </p:nvPr>
        </p:nvSpPr>
        <p:spPr/>
        <p:txBody>
          <a:bodyPr/>
          <a:lstStyle/>
          <a:p>
            <a:pPr eaLnBrk="1" hangingPunct="1"/>
            <a:r>
              <a:rPr lang="en-US" altLang="en-US"/>
              <a:t>DataReader Object</a:t>
            </a:r>
            <a:endParaRPr lang="ru-RU" altLang="en-US"/>
          </a:p>
        </p:txBody>
      </p:sp>
      <p:sp>
        <p:nvSpPr>
          <p:cNvPr id="20483" name="Rectangle 3">
            <a:extLst>
              <a:ext uri="{FF2B5EF4-FFF2-40B4-BE49-F238E27FC236}">
                <a16:creationId xmlns:a16="http://schemas.microsoft.com/office/drawing/2014/main" id="{A6871A04-8D25-4913-87B9-E1CAB77B01C1}"/>
              </a:ext>
            </a:extLst>
          </p:cNvPr>
          <p:cNvSpPr>
            <a:spLocks noGrp="1" noChangeArrowheads="1"/>
          </p:cNvSpPr>
          <p:nvPr>
            <p:ph type="body" idx="1"/>
          </p:nvPr>
        </p:nvSpPr>
        <p:spPr/>
        <p:txBody>
          <a:bodyPr>
            <a:normAutofit fontScale="77500" lnSpcReduction="20000"/>
          </a:bodyPr>
          <a:lstStyle/>
          <a:p>
            <a:pPr algn="l"/>
            <a:r>
              <a:rPr lang="en-US" b="0" i="0" dirty="0">
                <a:solidFill>
                  <a:srgbClr val="212121"/>
                </a:solidFill>
                <a:effectLst/>
                <a:latin typeface="open sans" panose="020B0604020202020204" pitchFamily="34" charset="0"/>
              </a:rPr>
              <a:t>Similar to other ADO.NET objects, each data provider has a data reader class for example; </a:t>
            </a:r>
          </a:p>
          <a:p>
            <a:pPr lvl="1"/>
            <a:r>
              <a:rPr lang="en-US" b="0" i="0" dirty="0" err="1">
                <a:solidFill>
                  <a:srgbClr val="212121"/>
                </a:solidFill>
                <a:effectLst/>
                <a:latin typeface="open sans" panose="020B0604020202020204" pitchFamily="34" charset="0"/>
              </a:rPr>
              <a:t>OleDbDataReader</a:t>
            </a:r>
            <a:r>
              <a:rPr lang="en-US" b="0" i="0" dirty="0">
                <a:solidFill>
                  <a:srgbClr val="212121"/>
                </a:solidFill>
                <a:effectLst/>
                <a:latin typeface="open sans" panose="020B0604020202020204" pitchFamily="34" charset="0"/>
              </a:rPr>
              <a:t> is the data reader class for </a:t>
            </a:r>
            <a:r>
              <a:rPr lang="en-US" b="0" i="0" dirty="0" err="1">
                <a:solidFill>
                  <a:srgbClr val="212121"/>
                </a:solidFill>
                <a:effectLst/>
                <a:latin typeface="open sans" panose="020B0604020202020204" pitchFamily="34" charset="0"/>
              </a:rPr>
              <a:t>OleDb</a:t>
            </a:r>
            <a:r>
              <a:rPr lang="en-US" b="0" i="0" dirty="0">
                <a:solidFill>
                  <a:srgbClr val="212121"/>
                </a:solidFill>
                <a:effectLst/>
                <a:latin typeface="open sans" panose="020B0604020202020204" pitchFamily="34" charset="0"/>
              </a:rPr>
              <a:t> data providers</a:t>
            </a:r>
          </a:p>
          <a:p>
            <a:pPr lvl="1"/>
            <a:r>
              <a:rPr lang="en-US" b="0" i="0" dirty="0" err="1">
                <a:solidFill>
                  <a:srgbClr val="212121"/>
                </a:solidFill>
                <a:effectLst/>
                <a:latin typeface="open sans" panose="020B0604020202020204" pitchFamily="34" charset="0"/>
              </a:rPr>
              <a:t>SqlDataReader</a:t>
            </a:r>
            <a:r>
              <a:rPr lang="en-US" b="0" i="0" dirty="0">
                <a:solidFill>
                  <a:srgbClr val="212121"/>
                </a:solidFill>
                <a:effectLst/>
                <a:latin typeface="open sans" panose="020B0604020202020204" pitchFamily="34" charset="0"/>
              </a:rPr>
              <a:t> </a:t>
            </a:r>
            <a:r>
              <a:rPr lang="en-US" dirty="0">
                <a:solidFill>
                  <a:srgbClr val="212121"/>
                </a:solidFill>
                <a:latin typeface="open sans" panose="020B0604020202020204" pitchFamily="34" charset="0"/>
              </a:rPr>
              <a:t>for SQL database </a:t>
            </a:r>
          </a:p>
          <a:p>
            <a:pPr lvl="1"/>
            <a:r>
              <a:rPr lang="en-US" b="0" i="0" dirty="0">
                <a:solidFill>
                  <a:srgbClr val="212121"/>
                </a:solidFill>
                <a:effectLst/>
                <a:latin typeface="open sans" panose="020B0604020202020204" pitchFamily="34" charset="0"/>
              </a:rPr>
              <a:t>ODBC </a:t>
            </a:r>
            <a:r>
              <a:rPr lang="en-US" b="0" i="0" dirty="0" err="1">
                <a:solidFill>
                  <a:srgbClr val="212121"/>
                </a:solidFill>
                <a:effectLst/>
                <a:latin typeface="open sans" panose="020B0604020202020204" pitchFamily="34" charset="0"/>
              </a:rPr>
              <a:t>DataReader</a:t>
            </a:r>
            <a:r>
              <a:rPr lang="en-US" b="0" i="0" dirty="0">
                <a:solidFill>
                  <a:srgbClr val="212121"/>
                </a:solidFill>
                <a:effectLst/>
                <a:latin typeface="open sans" panose="020B0604020202020204" pitchFamily="34" charset="0"/>
              </a:rPr>
              <a:t> are data reader classes ODBC data providers</a:t>
            </a:r>
          </a:p>
          <a:p>
            <a:pPr algn="l"/>
            <a:r>
              <a:rPr lang="en-US" b="0" i="0" dirty="0">
                <a:solidFill>
                  <a:srgbClr val="212121"/>
                </a:solidFill>
                <a:effectLst/>
                <a:latin typeface="open sans" panose="020B0606030504020204" pitchFamily="34" charset="0"/>
              </a:rPr>
              <a:t> By calling the </a:t>
            </a:r>
            <a:r>
              <a:rPr lang="en-US" b="0" i="0" dirty="0" err="1">
                <a:solidFill>
                  <a:srgbClr val="212121"/>
                </a:solidFill>
                <a:effectLst/>
                <a:latin typeface="open sans" panose="020B0606030504020204" pitchFamily="34" charset="0"/>
              </a:rPr>
              <a:t>ExecuteReader</a:t>
            </a:r>
            <a:r>
              <a:rPr lang="en-US" b="0" i="0" dirty="0">
                <a:solidFill>
                  <a:srgbClr val="212121"/>
                </a:solidFill>
                <a:effectLst/>
                <a:latin typeface="open sans" panose="020B0606030504020204" pitchFamily="34" charset="0"/>
              </a:rPr>
              <a:t> method of the Command object, it returns an instance of the </a:t>
            </a:r>
            <a:r>
              <a:rPr lang="en-US" b="0" i="0" dirty="0" err="1">
                <a:solidFill>
                  <a:srgbClr val="212121"/>
                </a:solidFill>
                <a:effectLst/>
                <a:latin typeface="open sans" panose="020B0606030504020204" pitchFamily="34" charset="0"/>
              </a:rPr>
              <a:t>DataReader</a:t>
            </a:r>
            <a:r>
              <a:rPr lang="en-US" b="0" i="0" dirty="0">
                <a:solidFill>
                  <a:srgbClr val="212121"/>
                </a:solidFill>
                <a:effectLst/>
                <a:latin typeface="open sans" panose="020B0606030504020204" pitchFamily="34" charset="0"/>
              </a:rPr>
              <a:t>. For example, use the following line of code:</a:t>
            </a:r>
          </a:p>
          <a:p>
            <a:pPr marL="0" indent="0" algn="l">
              <a:buNone/>
            </a:pP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SqlCommand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cmd</a:t>
            </a:r>
            <a:r>
              <a:rPr lang="en-US" b="0" i="0" dirty="0">
                <a:solidFill>
                  <a:srgbClr val="000000"/>
                </a:solidFill>
                <a:effectLst/>
                <a:latin typeface="Consolas" panose="020B0609020204030204" pitchFamily="49" charset="0"/>
              </a:rPr>
              <a:t> = </a:t>
            </a:r>
            <a:r>
              <a:rPr lang="en-US" b="1" i="0" dirty="0">
                <a:solidFill>
                  <a:srgbClr val="006699"/>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SqlCommand</a:t>
            </a:r>
            <a:r>
              <a:rPr lang="en-US" b="0" i="0" dirty="0">
                <a:solidFill>
                  <a:srgbClr val="000000"/>
                </a:solidFill>
                <a:effectLst/>
                <a:latin typeface="Consolas" panose="020B0609020204030204" pitchFamily="49" charset="0"/>
              </a:rPr>
              <a:t>(SQL, conn);  </a:t>
            </a:r>
            <a:endParaRPr lang="en-US" b="0" i="0" dirty="0">
              <a:solidFill>
                <a:srgbClr val="5C5C5C"/>
              </a:solidFill>
              <a:effectLst/>
              <a:latin typeface="Consolas" panose="020B0609020204030204" pitchFamily="49" charset="0"/>
            </a:endParaRPr>
          </a:p>
          <a:p>
            <a:pPr marL="0" indent="0" algn="l">
              <a:buNone/>
            </a:pPr>
            <a:r>
              <a:rPr lang="en-US" b="0" i="0" dirty="0">
                <a:solidFill>
                  <a:srgbClr val="008200"/>
                </a:solidFill>
                <a:effectLst/>
                <a:latin typeface="Consolas" panose="020B0609020204030204" pitchFamily="49" charset="0"/>
              </a:rPr>
              <a:t>	// Call </a:t>
            </a:r>
            <a:r>
              <a:rPr lang="en-US" b="0" i="0" dirty="0" err="1">
                <a:solidFill>
                  <a:srgbClr val="008200"/>
                </a:solidFill>
                <a:effectLst/>
                <a:latin typeface="Consolas" panose="020B0609020204030204" pitchFamily="49" charset="0"/>
              </a:rPr>
              <a:t>ExecuteReader</a:t>
            </a:r>
            <a:r>
              <a:rPr lang="en-US" b="0" i="0" dirty="0">
                <a:solidFill>
                  <a:srgbClr val="008200"/>
                </a:solidFill>
                <a:effectLst/>
                <a:latin typeface="Consolas" panose="020B0609020204030204" pitchFamily="49" charset="0"/>
              </a:rPr>
              <a:t> to return a </a:t>
            </a:r>
            <a:r>
              <a:rPr lang="en-US" b="0" i="0" dirty="0" err="1">
                <a:solidFill>
                  <a:srgbClr val="008200"/>
                </a:solidFill>
                <a:effectLst/>
                <a:latin typeface="Consolas" panose="020B0609020204030204" pitchFamily="49" charset="0"/>
              </a:rPr>
              <a:t>DataReader</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SqlDataReader</a:t>
            </a:r>
            <a:r>
              <a:rPr lang="en-US" b="0" i="0" dirty="0">
                <a:solidFill>
                  <a:srgbClr val="000000"/>
                </a:solidFill>
                <a:effectLst/>
                <a:latin typeface="Consolas" panose="020B0609020204030204" pitchFamily="49" charset="0"/>
              </a:rPr>
              <a:t> reader = </a:t>
            </a:r>
            <a:r>
              <a:rPr lang="en-US" b="0" i="0" dirty="0" err="1">
                <a:solidFill>
                  <a:srgbClr val="000000"/>
                </a:solidFill>
                <a:effectLst/>
                <a:latin typeface="Consolas" panose="020B0609020204030204" pitchFamily="49" charset="0"/>
              </a:rPr>
              <a:t>cmd.ExecuteReader</a:t>
            </a:r>
            <a:r>
              <a:rPr lang="en-US" b="0" i="0" dirty="0">
                <a:solidFill>
                  <a:srgbClr val="000000"/>
                </a:solidFill>
                <a:effectLst/>
                <a:latin typeface="Consolas" panose="020B0609020204030204" pitchFamily="49" charset="0"/>
              </a:rPr>
              <a:t>();</a:t>
            </a:r>
            <a:endParaRPr lang="en-US" b="0" i="0" dirty="0">
              <a:solidFill>
                <a:srgbClr val="5C5C5C"/>
              </a:solidFill>
              <a:effectLst/>
              <a:latin typeface="Consolas" panose="020B0609020204030204" pitchFamily="49" charset="0"/>
            </a:endParaRPr>
          </a:p>
          <a:p>
            <a:pPr algn="l"/>
            <a:r>
              <a:rPr lang="en-US" b="0" i="0" dirty="0">
                <a:solidFill>
                  <a:srgbClr val="212121"/>
                </a:solidFill>
                <a:effectLst/>
                <a:latin typeface="open sans" panose="020B0604020202020204" pitchFamily="34" charset="0"/>
              </a:rPr>
              <a:t> </a:t>
            </a:r>
            <a:r>
              <a:rPr lang="en-US" b="0" i="0" dirty="0">
                <a:solidFill>
                  <a:srgbClr val="212121"/>
                </a:solidFill>
                <a:effectLst/>
                <a:latin typeface="open sans" panose="020B0606030504020204" pitchFamily="34" charset="0"/>
              </a:rPr>
              <a:t>Once you're done with the data reader, call the Close method to close a data reader:</a:t>
            </a:r>
          </a:p>
          <a:p>
            <a:pPr marL="0" indent="0" algn="l">
              <a:buNone/>
            </a:pP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reader.Close</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eaLnBrk="1" hangingPunct="1"/>
            <a:endParaRPr lang="ru-RU" altLang="en-US" dirty="0"/>
          </a:p>
        </p:txBody>
      </p:sp>
    </p:spTree>
    <p:extLst>
      <p:ext uri="{BB962C8B-B14F-4D97-AF65-F5344CB8AC3E}">
        <p14:creationId xmlns:p14="http://schemas.microsoft.com/office/powerpoint/2010/main" val="298101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E9713658-BC86-44BA-A051-4553F13A0333}"/>
              </a:ext>
            </a:extLst>
          </p:cNvPr>
          <p:cNvSpPr>
            <a:spLocks noGrp="1" noChangeArrowheads="1"/>
          </p:cNvSpPr>
          <p:nvPr>
            <p:ph type="title"/>
          </p:nvPr>
        </p:nvSpPr>
        <p:spPr/>
        <p:txBody>
          <a:bodyPr/>
          <a:lstStyle/>
          <a:p>
            <a:pPr algn="l"/>
            <a:r>
              <a:rPr lang="en-US" b="0" i="0" dirty="0" err="1">
                <a:solidFill>
                  <a:srgbClr val="212121"/>
                </a:solidFill>
                <a:effectLst/>
                <a:latin typeface="Roboto" panose="020B0604020202020204" pitchFamily="2" charset="0"/>
              </a:rPr>
              <a:t>DataReader</a:t>
            </a:r>
            <a:r>
              <a:rPr lang="en-US" b="0" i="0" dirty="0">
                <a:solidFill>
                  <a:srgbClr val="212121"/>
                </a:solidFill>
                <a:effectLst/>
                <a:latin typeface="Roboto" panose="020B0604020202020204" pitchFamily="2" charset="0"/>
              </a:rPr>
              <a:t> Properties and Methods</a:t>
            </a:r>
          </a:p>
        </p:txBody>
      </p:sp>
      <p:pic>
        <p:nvPicPr>
          <p:cNvPr id="5" name="Picture 4">
            <a:extLst>
              <a:ext uri="{FF2B5EF4-FFF2-40B4-BE49-F238E27FC236}">
                <a16:creationId xmlns:a16="http://schemas.microsoft.com/office/drawing/2014/main" id="{E0B3EEB7-0FE0-4BF9-9D0E-EF958E7A4E5A}"/>
              </a:ext>
            </a:extLst>
          </p:cNvPr>
          <p:cNvPicPr>
            <a:picLocks noChangeAspect="1"/>
          </p:cNvPicPr>
          <p:nvPr/>
        </p:nvPicPr>
        <p:blipFill>
          <a:blip r:embed="rId3"/>
          <a:stretch>
            <a:fillRect/>
          </a:stretch>
        </p:blipFill>
        <p:spPr>
          <a:xfrm>
            <a:off x="838200" y="1690688"/>
            <a:ext cx="7915275" cy="4210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6871A04-8D25-4913-87B9-E1CAB77B01C1}"/>
              </a:ext>
            </a:extLst>
          </p:cNvPr>
          <p:cNvSpPr>
            <a:spLocks noGrp="1" noChangeArrowheads="1"/>
          </p:cNvSpPr>
          <p:nvPr>
            <p:ph type="body" idx="1"/>
          </p:nvPr>
        </p:nvSpPr>
        <p:spPr>
          <a:xfrm>
            <a:off x="838200" y="569843"/>
            <a:ext cx="10515600" cy="5963479"/>
          </a:xfrm>
        </p:spPr>
        <p:txBody>
          <a:bodyPr>
            <a:normAutofit fontScale="40000" lnSpcReduction="20000"/>
          </a:bodyPr>
          <a:lstStyle/>
          <a:p>
            <a:pPr algn="l">
              <a:buFont typeface="+mj-lt"/>
              <a:buAutoNum type="arabicPeriod"/>
            </a:pP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a:solidFill>
                  <a:srgbClr val="008200"/>
                </a:solidFill>
                <a:effectLst/>
                <a:latin typeface="Consolas" panose="020B0609020204030204" pitchFamily="49" charset="0"/>
              </a:rPr>
              <a:t>// Create a command object</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SqlCommand</a:t>
            </a: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cmd</a:t>
            </a:r>
            <a:r>
              <a:rPr lang="en-US" sz="4000" b="0" i="0" dirty="0">
                <a:solidFill>
                  <a:srgbClr val="000000"/>
                </a:solidFill>
                <a:effectLst/>
                <a:latin typeface="Consolas" panose="020B0609020204030204" pitchFamily="49" charset="0"/>
              </a:rPr>
              <a:t> = </a:t>
            </a:r>
            <a:r>
              <a:rPr lang="en-US" sz="4000" b="1" i="0" dirty="0">
                <a:solidFill>
                  <a:srgbClr val="006699"/>
                </a:solidFill>
                <a:effectLst/>
                <a:latin typeface="Consolas" panose="020B0609020204030204" pitchFamily="49" charset="0"/>
              </a:rPr>
              <a:t>new</a:t>
            </a: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SqlCommand</a:t>
            </a:r>
            <a:r>
              <a:rPr lang="en-US" sz="4000" b="0" i="0" dirty="0">
                <a:solidFill>
                  <a:srgbClr val="000000"/>
                </a:solidFill>
                <a:effectLst/>
                <a:latin typeface="Consolas" panose="020B0609020204030204" pitchFamily="49" charset="0"/>
              </a:rPr>
              <a:t>(SQL, conn);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conn.Open</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a:solidFill>
                  <a:srgbClr val="008200"/>
                </a:solidFill>
                <a:effectLst/>
                <a:latin typeface="Consolas" panose="020B0609020204030204" pitchFamily="49" charset="0"/>
              </a:rPr>
              <a:t>// Call </a:t>
            </a:r>
            <a:r>
              <a:rPr lang="en-US" sz="4000" b="0" i="0" dirty="0" err="1">
                <a:solidFill>
                  <a:srgbClr val="008200"/>
                </a:solidFill>
                <a:effectLst/>
                <a:latin typeface="Consolas" panose="020B0609020204030204" pitchFamily="49" charset="0"/>
              </a:rPr>
              <a:t>ExecuteReader</a:t>
            </a:r>
            <a:r>
              <a:rPr lang="en-US" sz="4000" b="0" i="0" dirty="0">
                <a:solidFill>
                  <a:srgbClr val="008200"/>
                </a:solidFill>
                <a:effectLst/>
                <a:latin typeface="Consolas" panose="020B0609020204030204" pitchFamily="49" charset="0"/>
              </a:rPr>
              <a:t> to return a </a:t>
            </a:r>
            <a:r>
              <a:rPr lang="en-US" sz="4000" b="0" i="0" dirty="0" err="1">
                <a:solidFill>
                  <a:srgbClr val="008200"/>
                </a:solidFill>
                <a:effectLst/>
                <a:latin typeface="Consolas" panose="020B0609020204030204" pitchFamily="49" charset="0"/>
              </a:rPr>
              <a:t>DataReader</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SqlDataReader</a:t>
            </a:r>
            <a:r>
              <a:rPr lang="en-US" sz="4000" b="0" i="0" dirty="0">
                <a:solidFill>
                  <a:srgbClr val="000000"/>
                </a:solidFill>
                <a:effectLst/>
                <a:latin typeface="Consolas" panose="020B0609020204030204" pitchFamily="49" charset="0"/>
              </a:rPr>
              <a:t> reader = </a:t>
            </a:r>
            <a:r>
              <a:rPr lang="en-US" sz="4000" b="0" i="0" dirty="0" err="1">
                <a:solidFill>
                  <a:srgbClr val="000000"/>
                </a:solidFill>
                <a:effectLst/>
                <a:latin typeface="Consolas" panose="020B0609020204030204" pitchFamily="49" charset="0"/>
              </a:rPr>
              <a:t>cmd.ExecuteReader</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Console.WriteLine</a:t>
            </a:r>
            <a:r>
              <a:rPr lang="en-US" sz="4000" b="0" i="0" dirty="0">
                <a:solidFill>
                  <a:srgbClr val="000000"/>
                </a:solidFill>
                <a:effectLst/>
                <a:latin typeface="Consolas" panose="020B0609020204030204" pitchFamily="49" charset="0"/>
              </a:rPr>
              <a:t>(</a:t>
            </a:r>
            <a:r>
              <a:rPr lang="en-US" sz="4000" b="0" i="0" dirty="0">
                <a:solidFill>
                  <a:srgbClr val="0000FF"/>
                </a:solidFill>
                <a:effectLst/>
                <a:latin typeface="Consolas" panose="020B0609020204030204" pitchFamily="49" charset="0"/>
              </a:rPr>
              <a:t>"customer ID, Contact Name, "</a:t>
            </a:r>
            <a:r>
              <a:rPr lang="en-US" sz="4000" b="0" i="0" dirty="0">
                <a:solidFill>
                  <a:srgbClr val="000000"/>
                </a:solidFill>
                <a:effectLst/>
                <a:latin typeface="Consolas" panose="020B0609020204030204" pitchFamily="49" charset="0"/>
              </a:rPr>
              <a:t> + </a:t>
            </a:r>
            <a:r>
              <a:rPr lang="en-US" sz="4000" b="0" i="0" dirty="0">
                <a:solidFill>
                  <a:srgbClr val="0000FF"/>
                </a:solidFill>
                <a:effectLst/>
                <a:latin typeface="Consolas" panose="020B0609020204030204" pitchFamily="49" charset="0"/>
              </a:rPr>
              <a:t>"Contact Title, Address "</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1" i="0" dirty="0">
                <a:solidFill>
                  <a:srgbClr val="006699"/>
                </a:solidFill>
                <a:effectLst/>
                <a:latin typeface="Consolas" panose="020B0609020204030204" pitchFamily="49" charset="0"/>
              </a:rPr>
              <a:t>while</a:t>
            </a: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reader.Read</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Console.Write</a:t>
            </a:r>
            <a:r>
              <a:rPr lang="en-US" sz="4000" b="0" i="0" dirty="0">
                <a:solidFill>
                  <a:srgbClr val="000000"/>
                </a:solidFill>
                <a:effectLst/>
                <a:latin typeface="Consolas" panose="020B0609020204030204" pitchFamily="49" charset="0"/>
              </a:rPr>
              <a:t>(reader[</a:t>
            </a:r>
            <a:r>
              <a:rPr lang="en-US" sz="4000" b="0" i="0" dirty="0">
                <a:solidFill>
                  <a:srgbClr val="0000FF"/>
                </a:solidFill>
                <a:effectLst/>
                <a:latin typeface="Consolas" panose="020B0609020204030204" pitchFamily="49" charset="0"/>
              </a:rPr>
              <a:t>"</a:t>
            </a:r>
            <a:r>
              <a:rPr lang="en-US" sz="4000" b="0" i="0" dirty="0" err="1">
                <a:solidFill>
                  <a:srgbClr val="0000FF"/>
                </a:solidFill>
                <a:effectLst/>
                <a:latin typeface="Consolas" panose="020B0609020204030204" pitchFamily="49" charset="0"/>
              </a:rPr>
              <a:t>CustomerID</a:t>
            </a:r>
            <a:r>
              <a:rPr lang="en-US" sz="4000" b="0" i="0" dirty="0">
                <a:solidFill>
                  <a:srgbClr val="0000FF"/>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a:t>
            </a:r>
            <a:r>
              <a:rPr lang="en-US" sz="4000" b="0" i="0" dirty="0" err="1">
                <a:solidFill>
                  <a:srgbClr val="000000"/>
                </a:solidFill>
                <a:effectLst/>
                <a:latin typeface="Consolas" panose="020B0609020204030204" pitchFamily="49" charset="0"/>
              </a:rPr>
              <a:t>ToString</a:t>
            </a:r>
            <a:r>
              <a:rPr lang="en-US" sz="4000" b="0" i="0" dirty="0">
                <a:solidFill>
                  <a:srgbClr val="000000"/>
                </a:solidFill>
                <a:effectLst/>
                <a:latin typeface="Consolas" panose="020B0609020204030204" pitchFamily="49" charset="0"/>
              </a:rPr>
              <a:t>() + </a:t>
            </a:r>
            <a:r>
              <a:rPr lang="en-US" sz="4000" b="0" i="0" dirty="0">
                <a:solidFill>
                  <a:srgbClr val="0000FF"/>
                </a:solidFill>
                <a:effectLst/>
                <a:latin typeface="Consolas" panose="020B0609020204030204" pitchFamily="49" charset="0"/>
              </a:rPr>
              <a:t>", "</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Console.Write</a:t>
            </a:r>
            <a:r>
              <a:rPr lang="en-US" sz="4000" b="0" i="0" dirty="0">
                <a:solidFill>
                  <a:srgbClr val="000000"/>
                </a:solidFill>
                <a:effectLst/>
                <a:latin typeface="Consolas" panose="020B0609020204030204" pitchFamily="49" charset="0"/>
              </a:rPr>
              <a:t>(reader[</a:t>
            </a:r>
            <a:r>
              <a:rPr lang="en-US" sz="4000" b="0" i="0" dirty="0">
                <a:solidFill>
                  <a:srgbClr val="0000FF"/>
                </a:solidFill>
                <a:effectLst/>
                <a:latin typeface="Consolas" panose="020B0609020204030204" pitchFamily="49" charset="0"/>
              </a:rPr>
              <a:t>"</a:t>
            </a:r>
            <a:r>
              <a:rPr lang="en-US" sz="4000" b="0" i="0" dirty="0" err="1">
                <a:solidFill>
                  <a:srgbClr val="0000FF"/>
                </a:solidFill>
                <a:effectLst/>
                <a:latin typeface="Consolas" panose="020B0609020204030204" pitchFamily="49" charset="0"/>
              </a:rPr>
              <a:t>ContactName</a:t>
            </a:r>
            <a:r>
              <a:rPr lang="en-US" sz="4000" b="0" i="0" dirty="0">
                <a:solidFill>
                  <a:srgbClr val="0000FF"/>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a:t>
            </a:r>
            <a:r>
              <a:rPr lang="en-US" sz="4000" b="0" i="0" dirty="0" err="1">
                <a:solidFill>
                  <a:srgbClr val="000000"/>
                </a:solidFill>
                <a:effectLst/>
                <a:latin typeface="Consolas" panose="020B0609020204030204" pitchFamily="49" charset="0"/>
              </a:rPr>
              <a:t>ToString</a:t>
            </a:r>
            <a:r>
              <a:rPr lang="en-US" sz="4000" b="0" i="0" dirty="0">
                <a:solidFill>
                  <a:srgbClr val="000000"/>
                </a:solidFill>
                <a:effectLst/>
                <a:latin typeface="Consolas" panose="020B0609020204030204" pitchFamily="49" charset="0"/>
              </a:rPr>
              <a:t>() + </a:t>
            </a:r>
            <a:r>
              <a:rPr lang="en-US" sz="4000" b="0" i="0" dirty="0">
                <a:solidFill>
                  <a:srgbClr val="0000FF"/>
                </a:solidFill>
                <a:effectLst/>
                <a:latin typeface="Consolas" panose="020B0609020204030204" pitchFamily="49" charset="0"/>
              </a:rPr>
              <a:t>", "</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Console.Write</a:t>
            </a:r>
            <a:r>
              <a:rPr lang="en-US" sz="4000" b="0" i="0" dirty="0">
                <a:solidFill>
                  <a:srgbClr val="000000"/>
                </a:solidFill>
                <a:effectLst/>
                <a:latin typeface="Consolas" panose="020B0609020204030204" pitchFamily="49" charset="0"/>
              </a:rPr>
              <a:t>(reader[</a:t>
            </a:r>
            <a:r>
              <a:rPr lang="en-US" sz="4000" b="0" i="0" dirty="0">
                <a:solidFill>
                  <a:srgbClr val="0000FF"/>
                </a:solidFill>
                <a:effectLst/>
                <a:latin typeface="Consolas" panose="020B0609020204030204" pitchFamily="49" charset="0"/>
              </a:rPr>
              <a:t>"</a:t>
            </a:r>
            <a:r>
              <a:rPr lang="en-US" sz="4000" b="0" i="0" dirty="0" err="1">
                <a:solidFill>
                  <a:srgbClr val="0000FF"/>
                </a:solidFill>
                <a:effectLst/>
                <a:latin typeface="Consolas" panose="020B0609020204030204" pitchFamily="49" charset="0"/>
              </a:rPr>
              <a:t>ContactTitle</a:t>
            </a:r>
            <a:r>
              <a:rPr lang="en-US" sz="4000" b="0" i="0" dirty="0">
                <a:solidFill>
                  <a:srgbClr val="0000FF"/>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a:t>
            </a:r>
            <a:r>
              <a:rPr lang="en-US" sz="4000" b="0" i="0" dirty="0" err="1">
                <a:solidFill>
                  <a:srgbClr val="000000"/>
                </a:solidFill>
                <a:effectLst/>
                <a:latin typeface="Consolas" panose="020B0609020204030204" pitchFamily="49" charset="0"/>
              </a:rPr>
              <a:t>ToString</a:t>
            </a:r>
            <a:r>
              <a:rPr lang="en-US" sz="4000" b="0" i="0" dirty="0">
                <a:solidFill>
                  <a:srgbClr val="000000"/>
                </a:solidFill>
                <a:effectLst/>
                <a:latin typeface="Consolas" panose="020B0609020204030204" pitchFamily="49" charset="0"/>
              </a:rPr>
              <a:t>() + </a:t>
            </a:r>
            <a:r>
              <a:rPr lang="en-US" sz="4000" b="0" i="0" dirty="0">
                <a:solidFill>
                  <a:srgbClr val="0000FF"/>
                </a:solidFill>
                <a:effectLst/>
                <a:latin typeface="Consolas" panose="020B0609020204030204" pitchFamily="49" charset="0"/>
              </a:rPr>
              <a:t>", "</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Console.WriteLine</a:t>
            </a:r>
            <a:r>
              <a:rPr lang="en-US" sz="4000" b="0" i="0" dirty="0">
                <a:solidFill>
                  <a:srgbClr val="000000"/>
                </a:solidFill>
                <a:effectLst/>
                <a:latin typeface="Consolas" panose="020B0609020204030204" pitchFamily="49" charset="0"/>
              </a:rPr>
              <a:t>(reader[</a:t>
            </a:r>
            <a:r>
              <a:rPr lang="en-US" sz="4000" b="0" i="0" dirty="0">
                <a:solidFill>
                  <a:srgbClr val="0000FF"/>
                </a:solidFill>
                <a:effectLst/>
                <a:latin typeface="Consolas" panose="020B0609020204030204" pitchFamily="49" charset="0"/>
              </a:rPr>
              <a:t>"Address"</a:t>
            </a:r>
            <a:r>
              <a:rPr lang="en-US" sz="4000" b="0" i="0" dirty="0">
                <a:solidFill>
                  <a:srgbClr val="000000"/>
                </a:solidFill>
                <a:effectLst/>
                <a:latin typeface="Consolas" panose="020B0609020204030204" pitchFamily="49" charset="0"/>
              </a:rPr>
              <a:t>].</a:t>
            </a:r>
            <a:r>
              <a:rPr lang="en-US" sz="4000" b="0" i="0" dirty="0" err="1">
                <a:solidFill>
                  <a:srgbClr val="000000"/>
                </a:solidFill>
                <a:effectLst/>
                <a:latin typeface="Consolas" panose="020B0609020204030204" pitchFamily="49" charset="0"/>
              </a:rPr>
              <a:t>ToString</a:t>
            </a:r>
            <a:r>
              <a:rPr lang="en-US" sz="4000" b="0" i="0" dirty="0">
                <a:solidFill>
                  <a:srgbClr val="000000"/>
                </a:solidFill>
                <a:effectLst/>
                <a:latin typeface="Consolas" panose="020B0609020204030204" pitchFamily="49" charset="0"/>
              </a:rPr>
              <a:t>() + </a:t>
            </a:r>
            <a:r>
              <a:rPr lang="en-US" sz="4000" b="0" i="0" dirty="0">
                <a:solidFill>
                  <a:srgbClr val="0000FF"/>
                </a:solidFill>
                <a:effectLst/>
                <a:latin typeface="Consolas" panose="020B0609020204030204" pitchFamily="49" charset="0"/>
              </a:rPr>
              <a:t>", "</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a:solidFill>
                  <a:srgbClr val="008200"/>
                </a:solidFill>
                <a:effectLst/>
                <a:latin typeface="Consolas" panose="020B0609020204030204" pitchFamily="49" charset="0"/>
              </a:rPr>
              <a:t>//Release resources</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reader.Close</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algn="l">
              <a:buFont typeface="+mj-lt"/>
              <a:buAutoNum type="arabicPeriod"/>
            </a:pPr>
            <a:r>
              <a:rPr lang="en-US" sz="4000" b="0" i="0" dirty="0">
                <a:solidFill>
                  <a:srgbClr val="000000"/>
                </a:solidFill>
                <a:effectLst/>
                <a:latin typeface="Consolas" panose="020B0609020204030204" pitchFamily="49" charset="0"/>
              </a:rPr>
              <a:t>            </a:t>
            </a:r>
            <a:r>
              <a:rPr lang="en-US" sz="4000" b="0" i="0" dirty="0" err="1">
                <a:solidFill>
                  <a:srgbClr val="000000"/>
                </a:solidFill>
                <a:effectLst/>
                <a:latin typeface="Consolas" panose="020B0609020204030204" pitchFamily="49" charset="0"/>
              </a:rPr>
              <a:t>conn.Close</a:t>
            </a:r>
            <a:r>
              <a:rPr lang="en-US" sz="4000" b="0" i="0" dirty="0">
                <a:solidFill>
                  <a:srgbClr val="000000"/>
                </a:solidFill>
                <a:effectLst/>
                <a:latin typeface="Consolas" panose="020B0609020204030204" pitchFamily="49" charset="0"/>
              </a:rPr>
              <a:t>(); </a:t>
            </a:r>
            <a:endParaRPr lang="en-US" sz="4000" b="0" i="0" dirty="0">
              <a:solidFill>
                <a:srgbClr val="5C5C5C"/>
              </a:solidFill>
              <a:effectLst/>
              <a:latin typeface="Consolas" panose="020B0609020204030204" pitchFamily="49" charset="0"/>
            </a:endParaRPr>
          </a:p>
          <a:p>
            <a:pPr marL="0" indent="0" eaLnBrk="1" hangingPunct="1">
              <a:buNone/>
            </a:pPr>
            <a:endParaRPr lang="ru-RU" altLang="en-US" dirty="0"/>
          </a:p>
        </p:txBody>
      </p:sp>
    </p:spTree>
    <p:extLst>
      <p:ext uri="{BB962C8B-B14F-4D97-AF65-F5344CB8AC3E}">
        <p14:creationId xmlns:p14="http://schemas.microsoft.com/office/powerpoint/2010/main" val="225462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ADO.NET</a:t>
            </a:r>
          </a:p>
        </p:txBody>
      </p:sp>
      <p:sp>
        <p:nvSpPr>
          <p:cNvPr id="3" name="Content Placeholder 2"/>
          <p:cNvSpPr>
            <a:spLocks noGrp="1"/>
          </p:cNvSpPr>
          <p:nvPr>
            <p:ph idx="1"/>
          </p:nvPr>
        </p:nvSpPr>
        <p:spPr/>
        <p:txBody>
          <a:bodyPr>
            <a:normAutofit/>
          </a:bodyPr>
          <a:lstStyle/>
          <a:p>
            <a:r>
              <a:rPr lang="en-US" dirty="0"/>
              <a:t>ADO stands for Microsoft </a:t>
            </a:r>
            <a:r>
              <a:rPr lang="en-US" b="1" dirty="0"/>
              <a:t>A</a:t>
            </a:r>
            <a:r>
              <a:rPr lang="en-US" dirty="0"/>
              <a:t>ctiveX </a:t>
            </a:r>
            <a:r>
              <a:rPr lang="en-US" b="1" dirty="0"/>
              <a:t>D</a:t>
            </a:r>
            <a:r>
              <a:rPr lang="en-US" dirty="0"/>
              <a:t>ata </a:t>
            </a:r>
            <a:r>
              <a:rPr lang="en-US" b="1" dirty="0"/>
              <a:t>O</a:t>
            </a:r>
            <a:r>
              <a:rPr lang="en-US" dirty="0"/>
              <a:t>bjects. </a:t>
            </a:r>
          </a:p>
          <a:p>
            <a:r>
              <a:rPr lang="en-US" dirty="0"/>
              <a:t>ADO.NET is not a different technology. In simple terms, you can think of </a:t>
            </a:r>
            <a:r>
              <a:rPr lang="en-US" b="1" dirty="0"/>
              <a:t>ADO.NET, as a set of classes (Framework), that can be used to interact with data sources like Databases and XML files.</a:t>
            </a:r>
          </a:p>
          <a:p>
            <a:r>
              <a:rPr lang="en-US" dirty="0"/>
              <a:t> </a:t>
            </a:r>
            <a:r>
              <a:rPr lang="en-US"/>
              <a:t>This data </a:t>
            </a:r>
            <a:r>
              <a:rPr lang="en-US" dirty="0"/>
              <a:t>can, then be consumed in any .NET application. (Desktop, Web </a:t>
            </a:r>
            <a:r>
              <a:rPr lang="en-US" dirty="0" err="1"/>
              <a:t>etc</a:t>
            </a:r>
            <a:r>
              <a:rPr lang="en-US" dirty="0"/>
              <a:t>)</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3</a:t>
            </a:fld>
            <a:endParaRPr lang="en-US" dirty="0"/>
          </a:p>
        </p:txBody>
      </p:sp>
    </p:spTree>
    <p:extLst>
      <p:ext uri="{BB962C8B-B14F-4D97-AF65-F5344CB8AC3E}">
        <p14:creationId xmlns:p14="http://schemas.microsoft.com/office/powerpoint/2010/main" val="386876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ADO.NET</a:t>
            </a:r>
            <a:endParaRPr lang="en-US" dirty="0"/>
          </a:p>
        </p:txBody>
      </p:sp>
      <p:sp>
        <p:nvSpPr>
          <p:cNvPr id="3" name="Content Placeholder 2"/>
          <p:cNvSpPr>
            <a:spLocks noGrp="1"/>
          </p:cNvSpPr>
          <p:nvPr>
            <p:ph idx="1"/>
          </p:nvPr>
        </p:nvSpPr>
        <p:spPr/>
        <p:txBody>
          <a:bodyPr>
            <a:normAutofit/>
          </a:bodyPr>
          <a:lstStyle/>
          <a:p>
            <a:r>
              <a:rPr lang="en-US" dirty="0"/>
              <a:t>The following are, a few of the different types of .NET applications. that </a:t>
            </a:r>
            <a:r>
              <a:rPr lang="en-US" b="1" dirty="0"/>
              <a:t>use ADO.NET to connect to a database, execute commands, and retrieve data.</a:t>
            </a:r>
          </a:p>
          <a:p>
            <a:r>
              <a:rPr lang="en-US" b="1" dirty="0"/>
              <a:t>ASP.NET Web Applications</a:t>
            </a:r>
          </a:p>
          <a:p>
            <a:r>
              <a:rPr lang="en-US" b="1" dirty="0"/>
              <a:t>Windows Applications </a:t>
            </a:r>
          </a:p>
          <a:p>
            <a:r>
              <a:rPr lang="en-US" b="1" dirty="0"/>
              <a:t>Console Applications </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4</a:t>
            </a:fld>
            <a:endParaRPr lang="en-US" dirty="0"/>
          </a:p>
        </p:txBody>
      </p:sp>
    </p:spTree>
    <p:extLst>
      <p:ext uri="{BB962C8B-B14F-4D97-AF65-F5344CB8AC3E}">
        <p14:creationId xmlns:p14="http://schemas.microsoft.com/office/powerpoint/2010/main" val="131452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ADO.NET</a:t>
            </a:r>
            <a:endParaRPr lang="en-US" dirty="0"/>
          </a:p>
        </p:txBody>
      </p:sp>
      <p:pic>
        <p:nvPicPr>
          <p:cNvPr id="5" name="Content Placeholder 4"/>
          <p:cNvPicPr>
            <a:picLocks noGrp="1" noChangeAspect="1"/>
          </p:cNvPicPr>
          <p:nvPr>
            <p:ph idx="1"/>
          </p:nvPr>
        </p:nvPicPr>
        <p:blipFill rotWithShape="1">
          <a:blip r:embed="rId2"/>
          <a:srcRect l="15509" t="21147" r="15209" b="20850"/>
          <a:stretch/>
        </p:blipFill>
        <p:spPr>
          <a:xfrm>
            <a:off x="971550" y="1733549"/>
            <a:ext cx="7943850" cy="4987925"/>
          </a:xfrm>
          <a:prstGeom prst="rect">
            <a:avLst/>
          </a:prstGeom>
        </p:spPr>
      </p:pic>
      <p:sp>
        <p:nvSpPr>
          <p:cNvPr id="4" name="Slide Number Placeholder 3"/>
          <p:cNvSpPr>
            <a:spLocks noGrp="1"/>
          </p:cNvSpPr>
          <p:nvPr>
            <p:ph type="sldNum" sz="quarter" idx="12"/>
          </p:nvPr>
        </p:nvSpPr>
        <p:spPr/>
        <p:txBody>
          <a:bodyPr/>
          <a:lstStyle/>
          <a:p>
            <a:fld id="{E4246A2E-B355-4EFD-9EC0-3F268E825964}" type="slidenum">
              <a:rPr lang="en-US" smtClean="0"/>
              <a:t>5</a:t>
            </a:fld>
            <a:endParaRPr lang="en-US" dirty="0"/>
          </a:p>
        </p:txBody>
      </p:sp>
    </p:spTree>
    <p:extLst>
      <p:ext uri="{BB962C8B-B14F-4D97-AF65-F5344CB8AC3E}">
        <p14:creationId xmlns:p14="http://schemas.microsoft.com/office/powerpoint/2010/main" val="371853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Net Data Providers</a:t>
            </a:r>
          </a:p>
        </p:txBody>
      </p:sp>
      <p:sp>
        <p:nvSpPr>
          <p:cNvPr id="3" name="Content Placeholder 2"/>
          <p:cNvSpPr>
            <a:spLocks noGrp="1"/>
          </p:cNvSpPr>
          <p:nvPr>
            <p:ph idx="1"/>
          </p:nvPr>
        </p:nvSpPr>
        <p:spPr/>
        <p:txBody>
          <a:bodyPr>
            <a:normAutofit lnSpcReduction="10000"/>
          </a:bodyPr>
          <a:lstStyle/>
          <a:p>
            <a:r>
              <a:rPr lang="en-US" dirty="0"/>
              <a:t>Data Provided for </a:t>
            </a:r>
            <a:r>
              <a:rPr lang="en-US" dirty="0" err="1"/>
              <a:t>SQLServer</a:t>
            </a:r>
            <a:endParaRPr lang="en-US" dirty="0"/>
          </a:p>
          <a:p>
            <a:pPr lvl="1"/>
            <a:r>
              <a:rPr lang="en-US" dirty="0" err="1"/>
              <a:t>System.Data.SqlClient</a:t>
            </a:r>
            <a:r>
              <a:rPr lang="en-US" dirty="0"/>
              <a:t> </a:t>
            </a:r>
          </a:p>
          <a:p>
            <a:r>
              <a:rPr lang="en-US" dirty="0"/>
              <a:t>Data Provided for Oracle</a:t>
            </a:r>
          </a:p>
          <a:p>
            <a:pPr lvl="1"/>
            <a:r>
              <a:rPr lang="en-US" dirty="0" err="1"/>
              <a:t>System.Data.OracleClient</a:t>
            </a:r>
            <a:r>
              <a:rPr lang="en-US" dirty="0"/>
              <a:t> </a:t>
            </a:r>
          </a:p>
          <a:p>
            <a:r>
              <a:rPr lang="en-US" dirty="0"/>
              <a:t>Data Provided for OLEDB( an API designed by Microsoft, allows accessing data from a variety of sources in a uniform manner.)</a:t>
            </a:r>
          </a:p>
          <a:p>
            <a:pPr lvl="1"/>
            <a:r>
              <a:rPr lang="en-US" dirty="0" err="1"/>
              <a:t>System.Data.OleDb</a:t>
            </a:r>
            <a:r>
              <a:rPr lang="en-US" dirty="0"/>
              <a:t> </a:t>
            </a:r>
          </a:p>
          <a:p>
            <a:r>
              <a:rPr lang="en-US" dirty="0"/>
              <a:t>Data Provided for ODBC(an open standard Application Programming Interface (API) for accessing a database primarily to </a:t>
            </a:r>
            <a:r>
              <a:rPr lang="en-US" dirty="0" err="1"/>
              <a:t>sql</a:t>
            </a:r>
            <a:r>
              <a:rPr lang="en-US" dirty="0"/>
              <a:t> in multi platform environment)</a:t>
            </a:r>
          </a:p>
          <a:p>
            <a:pPr lvl="1"/>
            <a:r>
              <a:rPr lang="en-US" dirty="0" err="1"/>
              <a:t>System.Data.Odbc</a:t>
            </a:r>
            <a:r>
              <a:rPr lang="en-US" dirty="0"/>
              <a:t> </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6</a:t>
            </a:fld>
            <a:endParaRPr lang="en-US" dirty="0"/>
          </a:p>
        </p:txBody>
      </p:sp>
    </p:spTree>
    <p:extLst>
      <p:ext uri="{BB962C8B-B14F-4D97-AF65-F5344CB8AC3E}">
        <p14:creationId xmlns:p14="http://schemas.microsoft.com/office/powerpoint/2010/main" val="285712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B0EB6-9B28-6144-8EA8-61BE29075D81}"/>
              </a:ext>
            </a:extLst>
          </p:cNvPr>
          <p:cNvSpPr>
            <a:spLocks noGrp="1"/>
          </p:cNvSpPr>
          <p:nvPr>
            <p:ph idx="1"/>
          </p:nvPr>
        </p:nvSpPr>
        <p:spPr/>
        <p:txBody>
          <a:bodyPr>
            <a:normAutofit/>
          </a:bodyPr>
          <a:lstStyle/>
          <a:p>
            <a:r>
              <a:rPr lang="en-US" dirty="0"/>
              <a:t>OLE DB (Object Linking and Embedding, Database, sometimes written as OLEDB or OLE-DB), an API designed by MS, allows accessing data from a variety of sources in a uniform manner. </a:t>
            </a:r>
          </a:p>
          <a:p>
            <a:endParaRPr lang="en-US" dirty="0"/>
          </a:p>
          <a:p>
            <a:r>
              <a:rPr lang="en-US" dirty="0"/>
              <a:t>ODBC (Open Database Connectivity )is a standard (API) for accessing  (DBMS). The designers of ODBC aimed to make it independent of database systems and OS. An application written using ODBC can be ported to other platforms, both on the client and server side, with few changes to the data access code.</a:t>
            </a:r>
          </a:p>
        </p:txBody>
      </p:sp>
      <p:sp>
        <p:nvSpPr>
          <p:cNvPr id="4" name="Slide Number Placeholder 3">
            <a:extLst>
              <a:ext uri="{FF2B5EF4-FFF2-40B4-BE49-F238E27FC236}">
                <a16:creationId xmlns:a16="http://schemas.microsoft.com/office/drawing/2014/main" id="{E7ED9118-8880-744A-A488-807BCED29266}"/>
              </a:ext>
            </a:extLst>
          </p:cNvPr>
          <p:cNvSpPr>
            <a:spLocks noGrp="1"/>
          </p:cNvSpPr>
          <p:nvPr>
            <p:ph type="sldNum" sz="quarter" idx="12"/>
          </p:nvPr>
        </p:nvSpPr>
        <p:spPr/>
        <p:txBody>
          <a:bodyPr/>
          <a:lstStyle/>
          <a:p>
            <a:fld id="{E4246A2E-B355-4EFD-9EC0-3F268E825964}" type="slidenum">
              <a:rPr lang="en-US" smtClean="0"/>
              <a:t>7</a:t>
            </a:fld>
            <a:endParaRPr lang="en-US" dirty="0"/>
          </a:p>
        </p:txBody>
      </p:sp>
    </p:spTree>
    <p:extLst>
      <p:ext uri="{BB962C8B-B14F-4D97-AF65-F5344CB8AC3E}">
        <p14:creationId xmlns:p14="http://schemas.microsoft.com/office/powerpoint/2010/main" val="260598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01369-3DB0-0547-B04D-3CC9A6D7F373}"/>
              </a:ext>
            </a:extLst>
          </p:cNvPr>
          <p:cNvSpPr>
            <a:spLocks noGrp="1"/>
          </p:cNvSpPr>
          <p:nvPr>
            <p:ph idx="1"/>
          </p:nvPr>
        </p:nvSpPr>
        <p:spPr/>
        <p:txBody>
          <a:bodyPr/>
          <a:lstStyle/>
          <a:p>
            <a:r>
              <a:rPr lang="en-US" b="1" dirty="0"/>
              <a:t>ODBC: </a:t>
            </a:r>
            <a:r>
              <a:rPr lang="en-US" dirty="0"/>
              <a:t>Originally designed for relational databases. (since changed)</a:t>
            </a:r>
          </a:p>
          <a:p>
            <a:r>
              <a:rPr lang="en-US" dirty="0"/>
              <a:t>On-going support for SQL</a:t>
            </a:r>
          </a:p>
          <a:p>
            <a:r>
              <a:rPr lang="en-US" dirty="0"/>
              <a:t>More difficult to deploy</a:t>
            </a:r>
            <a:endParaRPr lang="en-US" b="1" dirty="0"/>
          </a:p>
          <a:p>
            <a:r>
              <a:rPr lang="en-US" b="1" dirty="0"/>
              <a:t>OLEDB: </a:t>
            </a:r>
            <a:r>
              <a:rPr lang="en-US" dirty="0"/>
              <a:t>Originally designed for non-relational and relational databases. </a:t>
            </a:r>
          </a:p>
          <a:p>
            <a:r>
              <a:rPr lang="en-US" dirty="0"/>
              <a:t>SQL support void 2019 </a:t>
            </a:r>
          </a:p>
          <a:p>
            <a:r>
              <a:rPr lang="en-US" dirty="0"/>
              <a:t>Easier to deploy</a:t>
            </a:r>
            <a:br>
              <a:rPr lang="en-US" dirty="0"/>
            </a:br>
            <a:br>
              <a:rPr lang="en-US" dirty="0"/>
            </a:br>
            <a:endParaRPr lang="en-US" dirty="0"/>
          </a:p>
        </p:txBody>
      </p:sp>
      <p:sp>
        <p:nvSpPr>
          <p:cNvPr id="4" name="Slide Number Placeholder 3">
            <a:extLst>
              <a:ext uri="{FF2B5EF4-FFF2-40B4-BE49-F238E27FC236}">
                <a16:creationId xmlns:a16="http://schemas.microsoft.com/office/drawing/2014/main" id="{A788798A-772A-0348-AB95-76D37CA93A48}"/>
              </a:ext>
            </a:extLst>
          </p:cNvPr>
          <p:cNvSpPr>
            <a:spLocks noGrp="1"/>
          </p:cNvSpPr>
          <p:nvPr>
            <p:ph type="sldNum" sz="quarter" idx="12"/>
          </p:nvPr>
        </p:nvSpPr>
        <p:spPr/>
        <p:txBody>
          <a:bodyPr/>
          <a:lstStyle/>
          <a:p>
            <a:fld id="{E4246A2E-B355-4EFD-9EC0-3F268E825964}" type="slidenum">
              <a:rPr lang="en-US" smtClean="0"/>
              <a:t>8</a:t>
            </a:fld>
            <a:endParaRPr lang="en-US" dirty="0"/>
          </a:p>
        </p:txBody>
      </p:sp>
    </p:spTree>
    <p:extLst>
      <p:ext uri="{BB962C8B-B14F-4D97-AF65-F5344CB8AC3E}">
        <p14:creationId xmlns:p14="http://schemas.microsoft.com/office/powerpoint/2010/main" val="382252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ADO.net Architecture</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9</a:t>
            </a:fld>
            <a:endParaRPr lang="en-US" dirty="0"/>
          </a:p>
        </p:txBody>
      </p:sp>
      <p:pic>
        <p:nvPicPr>
          <p:cNvPr id="9" name="Content Placeholder 8">
            <a:extLst>
              <a:ext uri="{FF2B5EF4-FFF2-40B4-BE49-F238E27FC236}">
                <a16:creationId xmlns:a16="http://schemas.microsoft.com/office/drawing/2014/main" id="{4FAA1DEC-DC61-4F72-AF4C-4435EB4CD422}"/>
              </a:ext>
            </a:extLst>
          </p:cNvPr>
          <p:cNvPicPr>
            <a:picLocks noGrp="1" noChangeAspect="1"/>
          </p:cNvPicPr>
          <p:nvPr>
            <p:ph idx="1"/>
          </p:nvPr>
        </p:nvPicPr>
        <p:blipFill>
          <a:blip r:embed="rId2"/>
          <a:stretch>
            <a:fillRect/>
          </a:stretch>
        </p:blipFill>
        <p:spPr>
          <a:xfrm>
            <a:off x="3261917" y="1881685"/>
            <a:ext cx="5668166" cy="4239217"/>
          </a:xfrm>
        </p:spPr>
      </p:pic>
    </p:spTree>
    <p:extLst>
      <p:ext uri="{BB962C8B-B14F-4D97-AF65-F5344CB8AC3E}">
        <p14:creationId xmlns:p14="http://schemas.microsoft.com/office/powerpoint/2010/main" val="291672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14920</TotalTime>
  <Words>1304</Words>
  <Application>Microsoft Macintosh PowerPoint</Application>
  <PresentationFormat>Widescreen</PresentationFormat>
  <Paragraphs>170</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Consolas</vt:lpstr>
      <vt:lpstr>Google Sans</vt:lpstr>
      <vt:lpstr>open sans</vt:lpstr>
      <vt:lpstr>Roboto</vt:lpstr>
      <vt:lpstr>wf_segoe-ui_light</vt:lpstr>
      <vt:lpstr>Wingdings</vt:lpstr>
      <vt:lpstr>Office Theme</vt:lpstr>
      <vt:lpstr> VISUAL PROGRAMMING CSC444/CSC412</vt:lpstr>
      <vt:lpstr>Topics to Cover</vt:lpstr>
      <vt:lpstr>What is ADO.NET</vt:lpstr>
      <vt:lpstr>ADO.NET</vt:lpstr>
      <vt:lpstr>ADO.NET</vt:lpstr>
      <vt:lpstr>Dot Net Data Providers</vt:lpstr>
      <vt:lpstr>PowerPoint Presentation</vt:lpstr>
      <vt:lpstr>PowerPoint Presentation</vt:lpstr>
      <vt:lpstr>ADO.net Architecture</vt:lpstr>
      <vt:lpstr>Microsoft SQL Server</vt:lpstr>
      <vt:lpstr>Microsoft SQL Server</vt:lpstr>
      <vt:lpstr>Dot Net Data Providers</vt:lpstr>
      <vt:lpstr>PowerPoint Presentation</vt:lpstr>
      <vt:lpstr>Connection</vt:lpstr>
      <vt:lpstr>SQL Connection</vt:lpstr>
      <vt:lpstr>Integrated and Persist Security</vt:lpstr>
      <vt:lpstr>Command Object</vt:lpstr>
      <vt:lpstr>Command Methods</vt:lpstr>
      <vt:lpstr>SqlCommand</vt:lpstr>
      <vt:lpstr>CRUD operations in SQL using C#</vt:lpstr>
      <vt:lpstr>SQL injection</vt:lpstr>
      <vt:lpstr>Connected Environment (Scenario)</vt:lpstr>
      <vt:lpstr>Connected Environment</vt:lpstr>
      <vt:lpstr>Disconnected Environment (Scenario)</vt:lpstr>
      <vt:lpstr>Disconnected Environment</vt:lpstr>
      <vt:lpstr>DataReader Object</vt:lpstr>
      <vt:lpstr>DataReader Properties and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PROGRAMMING   CSC412</dc:title>
  <dc:creator>Mirza Nauman Baig</dc:creator>
  <cp:lastModifiedBy>Taimur Sajjad</cp:lastModifiedBy>
  <cp:revision>643</cp:revision>
  <dcterms:created xsi:type="dcterms:W3CDTF">2020-02-10T05:38:27Z</dcterms:created>
  <dcterms:modified xsi:type="dcterms:W3CDTF">2024-05-21T05:29:23Z</dcterms:modified>
</cp:coreProperties>
</file>