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sldIdLst>
    <p:sldId id="256" r:id="rId2"/>
    <p:sldId id="258" r:id="rId3"/>
    <p:sldId id="259" r:id="rId4"/>
    <p:sldId id="260" r:id="rId5"/>
    <p:sldId id="262" r:id="rId6"/>
    <p:sldId id="270" r:id="rId7"/>
    <p:sldId id="265" r:id="rId8"/>
    <p:sldId id="271" r:id="rId9"/>
    <p:sldId id="272" r:id="rId10"/>
    <p:sldId id="263" r:id="rId11"/>
    <p:sldId id="269" r:id="rId12"/>
    <p:sldId id="261" r:id="rId13"/>
    <p:sldId id="266"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95" autoAdjust="0"/>
    <p:restoredTop sz="93590" autoAdjust="0"/>
  </p:normalViewPr>
  <p:slideViewPr>
    <p:cSldViewPr snapToGrid="0">
      <p:cViewPr>
        <p:scale>
          <a:sx n="132" d="100"/>
          <a:sy n="132" d="100"/>
        </p:scale>
        <p:origin x="-224" y="-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E10086-47F4-40B7-A028-6FF760D01D88}" type="datetimeFigureOut">
              <a:rPr lang="en-US" smtClean="0"/>
              <a:t>12/7/23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F52B81-F4CD-48C9-AF28-73E4648B90DE}" type="slidenum">
              <a:rPr lang="en-US" smtClean="0"/>
              <a:t>‹#›</a:t>
            </a:fld>
            <a:endParaRPr lang="en-US" dirty="0"/>
          </a:p>
        </p:txBody>
      </p:sp>
    </p:spTree>
    <p:extLst>
      <p:ext uri="{BB962C8B-B14F-4D97-AF65-F5344CB8AC3E}">
        <p14:creationId xmlns:p14="http://schemas.microsoft.com/office/powerpoint/2010/main" val="1433075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9E83749-DE6B-4FAA-9927-3830D5825D0A}" type="datetime1">
              <a:rPr lang="en-US" smtClean="0"/>
              <a:t>12/7/23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246A2E-B355-4EFD-9EC0-3F268E825964}" type="slidenum">
              <a:rPr lang="en-US" smtClean="0"/>
              <a:t>‹#›</a:t>
            </a:fld>
            <a:endParaRPr lang="en-US" dirty="0"/>
          </a:p>
        </p:txBody>
      </p:sp>
    </p:spTree>
    <p:extLst>
      <p:ext uri="{BB962C8B-B14F-4D97-AF65-F5344CB8AC3E}">
        <p14:creationId xmlns:p14="http://schemas.microsoft.com/office/powerpoint/2010/main" val="2249082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2E7597-29C9-4D10-93EA-B61BBE0A886E}" type="datetime1">
              <a:rPr lang="en-US" smtClean="0"/>
              <a:t>12/7/23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246A2E-B355-4EFD-9EC0-3F268E825964}" type="slidenum">
              <a:rPr lang="en-US" smtClean="0"/>
              <a:t>‹#›</a:t>
            </a:fld>
            <a:endParaRPr lang="en-US" dirty="0"/>
          </a:p>
        </p:txBody>
      </p:sp>
    </p:spTree>
    <p:extLst>
      <p:ext uri="{BB962C8B-B14F-4D97-AF65-F5344CB8AC3E}">
        <p14:creationId xmlns:p14="http://schemas.microsoft.com/office/powerpoint/2010/main" val="2372066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D90E8C-3FAA-4A76-8881-A94348BACAD0}" type="datetime1">
              <a:rPr lang="en-US" smtClean="0"/>
              <a:t>12/7/23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246A2E-B355-4EFD-9EC0-3F268E825964}" type="slidenum">
              <a:rPr lang="en-US" smtClean="0"/>
              <a:t>‹#›</a:t>
            </a:fld>
            <a:endParaRPr lang="en-US" dirty="0"/>
          </a:p>
        </p:txBody>
      </p:sp>
    </p:spTree>
    <p:extLst>
      <p:ext uri="{BB962C8B-B14F-4D97-AF65-F5344CB8AC3E}">
        <p14:creationId xmlns:p14="http://schemas.microsoft.com/office/powerpoint/2010/main" val="4222098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868831-399A-4E0D-B780-3F7F0252E0FB}" type="datetime1">
              <a:rPr lang="en-US" smtClean="0"/>
              <a:t>12/7/23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246A2E-B355-4EFD-9EC0-3F268E825964}" type="slidenum">
              <a:rPr lang="en-US" smtClean="0"/>
              <a:t>‹#›</a:t>
            </a:fld>
            <a:endParaRPr lang="en-US" dirty="0"/>
          </a:p>
        </p:txBody>
      </p:sp>
    </p:spTree>
    <p:extLst>
      <p:ext uri="{BB962C8B-B14F-4D97-AF65-F5344CB8AC3E}">
        <p14:creationId xmlns:p14="http://schemas.microsoft.com/office/powerpoint/2010/main" val="3038346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430C662-E45A-4276-ABF7-45C87B283D9C}" type="datetime1">
              <a:rPr lang="en-US" smtClean="0"/>
              <a:t>12/7/23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246A2E-B355-4EFD-9EC0-3F268E825964}" type="slidenum">
              <a:rPr lang="en-US" smtClean="0"/>
              <a:t>‹#›</a:t>
            </a:fld>
            <a:endParaRPr lang="en-US" dirty="0"/>
          </a:p>
        </p:txBody>
      </p:sp>
    </p:spTree>
    <p:extLst>
      <p:ext uri="{BB962C8B-B14F-4D97-AF65-F5344CB8AC3E}">
        <p14:creationId xmlns:p14="http://schemas.microsoft.com/office/powerpoint/2010/main" val="3705124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15F711D-E291-46BF-AC62-41CC73FD4D9F}" type="datetime1">
              <a:rPr lang="en-US" smtClean="0"/>
              <a:t>12/7/23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4246A2E-B355-4EFD-9EC0-3F268E825964}" type="slidenum">
              <a:rPr lang="en-US" smtClean="0"/>
              <a:t>‹#›</a:t>
            </a:fld>
            <a:endParaRPr lang="en-US" dirty="0"/>
          </a:p>
        </p:txBody>
      </p:sp>
    </p:spTree>
    <p:extLst>
      <p:ext uri="{BB962C8B-B14F-4D97-AF65-F5344CB8AC3E}">
        <p14:creationId xmlns:p14="http://schemas.microsoft.com/office/powerpoint/2010/main" val="3139964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3B4DAEF-8F7E-43C7-8B4F-25926F47918B}" type="datetime1">
              <a:rPr lang="en-US" smtClean="0"/>
              <a:t>12/7/23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4246A2E-B355-4EFD-9EC0-3F268E825964}" type="slidenum">
              <a:rPr lang="en-US" smtClean="0"/>
              <a:t>‹#›</a:t>
            </a:fld>
            <a:endParaRPr lang="en-US" dirty="0"/>
          </a:p>
        </p:txBody>
      </p:sp>
    </p:spTree>
    <p:extLst>
      <p:ext uri="{BB962C8B-B14F-4D97-AF65-F5344CB8AC3E}">
        <p14:creationId xmlns:p14="http://schemas.microsoft.com/office/powerpoint/2010/main" val="1610604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FDBCA20-C813-4455-987D-4738DBD2D878}" type="datetime1">
              <a:rPr lang="en-US" smtClean="0"/>
              <a:t>12/7/23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4246A2E-B355-4EFD-9EC0-3F268E825964}" type="slidenum">
              <a:rPr lang="en-US" smtClean="0"/>
              <a:t>‹#›</a:t>
            </a:fld>
            <a:endParaRPr lang="en-US" dirty="0"/>
          </a:p>
        </p:txBody>
      </p:sp>
    </p:spTree>
    <p:extLst>
      <p:ext uri="{BB962C8B-B14F-4D97-AF65-F5344CB8AC3E}">
        <p14:creationId xmlns:p14="http://schemas.microsoft.com/office/powerpoint/2010/main" val="2727869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4E2A09-2C50-469F-8F70-49FA639A2290}" type="datetime1">
              <a:rPr lang="en-US" smtClean="0"/>
              <a:t>12/7/23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4246A2E-B355-4EFD-9EC0-3F268E825964}" type="slidenum">
              <a:rPr lang="en-US" smtClean="0"/>
              <a:t>‹#›</a:t>
            </a:fld>
            <a:endParaRPr lang="en-US" dirty="0"/>
          </a:p>
        </p:txBody>
      </p:sp>
    </p:spTree>
    <p:extLst>
      <p:ext uri="{BB962C8B-B14F-4D97-AF65-F5344CB8AC3E}">
        <p14:creationId xmlns:p14="http://schemas.microsoft.com/office/powerpoint/2010/main" val="729016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36509A-164B-4C9C-B0D5-6023C56C2607}" type="datetime1">
              <a:rPr lang="en-US" smtClean="0"/>
              <a:t>12/7/23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4246A2E-B355-4EFD-9EC0-3F268E825964}" type="slidenum">
              <a:rPr lang="en-US" smtClean="0"/>
              <a:t>‹#›</a:t>
            </a:fld>
            <a:endParaRPr lang="en-US" dirty="0"/>
          </a:p>
        </p:txBody>
      </p:sp>
    </p:spTree>
    <p:extLst>
      <p:ext uri="{BB962C8B-B14F-4D97-AF65-F5344CB8AC3E}">
        <p14:creationId xmlns:p14="http://schemas.microsoft.com/office/powerpoint/2010/main" val="1776141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45307B1-9391-49B8-80AB-C51EA7FAE708}" type="datetime1">
              <a:rPr lang="en-US" smtClean="0"/>
              <a:t>12/7/23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4246A2E-B355-4EFD-9EC0-3F268E825964}" type="slidenum">
              <a:rPr lang="en-US" smtClean="0"/>
              <a:t>‹#›</a:t>
            </a:fld>
            <a:endParaRPr lang="en-US" dirty="0"/>
          </a:p>
        </p:txBody>
      </p:sp>
    </p:spTree>
    <p:extLst>
      <p:ext uri="{BB962C8B-B14F-4D97-AF65-F5344CB8AC3E}">
        <p14:creationId xmlns:p14="http://schemas.microsoft.com/office/powerpoint/2010/main" val="2781401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155F4B-DDFA-4F05-B265-BB6727C47881}" type="datetime1">
              <a:rPr lang="en-US" smtClean="0"/>
              <a:t>12/7/23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246A2E-B355-4EFD-9EC0-3F268E825964}" type="slidenum">
              <a:rPr lang="en-US" smtClean="0"/>
              <a:t>‹#›</a:t>
            </a:fld>
            <a:endParaRPr lang="en-US" dirty="0"/>
          </a:p>
        </p:txBody>
      </p:sp>
    </p:spTree>
    <p:extLst>
      <p:ext uri="{BB962C8B-B14F-4D97-AF65-F5344CB8AC3E}">
        <p14:creationId xmlns:p14="http://schemas.microsoft.com/office/powerpoint/2010/main" val="210684468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br>
              <a:rPr lang="en-US" dirty="0"/>
            </a:br>
            <a:r>
              <a:rPr lang="en-US" b="1" dirty="0"/>
              <a:t>VISUAL PROGRAMMING</a:t>
            </a:r>
            <a:br>
              <a:rPr lang="en-US" b="1" dirty="0"/>
            </a:br>
            <a:r>
              <a:rPr lang="en-US" b="1" dirty="0"/>
              <a:t>CSC444/CSC412</a:t>
            </a:r>
            <a:br>
              <a:rPr lang="en-US" dirty="0"/>
            </a:br>
            <a:r>
              <a:rPr lang="en-US" dirty="0"/>
              <a:t>Lecture - 25</a:t>
            </a:r>
          </a:p>
        </p:txBody>
      </p:sp>
      <p:sp>
        <p:nvSpPr>
          <p:cNvPr id="4" name="Slide Number Placeholder 3"/>
          <p:cNvSpPr>
            <a:spLocks noGrp="1"/>
          </p:cNvSpPr>
          <p:nvPr>
            <p:ph type="sldNum" sz="quarter" idx="12"/>
          </p:nvPr>
        </p:nvSpPr>
        <p:spPr/>
        <p:txBody>
          <a:bodyPr/>
          <a:lstStyle/>
          <a:p>
            <a:fld id="{E4246A2E-B355-4EFD-9EC0-3F268E825964}" type="slidenum">
              <a:rPr lang="en-US" smtClean="0"/>
              <a:t>1</a:t>
            </a:fld>
            <a:endParaRPr lang="en-US" dirty="0"/>
          </a:p>
        </p:txBody>
      </p:sp>
      <p:pic>
        <p:nvPicPr>
          <p:cNvPr id="2050" name="Picture 2" descr="File:COMSATS new logo.jpg - Wikimedia Commo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0741" y="23813"/>
            <a:ext cx="1764665" cy="1762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1708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WPF Architecture</a:t>
            </a:r>
          </a:p>
        </p:txBody>
      </p:sp>
      <p:sp>
        <p:nvSpPr>
          <p:cNvPr id="4" name="Slide Number Placeholder 3"/>
          <p:cNvSpPr>
            <a:spLocks noGrp="1"/>
          </p:cNvSpPr>
          <p:nvPr>
            <p:ph type="sldNum" sz="quarter" idx="12"/>
          </p:nvPr>
        </p:nvSpPr>
        <p:spPr/>
        <p:txBody>
          <a:bodyPr/>
          <a:lstStyle/>
          <a:p>
            <a:fld id="{E4246A2E-B355-4EFD-9EC0-3F268E825964}" type="slidenum">
              <a:rPr lang="en-US" smtClean="0"/>
              <a:t>10</a:t>
            </a:fld>
            <a:endParaRPr lang="en-US" dirty="0"/>
          </a:p>
        </p:txBody>
      </p:sp>
      <p:pic>
        <p:nvPicPr>
          <p:cNvPr id="10" name="Picture 9">
            <a:extLst>
              <a:ext uri="{FF2B5EF4-FFF2-40B4-BE49-F238E27FC236}">
                <a16:creationId xmlns:a16="http://schemas.microsoft.com/office/drawing/2014/main" id="{0FEE0B3D-5963-436E-A33D-D164FF9A8B03}"/>
              </a:ext>
            </a:extLst>
          </p:cNvPr>
          <p:cNvPicPr>
            <a:picLocks noChangeAspect="1"/>
          </p:cNvPicPr>
          <p:nvPr/>
        </p:nvPicPr>
        <p:blipFill>
          <a:blip r:embed="rId2"/>
          <a:stretch>
            <a:fillRect/>
          </a:stretch>
        </p:blipFill>
        <p:spPr>
          <a:xfrm>
            <a:off x="2219679" y="1183553"/>
            <a:ext cx="6030167" cy="5172797"/>
          </a:xfrm>
          <a:prstGeom prst="rect">
            <a:avLst/>
          </a:prstGeom>
        </p:spPr>
      </p:pic>
    </p:spTree>
    <p:extLst>
      <p:ext uri="{BB962C8B-B14F-4D97-AF65-F5344CB8AC3E}">
        <p14:creationId xmlns:p14="http://schemas.microsoft.com/office/powerpoint/2010/main" val="941256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XAML</a:t>
            </a:r>
            <a:endParaRPr lang="en-US" dirty="0"/>
          </a:p>
        </p:txBody>
      </p:sp>
      <p:sp>
        <p:nvSpPr>
          <p:cNvPr id="3" name="Content Placeholder 2"/>
          <p:cNvSpPr>
            <a:spLocks noGrp="1"/>
          </p:cNvSpPr>
          <p:nvPr>
            <p:ph idx="1"/>
          </p:nvPr>
        </p:nvSpPr>
        <p:spPr/>
        <p:txBody>
          <a:bodyPr>
            <a:normAutofit fontScale="77500" lnSpcReduction="20000"/>
          </a:bodyPr>
          <a:lstStyle/>
          <a:p>
            <a:pPr eaLnBrk="0" fontAlgn="base" hangingPunct="0">
              <a:lnSpc>
                <a:spcPct val="100000"/>
              </a:lnSpc>
              <a:spcBef>
                <a:spcPct val="0"/>
              </a:spcBef>
              <a:spcAft>
                <a:spcPct val="0"/>
              </a:spcAft>
            </a:pPr>
            <a:r>
              <a:rPr lang="en-US" b="0" i="0" dirty="0">
                <a:solidFill>
                  <a:srgbClr val="171717"/>
                </a:solidFill>
                <a:effectLst/>
                <a:latin typeface="Segoe UI" panose="020B0502040204020203" pitchFamily="34" charset="0"/>
              </a:rPr>
              <a:t>Extensible Application Markup Language (XAML)</a:t>
            </a:r>
            <a:r>
              <a:rPr kumimoji="0" lang="en-PK" altLang="en-PK" sz="28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 is a declarative </a:t>
            </a:r>
            <a:r>
              <a:rPr kumimoji="0" lang="en-PK" altLang="en-PK" sz="2800" b="0" i="0" u="none" strike="noStrike" cap="none" normalizeH="0" baseline="0" dirty="0" err="1">
                <a:ln>
                  <a:noFill/>
                </a:ln>
                <a:solidFill>
                  <a:srgbClr val="171717"/>
                </a:solidFill>
                <a:effectLst/>
                <a:latin typeface="Segoe UI" panose="020B0502040204020203" pitchFamily="34" charset="0"/>
                <a:cs typeface="Segoe UI" panose="020B0502040204020203" pitchFamily="34" charset="0"/>
              </a:rPr>
              <a:t>markup</a:t>
            </a:r>
            <a:r>
              <a:rPr kumimoji="0" lang="en-PK" altLang="en-PK" sz="28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 language. </a:t>
            </a:r>
            <a:endParaRPr kumimoji="0" lang="en-US" altLang="en-PK" sz="28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endParaRPr>
          </a:p>
          <a:p>
            <a:pPr eaLnBrk="0" fontAlgn="base" hangingPunct="0">
              <a:lnSpc>
                <a:spcPct val="100000"/>
              </a:lnSpc>
              <a:spcBef>
                <a:spcPct val="0"/>
              </a:spcBef>
              <a:spcAft>
                <a:spcPct val="0"/>
              </a:spcAft>
            </a:pPr>
            <a:r>
              <a:rPr kumimoji="0" lang="en-PK" altLang="en-PK" sz="28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As applied to the .NET Core programming model, XAML simplifies creating a UI for a .NET Core app. </a:t>
            </a:r>
            <a:endParaRPr kumimoji="0" lang="en-US" altLang="en-PK" sz="28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endParaRPr>
          </a:p>
          <a:p>
            <a:pPr eaLnBrk="0" fontAlgn="base" hangingPunct="0">
              <a:lnSpc>
                <a:spcPct val="100000"/>
              </a:lnSpc>
              <a:spcBef>
                <a:spcPct val="0"/>
              </a:spcBef>
              <a:spcAft>
                <a:spcPct val="0"/>
              </a:spcAft>
            </a:pPr>
            <a:r>
              <a:rPr kumimoji="0" lang="en-PK" altLang="en-PK" sz="28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You can create visible UI elements in the declarative XAML </a:t>
            </a:r>
            <a:r>
              <a:rPr kumimoji="0" lang="en-PK" altLang="en-PK" sz="2800" b="0" i="0" u="none" strike="noStrike" cap="none" normalizeH="0" baseline="0" dirty="0" err="1">
                <a:ln>
                  <a:noFill/>
                </a:ln>
                <a:solidFill>
                  <a:srgbClr val="171717"/>
                </a:solidFill>
                <a:effectLst/>
                <a:latin typeface="Segoe UI" panose="020B0502040204020203" pitchFamily="34" charset="0"/>
                <a:cs typeface="Segoe UI" panose="020B0502040204020203" pitchFamily="34" charset="0"/>
              </a:rPr>
              <a:t>markup</a:t>
            </a:r>
            <a:r>
              <a:rPr kumimoji="0" lang="en-PK" altLang="en-PK" sz="28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 and then separate the UI definition from the run-time logic by using code-behind files that are joined to the </a:t>
            </a:r>
            <a:r>
              <a:rPr kumimoji="0" lang="en-PK" altLang="en-PK" sz="2800" b="0" i="0" u="none" strike="noStrike" cap="none" normalizeH="0" baseline="0" dirty="0" err="1">
                <a:ln>
                  <a:noFill/>
                </a:ln>
                <a:solidFill>
                  <a:srgbClr val="171717"/>
                </a:solidFill>
                <a:effectLst/>
                <a:latin typeface="Segoe UI" panose="020B0502040204020203" pitchFamily="34" charset="0"/>
                <a:cs typeface="Segoe UI" panose="020B0502040204020203" pitchFamily="34" charset="0"/>
              </a:rPr>
              <a:t>markup</a:t>
            </a:r>
            <a:r>
              <a:rPr kumimoji="0" lang="en-PK" altLang="en-PK" sz="28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 through partial class definitions.</a:t>
            </a:r>
            <a:endParaRPr kumimoji="0" lang="en-US" altLang="en-PK" sz="28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endParaRPr>
          </a:p>
          <a:p>
            <a:pPr eaLnBrk="0" fontAlgn="base" hangingPunct="0">
              <a:lnSpc>
                <a:spcPct val="100000"/>
              </a:lnSpc>
              <a:spcBef>
                <a:spcPct val="0"/>
              </a:spcBef>
              <a:spcAft>
                <a:spcPct val="0"/>
              </a:spcAft>
            </a:pPr>
            <a:r>
              <a:rPr kumimoji="0" lang="en-PK" altLang="en-PK" sz="28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XAML directly represents the instantiation of objects in a specific set of backing types defined in assemblies. This is unlike most other </a:t>
            </a:r>
            <a:r>
              <a:rPr kumimoji="0" lang="en-PK" altLang="en-PK" sz="2800" b="0" i="0" u="none" strike="noStrike" cap="none" normalizeH="0" baseline="0" dirty="0" err="1">
                <a:ln>
                  <a:noFill/>
                </a:ln>
                <a:solidFill>
                  <a:srgbClr val="171717"/>
                </a:solidFill>
                <a:effectLst/>
                <a:latin typeface="Segoe UI" panose="020B0502040204020203" pitchFamily="34" charset="0"/>
                <a:cs typeface="Segoe UI" panose="020B0502040204020203" pitchFamily="34" charset="0"/>
              </a:rPr>
              <a:t>markup</a:t>
            </a:r>
            <a:r>
              <a:rPr kumimoji="0" lang="en-PK" altLang="en-PK" sz="28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 languages, which are typically an interpreted language without such a direct tie to a backing type system. XAML enables a workflow where separate parties can work on the UI and the logic of an app, using potentially different tools.</a:t>
            </a:r>
            <a:endParaRPr kumimoji="0" lang="en-PK" altLang="en-PK" sz="1600" b="0" i="0" u="none" strike="noStrike" cap="none" normalizeH="0" baseline="0" dirty="0">
              <a:ln>
                <a:noFill/>
              </a:ln>
              <a:solidFill>
                <a:schemeClr val="tx1"/>
              </a:solidFill>
              <a:effectLst/>
            </a:endParaRPr>
          </a:p>
          <a:p>
            <a:pPr eaLnBrk="0" fontAlgn="base" hangingPunct="0">
              <a:lnSpc>
                <a:spcPct val="100000"/>
              </a:lnSpc>
              <a:spcBef>
                <a:spcPct val="0"/>
              </a:spcBef>
              <a:spcAft>
                <a:spcPct val="0"/>
              </a:spcAft>
            </a:pPr>
            <a:r>
              <a:rPr kumimoji="0" lang="en-PK" altLang="en-PK" sz="28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When represented as text, XAML files are XML files that generally have the </a:t>
            </a:r>
            <a:r>
              <a:rPr kumimoji="0" lang="en-US" altLang="en-PK" sz="28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a:t>
            </a:r>
            <a:r>
              <a:rPr kumimoji="0" lang="en-US" altLang="en-PK" sz="2800" b="0" i="0" u="none" strike="noStrike" cap="none" normalizeH="0" baseline="0" dirty="0" err="1">
                <a:ln>
                  <a:noFill/>
                </a:ln>
                <a:solidFill>
                  <a:srgbClr val="171717"/>
                </a:solidFill>
                <a:effectLst/>
                <a:latin typeface="Segoe UI" panose="020B0502040204020203" pitchFamily="34" charset="0"/>
                <a:cs typeface="Segoe UI" panose="020B0502040204020203" pitchFamily="34" charset="0"/>
              </a:rPr>
              <a:t>xaml</a:t>
            </a:r>
            <a:r>
              <a:rPr kumimoji="0" lang="en-PK" altLang="en-PK" sz="28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 extension. </a:t>
            </a:r>
            <a:endParaRPr kumimoji="0" lang="en-PK" altLang="en-PK" sz="1600" b="0" i="0" u="none" strike="noStrike" cap="none" normalizeH="0" baseline="0" dirty="0">
              <a:ln>
                <a:noFill/>
              </a:ln>
              <a:solidFill>
                <a:schemeClr val="tx1"/>
              </a:solidFill>
              <a:effectLst/>
            </a:endParaRPr>
          </a:p>
          <a:p>
            <a:endParaRPr lang="en-GB" dirty="0"/>
          </a:p>
          <a:p>
            <a:endParaRPr lang="en-US" dirty="0"/>
          </a:p>
        </p:txBody>
      </p:sp>
      <p:sp>
        <p:nvSpPr>
          <p:cNvPr id="4" name="Slide Number Placeholder 3"/>
          <p:cNvSpPr>
            <a:spLocks noGrp="1"/>
          </p:cNvSpPr>
          <p:nvPr>
            <p:ph type="sldNum" sz="quarter" idx="12"/>
          </p:nvPr>
        </p:nvSpPr>
        <p:spPr/>
        <p:txBody>
          <a:bodyPr/>
          <a:lstStyle/>
          <a:p>
            <a:fld id="{E4246A2E-B355-4EFD-9EC0-3F268E825964}" type="slidenum">
              <a:rPr lang="en-US" smtClean="0"/>
              <a:t>11</a:t>
            </a:fld>
            <a:endParaRPr lang="en-US" dirty="0"/>
          </a:p>
        </p:txBody>
      </p:sp>
      <p:sp>
        <p:nvSpPr>
          <p:cNvPr id="5" name="Rectangle 1">
            <a:extLst>
              <a:ext uri="{FF2B5EF4-FFF2-40B4-BE49-F238E27FC236}">
                <a16:creationId xmlns:a16="http://schemas.microsoft.com/office/drawing/2014/main" id="{3A11808C-7654-495A-9AB4-FDB4207F1AD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PK" altLang="en-PK"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47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XAML cont..</a:t>
            </a:r>
            <a:endParaRPr lang="en-US" dirty="0"/>
          </a:p>
        </p:txBody>
      </p:sp>
      <p:sp>
        <p:nvSpPr>
          <p:cNvPr id="3" name="Content Placeholder 2"/>
          <p:cNvSpPr>
            <a:spLocks noGrp="1"/>
          </p:cNvSpPr>
          <p:nvPr>
            <p:ph idx="1"/>
          </p:nvPr>
        </p:nvSpPr>
        <p:spPr/>
        <p:txBody>
          <a:bodyPr>
            <a:normAutofit fontScale="92500" lnSpcReduction="20000"/>
          </a:bodyPr>
          <a:lstStyle/>
          <a:p>
            <a:r>
              <a:rPr lang="en-GB" dirty="0"/>
              <a:t>XAML is Microsoft’s variant of XML for describing a UI.</a:t>
            </a:r>
          </a:p>
          <a:p>
            <a:r>
              <a:rPr lang="en-GB" dirty="0"/>
              <a:t>XAML code is declared using textual XML. We can use designers to create XAML code or can write this code by hand.</a:t>
            </a:r>
          </a:p>
          <a:p>
            <a:r>
              <a:rPr lang="en-GB" dirty="0"/>
              <a:t>XAML is converted to BAML at runtime by </a:t>
            </a:r>
            <a:r>
              <a:rPr lang="en-GB" dirty="0" err="1"/>
              <a:t>MSBuild</a:t>
            </a:r>
            <a:r>
              <a:rPr lang="en-GB" dirty="0"/>
              <a:t>.(Binary Application </a:t>
            </a:r>
            <a:r>
              <a:rPr lang="en-GB" dirty="0" err="1"/>
              <a:t>Markup</a:t>
            </a:r>
            <a:r>
              <a:rPr lang="en-GB" dirty="0"/>
              <a:t> Language)</a:t>
            </a:r>
          </a:p>
          <a:p>
            <a:r>
              <a:rPr lang="en-GB" dirty="0"/>
              <a:t>Every element in a XAML document maps to an instance of a .NET class. The name of the element matches the name of the class exactly.</a:t>
            </a:r>
          </a:p>
          <a:p>
            <a:r>
              <a:rPr lang="en-GB" dirty="0"/>
              <a:t>The </a:t>
            </a:r>
            <a:r>
              <a:rPr lang="en-GB" dirty="0" err="1"/>
              <a:t>xmlns</a:t>
            </a:r>
            <a:r>
              <a:rPr lang="en-GB" dirty="0"/>
              <a:t> attribute is a specialized attribute in the world of XML that is reserved for declaring namespaces.</a:t>
            </a:r>
          </a:p>
          <a:p>
            <a:r>
              <a:rPr lang="en-GB" dirty="0"/>
              <a:t>The code behind class is generated using partial class concept of C#. This code behind class is responsible for functioning of WPF application.</a:t>
            </a:r>
          </a:p>
          <a:p>
            <a:r>
              <a:rPr lang="en-GB" dirty="0"/>
              <a:t>The properties of classes defined in XAML are specified as attributes.</a:t>
            </a:r>
          </a:p>
          <a:p>
            <a:endParaRPr lang="en-GB" dirty="0"/>
          </a:p>
          <a:p>
            <a:endParaRPr lang="en-GB" dirty="0"/>
          </a:p>
        </p:txBody>
      </p:sp>
      <p:sp>
        <p:nvSpPr>
          <p:cNvPr id="4" name="Slide Number Placeholder 3"/>
          <p:cNvSpPr>
            <a:spLocks noGrp="1"/>
          </p:cNvSpPr>
          <p:nvPr>
            <p:ph type="sldNum" sz="quarter" idx="12"/>
          </p:nvPr>
        </p:nvSpPr>
        <p:spPr/>
        <p:txBody>
          <a:bodyPr/>
          <a:lstStyle/>
          <a:p>
            <a:fld id="{E4246A2E-B355-4EFD-9EC0-3F268E825964}" type="slidenum">
              <a:rPr lang="en-US" smtClean="0"/>
              <a:t>12</a:t>
            </a:fld>
            <a:endParaRPr lang="en-US" dirty="0"/>
          </a:p>
        </p:txBody>
      </p:sp>
    </p:spTree>
    <p:extLst>
      <p:ext uri="{BB962C8B-B14F-4D97-AF65-F5344CB8AC3E}">
        <p14:creationId xmlns:p14="http://schemas.microsoft.com/office/powerpoint/2010/main" val="2757915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Element data binding</a:t>
            </a:r>
            <a:endParaRPr lang="en-US" dirty="0"/>
          </a:p>
        </p:txBody>
      </p:sp>
      <p:sp>
        <p:nvSpPr>
          <p:cNvPr id="4" name="Slide Number Placeholder 3"/>
          <p:cNvSpPr>
            <a:spLocks noGrp="1"/>
          </p:cNvSpPr>
          <p:nvPr>
            <p:ph type="sldNum" sz="quarter" idx="12"/>
          </p:nvPr>
        </p:nvSpPr>
        <p:spPr/>
        <p:txBody>
          <a:bodyPr/>
          <a:lstStyle/>
          <a:p>
            <a:fld id="{E4246A2E-B355-4EFD-9EC0-3F268E825964}" type="slidenum">
              <a:rPr lang="en-US" smtClean="0"/>
              <a:t>13</a:t>
            </a:fld>
            <a:endParaRPr lang="en-US" dirty="0"/>
          </a:p>
        </p:txBody>
      </p:sp>
      <p:pic>
        <p:nvPicPr>
          <p:cNvPr id="8" name="Picture 7">
            <a:extLst>
              <a:ext uri="{FF2B5EF4-FFF2-40B4-BE49-F238E27FC236}">
                <a16:creationId xmlns:a16="http://schemas.microsoft.com/office/drawing/2014/main" id="{A21F5E0C-2491-4DEF-B86E-1DDF74A4B550}"/>
              </a:ext>
            </a:extLst>
          </p:cNvPr>
          <p:cNvPicPr>
            <a:picLocks noChangeAspect="1"/>
          </p:cNvPicPr>
          <p:nvPr/>
        </p:nvPicPr>
        <p:blipFill>
          <a:blip r:embed="rId2"/>
          <a:stretch>
            <a:fillRect/>
          </a:stretch>
        </p:blipFill>
        <p:spPr>
          <a:xfrm>
            <a:off x="967562" y="286771"/>
            <a:ext cx="9633097" cy="6284457"/>
          </a:xfrm>
          <a:prstGeom prst="rect">
            <a:avLst/>
          </a:prstGeom>
        </p:spPr>
      </p:pic>
    </p:spTree>
    <p:extLst>
      <p:ext uri="{BB962C8B-B14F-4D97-AF65-F5344CB8AC3E}">
        <p14:creationId xmlns:p14="http://schemas.microsoft.com/office/powerpoint/2010/main" val="3389425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Thankyou</a:t>
            </a:r>
            <a:endParaRPr lang="en-US" dirty="0"/>
          </a:p>
        </p:txBody>
      </p:sp>
      <p:sp>
        <p:nvSpPr>
          <p:cNvPr id="3" name="Content Placeholder 2"/>
          <p:cNvSpPr>
            <a:spLocks noGrp="1"/>
          </p:cNvSpPr>
          <p:nvPr>
            <p:ph idx="1"/>
          </p:nvPr>
        </p:nvSpPr>
        <p:spPr/>
        <p:txBody>
          <a:bodyPr/>
          <a:lstStyle/>
          <a:p>
            <a:r>
              <a:rPr lang="en-GB" dirty="0"/>
              <a:t>Any question ?</a:t>
            </a:r>
            <a:endParaRPr lang="en-US" dirty="0"/>
          </a:p>
        </p:txBody>
      </p:sp>
      <p:sp>
        <p:nvSpPr>
          <p:cNvPr id="4" name="Slide Number Placeholder 3"/>
          <p:cNvSpPr>
            <a:spLocks noGrp="1"/>
          </p:cNvSpPr>
          <p:nvPr>
            <p:ph type="sldNum" sz="quarter" idx="12"/>
          </p:nvPr>
        </p:nvSpPr>
        <p:spPr/>
        <p:txBody>
          <a:bodyPr/>
          <a:lstStyle/>
          <a:p>
            <a:fld id="{E4246A2E-B355-4EFD-9EC0-3F268E825964}" type="slidenum">
              <a:rPr lang="en-US" smtClean="0"/>
              <a:t>14</a:t>
            </a:fld>
            <a:endParaRPr lang="en-US" dirty="0"/>
          </a:p>
        </p:txBody>
      </p:sp>
    </p:spTree>
    <p:extLst>
      <p:ext uri="{BB962C8B-B14F-4D97-AF65-F5344CB8AC3E}">
        <p14:creationId xmlns:p14="http://schemas.microsoft.com/office/powerpoint/2010/main" val="1870987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Topics to Cover</a:t>
            </a:r>
            <a:endParaRPr lang="en-US" dirty="0"/>
          </a:p>
        </p:txBody>
      </p:sp>
      <p:sp>
        <p:nvSpPr>
          <p:cNvPr id="3" name="Content Placeholder 2"/>
          <p:cNvSpPr>
            <a:spLocks noGrp="1"/>
          </p:cNvSpPr>
          <p:nvPr>
            <p:ph idx="1"/>
          </p:nvPr>
        </p:nvSpPr>
        <p:spPr/>
        <p:txBody>
          <a:bodyPr>
            <a:normAutofit/>
          </a:bodyPr>
          <a:lstStyle/>
          <a:p>
            <a:r>
              <a:rPr lang="en-US" dirty="0"/>
              <a:t>WPF - Introduction</a:t>
            </a:r>
          </a:p>
          <a:p>
            <a:r>
              <a:rPr lang="en-GB" dirty="0"/>
              <a:t>WPF Architecture</a:t>
            </a:r>
          </a:p>
          <a:p>
            <a:r>
              <a:rPr lang="en-GB" dirty="0"/>
              <a:t>XAML Introduction </a:t>
            </a:r>
          </a:p>
          <a:p>
            <a:pPr marL="0" indent="0">
              <a:buNone/>
            </a:pPr>
            <a:br>
              <a:rPr lang="en-US" dirty="0"/>
            </a:br>
            <a:endParaRPr lang="en-US" dirty="0"/>
          </a:p>
        </p:txBody>
      </p:sp>
      <p:sp>
        <p:nvSpPr>
          <p:cNvPr id="4" name="Slide Number Placeholder 3"/>
          <p:cNvSpPr>
            <a:spLocks noGrp="1"/>
          </p:cNvSpPr>
          <p:nvPr>
            <p:ph type="sldNum" sz="quarter" idx="12"/>
          </p:nvPr>
        </p:nvSpPr>
        <p:spPr/>
        <p:txBody>
          <a:bodyPr/>
          <a:lstStyle/>
          <a:p>
            <a:fld id="{E4246A2E-B355-4EFD-9EC0-3F268E825964}" type="slidenum">
              <a:rPr lang="en-US" smtClean="0"/>
              <a:t>2</a:t>
            </a:fld>
            <a:endParaRPr lang="en-US" dirty="0"/>
          </a:p>
        </p:txBody>
      </p:sp>
    </p:spTree>
    <p:extLst>
      <p:ext uri="{BB962C8B-B14F-4D97-AF65-F5344CB8AC3E}">
        <p14:creationId xmlns:p14="http://schemas.microsoft.com/office/powerpoint/2010/main" val="2122965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WPF Introduction</a:t>
            </a:r>
            <a:endParaRPr lang="en-US" dirty="0"/>
          </a:p>
        </p:txBody>
      </p:sp>
      <p:sp>
        <p:nvSpPr>
          <p:cNvPr id="3" name="Content Placeholder 2"/>
          <p:cNvSpPr>
            <a:spLocks noGrp="1"/>
          </p:cNvSpPr>
          <p:nvPr>
            <p:ph idx="1"/>
          </p:nvPr>
        </p:nvSpPr>
        <p:spPr/>
        <p:txBody>
          <a:bodyPr>
            <a:normAutofit lnSpcReduction="10000"/>
          </a:bodyPr>
          <a:lstStyle/>
          <a:p>
            <a:r>
              <a:rPr lang="en-GB" dirty="0"/>
              <a:t>WPF stands for Windows Presentation Foundation</a:t>
            </a:r>
          </a:p>
          <a:p>
            <a:r>
              <a:rPr lang="en-GB" dirty="0"/>
              <a:t>It was introduced in .NET framework 3.0. before this release .NET framework heavily used Windows Forms for GUI development.</a:t>
            </a:r>
          </a:p>
          <a:p>
            <a:r>
              <a:rPr lang="en-GB" dirty="0"/>
              <a:t>The idea behind  introduction of WPF was that user can develop rich user interface (comprising 3D, animations, themes, rich </a:t>
            </a:r>
            <a:r>
              <a:rPr lang="en-GB" dirty="0" err="1"/>
              <a:t>colors</a:t>
            </a:r>
            <a:r>
              <a:rPr lang="en-GB" dirty="0"/>
              <a:t> etc) with minimum code complexity. </a:t>
            </a:r>
          </a:p>
          <a:p>
            <a:r>
              <a:rPr lang="en-GB" dirty="0"/>
              <a:t>All these things can be achieved in windows forms too but for that we need to use various complex external APIs which can increase complexity.</a:t>
            </a:r>
          </a:p>
          <a:p>
            <a:r>
              <a:rPr lang="en-GB" dirty="0"/>
              <a:t>WPF can be considered as evolution over </a:t>
            </a:r>
            <a:r>
              <a:rPr lang="en-GB" dirty="0" err="1"/>
              <a:t>Winforms</a:t>
            </a:r>
            <a:r>
              <a:rPr lang="en-GB" dirty="0"/>
              <a:t>. </a:t>
            </a:r>
            <a:endParaRPr lang="en-US" dirty="0"/>
          </a:p>
        </p:txBody>
      </p:sp>
      <p:sp>
        <p:nvSpPr>
          <p:cNvPr id="4" name="Slide Number Placeholder 3"/>
          <p:cNvSpPr>
            <a:spLocks noGrp="1"/>
          </p:cNvSpPr>
          <p:nvPr>
            <p:ph type="sldNum" sz="quarter" idx="12"/>
          </p:nvPr>
        </p:nvSpPr>
        <p:spPr/>
        <p:txBody>
          <a:bodyPr/>
          <a:lstStyle/>
          <a:p>
            <a:fld id="{E4246A2E-B355-4EFD-9EC0-3F268E825964}" type="slidenum">
              <a:rPr lang="en-US" smtClean="0"/>
              <a:t>3</a:t>
            </a:fld>
            <a:endParaRPr lang="en-US" dirty="0"/>
          </a:p>
        </p:txBody>
      </p:sp>
    </p:spTree>
    <p:extLst>
      <p:ext uri="{BB962C8B-B14F-4D97-AF65-F5344CB8AC3E}">
        <p14:creationId xmlns:p14="http://schemas.microsoft.com/office/powerpoint/2010/main" val="1469784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8D9870C9-0329-4CB0-8E76-C55F1C605553}"/>
              </a:ext>
            </a:extLst>
          </p:cNvPr>
          <p:cNvPicPr>
            <a:picLocks noGrp="1" noChangeAspect="1"/>
          </p:cNvPicPr>
          <p:nvPr>
            <p:ph idx="1"/>
          </p:nvPr>
        </p:nvPicPr>
        <p:blipFill>
          <a:blip r:embed="rId2"/>
          <a:stretch>
            <a:fillRect/>
          </a:stretch>
        </p:blipFill>
        <p:spPr>
          <a:xfrm>
            <a:off x="2052084" y="1690688"/>
            <a:ext cx="7634176" cy="4284809"/>
          </a:xfrm>
        </p:spPr>
      </p:pic>
      <p:sp>
        <p:nvSpPr>
          <p:cNvPr id="4" name="Slide Number Placeholder 3"/>
          <p:cNvSpPr>
            <a:spLocks noGrp="1"/>
          </p:cNvSpPr>
          <p:nvPr>
            <p:ph type="sldNum" sz="quarter" idx="12"/>
          </p:nvPr>
        </p:nvSpPr>
        <p:spPr/>
        <p:txBody>
          <a:bodyPr/>
          <a:lstStyle/>
          <a:p>
            <a:fld id="{E4246A2E-B355-4EFD-9EC0-3F268E825964}" type="slidenum">
              <a:rPr lang="en-US" smtClean="0"/>
              <a:t>4</a:t>
            </a:fld>
            <a:endParaRPr lang="en-US" dirty="0"/>
          </a:p>
        </p:txBody>
      </p:sp>
    </p:spTree>
    <p:extLst>
      <p:ext uri="{BB962C8B-B14F-4D97-AF65-F5344CB8AC3E}">
        <p14:creationId xmlns:p14="http://schemas.microsoft.com/office/powerpoint/2010/main" val="865934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Features of WPF</a:t>
            </a:r>
          </a:p>
        </p:txBody>
      </p:sp>
      <p:sp>
        <p:nvSpPr>
          <p:cNvPr id="3" name="Content Placeholder 2"/>
          <p:cNvSpPr>
            <a:spLocks noGrp="1"/>
          </p:cNvSpPr>
          <p:nvPr>
            <p:ph idx="1"/>
          </p:nvPr>
        </p:nvSpPr>
        <p:spPr/>
        <p:txBody>
          <a:bodyPr/>
          <a:lstStyle/>
          <a:p>
            <a:r>
              <a:rPr lang="en-GB" dirty="0"/>
              <a:t>Some features of WPF include</a:t>
            </a:r>
          </a:p>
          <a:p>
            <a:pPr lvl="1"/>
            <a:r>
              <a:rPr lang="en-GB" dirty="0"/>
              <a:t>Data Binding</a:t>
            </a:r>
          </a:p>
          <a:p>
            <a:pPr lvl="1"/>
            <a:r>
              <a:rPr lang="en-GB" dirty="0"/>
              <a:t>Dependency Properties Implementation</a:t>
            </a:r>
          </a:p>
          <a:p>
            <a:pPr lvl="1"/>
            <a:r>
              <a:rPr lang="en-GB" dirty="0"/>
              <a:t>Styles</a:t>
            </a:r>
          </a:p>
          <a:p>
            <a:pPr lvl="1"/>
            <a:r>
              <a:rPr lang="en-GB" dirty="0"/>
              <a:t>Themes</a:t>
            </a:r>
          </a:p>
          <a:p>
            <a:pPr lvl="1"/>
            <a:r>
              <a:rPr lang="en-GB" dirty="0"/>
              <a:t>XAML</a:t>
            </a:r>
          </a:p>
          <a:p>
            <a:pPr lvl="2"/>
            <a:r>
              <a:rPr lang="en-GB" dirty="0"/>
              <a:t>It enables to decouple code with UI. This enables unit testing in application easier.</a:t>
            </a:r>
            <a:endParaRPr lang="en-US" dirty="0"/>
          </a:p>
        </p:txBody>
      </p:sp>
      <p:sp>
        <p:nvSpPr>
          <p:cNvPr id="4" name="Slide Number Placeholder 3"/>
          <p:cNvSpPr>
            <a:spLocks noGrp="1"/>
          </p:cNvSpPr>
          <p:nvPr>
            <p:ph type="sldNum" sz="quarter" idx="12"/>
          </p:nvPr>
        </p:nvSpPr>
        <p:spPr/>
        <p:txBody>
          <a:bodyPr/>
          <a:lstStyle/>
          <a:p>
            <a:fld id="{E4246A2E-B355-4EFD-9EC0-3F268E825964}" type="slidenum">
              <a:rPr lang="en-US" smtClean="0"/>
              <a:t>5</a:t>
            </a:fld>
            <a:endParaRPr lang="en-US" dirty="0"/>
          </a:p>
        </p:txBody>
      </p:sp>
    </p:spTree>
    <p:extLst>
      <p:ext uri="{BB962C8B-B14F-4D97-AF65-F5344CB8AC3E}">
        <p14:creationId xmlns:p14="http://schemas.microsoft.com/office/powerpoint/2010/main" val="1474959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WPF Architecture</a:t>
            </a:r>
          </a:p>
        </p:txBody>
      </p:sp>
      <p:sp>
        <p:nvSpPr>
          <p:cNvPr id="3" name="Content Placeholder 2"/>
          <p:cNvSpPr>
            <a:spLocks noGrp="1"/>
          </p:cNvSpPr>
          <p:nvPr>
            <p:ph idx="1"/>
          </p:nvPr>
        </p:nvSpPr>
        <p:spPr/>
        <p:txBody>
          <a:bodyPr/>
          <a:lstStyle/>
          <a:p>
            <a:r>
              <a:rPr lang="en-US" sz="2400" b="0" i="0" dirty="0">
                <a:solidFill>
                  <a:srgbClr val="161616"/>
                </a:solidFill>
                <a:effectLst/>
                <a:latin typeface="Segoe UI" panose="020B0502040204020203" pitchFamily="34" charset="0"/>
              </a:rPr>
              <a:t>WPF architecture is a layered architecture which have Managed, Unmanaged and Core API layers as shown in below fig.</a:t>
            </a:r>
          </a:p>
          <a:p>
            <a:endParaRPr lang="en-US" dirty="0"/>
          </a:p>
        </p:txBody>
      </p:sp>
      <p:sp>
        <p:nvSpPr>
          <p:cNvPr id="4" name="Slide Number Placeholder 3"/>
          <p:cNvSpPr>
            <a:spLocks noGrp="1"/>
          </p:cNvSpPr>
          <p:nvPr>
            <p:ph type="sldNum" sz="quarter" idx="12"/>
          </p:nvPr>
        </p:nvSpPr>
        <p:spPr/>
        <p:txBody>
          <a:bodyPr/>
          <a:lstStyle/>
          <a:p>
            <a:fld id="{E4246A2E-B355-4EFD-9EC0-3F268E825964}" type="slidenum">
              <a:rPr lang="en-US" smtClean="0"/>
              <a:t>6</a:t>
            </a:fld>
            <a:endParaRPr lang="en-US" dirty="0"/>
          </a:p>
        </p:txBody>
      </p:sp>
      <p:pic>
        <p:nvPicPr>
          <p:cNvPr id="5" name="Picture 4">
            <a:extLst>
              <a:ext uri="{FF2B5EF4-FFF2-40B4-BE49-F238E27FC236}">
                <a16:creationId xmlns:a16="http://schemas.microsoft.com/office/drawing/2014/main" id="{9381E48C-219A-4DE8-B0A7-DB5D1A545C33}"/>
              </a:ext>
            </a:extLst>
          </p:cNvPr>
          <p:cNvPicPr>
            <a:picLocks noChangeAspect="1"/>
          </p:cNvPicPr>
          <p:nvPr/>
        </p:nvPicPr>
        <p:blipFill>
          <a:blip r:embed="rId2"/>
          <a:stretch>
            <a:fillRect/>
          </a:stretch>
        </p:blipFill>
        <p:spPr>
          <a:xfrm>
            <a:off x="1470556" y="2651347"/>
            <a:ext cx="7140044" cy="3841528"/>
          </a:xfrm>
          <a:prstGeom prst="rect">
            <a:avLst/>
          </a:prstGeom>
        </p:spPr>
      </p:pic>
    </p:spTree>
    <p:extLst>
      <p:ext uri="{BB962C8B-B14F-4D97-AF65-F5344CB8AC3E}">
        <p14:creationId xmlns:p14="http://schemas.microsoft.com/office/powerpoint/2010/main" val="1955810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1.Managed Layer</a:t>
            </a:r>
          </a:p>
        </p:txBody>
      </p:sp>
      <p:sp>
        <p:nvSpPr>
          <p:cNvPr id="3" name="Content Placeholder 2"/>
          <p:cNvSpPr>
            <a:spLocks noGrp="1"/>
          </p:cNvSpPr>
          <p:nvPr>
            <p:ph idx="1"/>
          </p:nvPr>
        </p:nvSpPr>
        <p:spPr>
          <a:xfrm>
            <a:off x="838200" y="1520455"/>
            <a:ext cx="10515600" cy="4656507"/>
          </a:xfrm>
        </p:spPr>
        <p:txBody>
          <a:bodyPr>
            <a:normAutofit fontScale="70000" lnSpcReduction="20000"/>
          </a:bodyPr>
          <a:lstStyle/>
          <a:p>
            <a:pPr marL="0" indent="0" algn="l">
              <a:buNone/>
            </a:pPr>
            <a:r>
              <a:rPr lang="en-US" sz="3100" b="0" i="0" dirty="0">
                <a:solidFill>
                  <a:srgbClr val="212121"/>
                </a:solidFill>
                <a:effectLst/>
              </a:rPr>
              <a:t>The Presentation Framework, Presentation Core and Window Base are the three major components of the Managed Layer. These are the major code portions of WPF and plays a vital role in an overview of Windows Presentation Foundation. The public API exposed is only via this layer. The Major portion of the WPF is in managed code.</a:t>
            </a:r>
          </a:p>
          <a:p>
            <a:pPr algn="l">
              <a:buFont typeface="Arial" panose="020B0604020202020204" pitchFamily="34" charset="0"/>
              <a:buChar char="•"/>
            </a:pPr>
            <a:r>
              <a:rPr lang="en-US" sz="3100" b="1" i="0" dirty="0">
                <a:solidFill>
                  <a:srgbClr val="212121"/>
                </a:solidFill>
                <a:effectLst/>
              </a:rPr>
              <a:t>PresentationFramework</a:t>
            </a:r>
            <a:r>
              <a:rPr lang="en-US" sz="3100" b="0" i="0" dirty="0">
                <a:solidFill>
                  <a:srgbClr val="212121"/>
                </a:solidFill>
                <a:effectLst/>
              </a:rPr>
              <a:t>.</a:t>
            </a:r>
            <a:r>
              <a:rPr lang="en-US" sz="3100" b="1" i="0" dirty="0">
                <a:solidFill>
                  <a:srgbClr val="212121"/>
                </a:solidFill>
                <a:effectLst/>
              </a:rPr>
              <a:t>dll</a:t>
            </a:r>
            <a:r>
              <a:rPr lang="en-US" sz="3100" b="0" i="0" dirty="0">
                <a:solidFill>
                  <a:srgbClr val="212121"/>
                </a:solidFill>
                <a:effectLst/>
              </a:rPr>
              <a:t>: This section contains high-level features like application windows, panels, styles controls, layouts, content and so on that helps us to build our application. It also implements the end-user presentation features including data binding, time-dependencies, animations and many more.</a:t>
            </a:r>
            <a:br>
              <a:rPr lang="en-US" sz="3100" b="0" i="0" dirty="0">
                <a:solidFill>
                  <a:srgbClr val="212121"/>
                </a:solidFill>
                <a:effectLst/>
              </a:rPr>
            </a:br>
            <a:endParaRPr lang="en-US" sz="3100" b="0" i="0" dirty="0">
              <a:solidFill>
                <a:srgbClr val="212121"/>
              </a:solidFill>
              <a:effectLst/>
            </a:endParaRPr>
          </a:p>
          <a:p>
            <a:pPr algn="l">
              <a:buFont typeface="Arial" panose="020B0604020202020204" pitchFamily="34" charset="0"/>
              <a:buChar char="•"/>
            </a:pPr>
            <a:r>
              <a:rPr lang="en-US" sz="3100" b="1" i="0" dirty="0">
                <a:solidFill>
                  <a:srgbClr val="212121"/>
                </a:solidFill>
                <a:effectLst/>
              </a:rPr>
              <a:t>PresentationCore</a:t>
            </a:r>
            <a:r>
              <a:rPr lang="en-US" sz="3100" b="0" i="0" dirty="0">
                <a:solidFill>
                  <a:srgbClr val="212121"/>
                </a:solidFill>
                <a:effectLst/>
              </a:rPr>
              <a:t>.</a:t>
            </a:r>
            <a:r>
              <a:rPr lang="en-US" sz="3100" b="1" i="0" dirty="0">
                <a:solidFill>
                  <a:srgbClr val="212121"/>
                </a:solidFill>
                <a:effectLst/>
              </a:rPr>
              <a:t>dll</a:t>
            </a:r>
            <a:r>
              <a:rPr lang="en-US" sz="3100" b="0" i="0" dirty="0">
                <a:solidFill>
                  <a:srgbClr val="212121"/>
                </a:solidFill>
                <a:effectLst/>
              </a:rPr>
              <a:t>: This is a low-level API exposed by WPF providing features for 2D, 3D, geometry and so on. The Presentation Core provides a managed wrapper for MIL and implements the core services for WPF such as UI Element and visual . The Visual System creates visual tree that contains applications Visual Elements and rendering instructions.</a:t>
            </a:r>
            <a:br>
              <a:rPr lang="en-US" sz="3100" b="0" i="0" dirty="0">
                <a:solidFill>
                  <a:srgbClr val="212121"/>
                </a:solidFill>
                <a:effectLst/>
              </a:rPr>
            </a:br>
            <a:endParaRPr lang="en-US" sz="3100" b="0" i="0" dirty="0">
              <a:solidFill>
                <a:srgbClr val="212121"/>
              </a:solidFill>
              <a:effectLst/>
            </a:endParaRPr>
          </a:p>
          <a:p>
            <a:pPr algn="l">
              <a:buFont typeface="Arial" panose="020B0604020202020204" pitchFamily="34" charset="0"/>
              <a:buChar char="•"/>
            </a:pPr>
            <a:r>
              <a:rPr lang="en-US" sz="3100" b="1" i="0" dirty="0">
                <a:solidFill>
                  <a:srgbClr val="212121"/>
                </a:solidFill>
                <a:effectLst/>
              </a:rPr>
              <a:t>WindowsBase</a:t>
            </a:r>
            <a:r>
              <a:rPr lang="en-US" sz="3100" b="0" i="0" dirty="0">
                <a:solidFill>
                  <a:srgbClr val="212121"/>
                </a:solidFill>
                <a:effectLst/>
              </a:rPr>
              <a:t>.</a:t>
            </a:r>
            <a:r>
              <a:rPr lang="en-US" sz="3100" b="1" i="0" dirty="0">
                <a:solidFill>
                  <a:srgbClr val="212121"/>
                </a:solidFill>
                <a:effectLst/>
              </a:rPr>
              <a:t>dll</a:t>
            </a:r>
            <a:r>
              <a:rPr lang="en-US" sz="3100" b="0" i="0" dirty="0">
                <a:solidFill>
                  <a:srgbClr val="212121"/>
                </a:solidFill>
                <a:effectLst/>
              </a:rPr>
              <a:t>: It holds the more basic elements that are capable to be reused outside the WPF environment like Dispatcher objects and Dependency objects.</a:t>
            </a:r>
          </a:p>
          <a:p>
            <a:endParaRPr lang="en-US" dirty="0"/>
          </a:p>
        </p:txBody>
      </p:sp>
      <p:sp>
        <p:nvSpPr>
          <p:cNvPr id="4" name="Slide Number Placeholder 3"/>
          <p:cNvSpPr>
            <a:spLocks noGrp="1"/>
          </p:cNvSpPr>
          <p:nvPr>
            <p:ph type="sldNum" sz="quarter" idx="12"/>
          </p:nvPr>
        </p:nvSpPr>
        <p:spPr/>
        <p:txBody>
          <a:bodyPr/>
          <a:lstStyle/>
          <a:p>
            <a:fld id="{E4246A2E-B355-4EFD-9EC0-3F268E825964}" type="slidenum">
              <a:rPr lang="en-US" smtClean="0"/>
              <a:t>7</a:t>
            </a:fld>
            <a:endParaRPr lang="en-US" dirty="0"/>
          </a:p>
        </p:txBody>
      </p:sp>
    </p:spTree>
    <p:extLst>
      <p:ext uri="{BB962C8B-B14F-4D97-AF65-F5344CB8AC3E}">
        <p14:creationId xmlns:p14="http://schemas.microsoft.com/office/powerpoint/2010/main" val="3147641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2.Unmanaged Layer</a:t>
            </a:r>
          </a:p>
        </p:txBody>
      </p:sp>
      <p:sp>
        <p:nvSpPr>
          <p:cNvPr id="3" name="Content Placeholder 2"/>
          <p:cNvSpPr>
            <a:spLocks noGrp="1"/>
          </p:cNvSpPr>
          <p:nvPr>
            <p:ph idx="1"/>
          </p:nvPr>
        </p:nvSpPr>
        <p:spPr/>
        <p:txBody>
          <a:bodyPr>
            <a:normAutofit/>
          </a:bodyPr>
          <a:lstStyle/>
          <a:p>
            <a:pPr algn="l">
              <a:buFont typeface="Arial" panose="020B0604020202020204" pitchFamily="34" charset="0"/>
              <a:buChar char="•"/>
            </a:pPr>
            <a:r>
              <a:rPr lang="en-US" sz="2400" b="1" i="0" dirty="0">
                <a:solidFill>
                  <a:srgbClr val="212121"/>
                </a:solidFill>
                <a:effectLst/>
              </a:rPr>
              <a:t>milCore</a:t>
            </a:r>
            <a:r>
              <a:rPr lang="en-US" sz="2400" b="0" i="0" dirty="0">
                <a:solidFill>
                  <a:srgbClr val="212121"/>
                </a:solidFill>
                <a:effectLst/>
              </a:rPr>
              <a:t>.</a:t>
            </a:r>
            <a:r>
              <a:rPr lang="en-US" sz="2400" b="1" i="0" dirty="0">
                <a:solidFill>
                  <a:srgbClr val="212121"/>
                </a:solidFill>
                <a:effectLst/>
              </a:rPr>
              <a:t>dll</a:t>
            </a:r>
            <a:r>
              <a:rPr lang="en-US" sz="2400" b="0" i="0" dirty="0">
                <a:solidFill>
                  <a:srgbClr val="212121"/>
                </a:solidFill>
                <a:effectLst/>
              </a:rPr>
              <a:t>: The composition engine that renders the WPF application is a native component. It is called the </a:t>
            </a:r>
            <a:r>
              <a:rPr lang="en-US" sz="2400" b="0" i="0" dirty="0">
                <a:solidFill>
                  <a:srgbClr val="FF0000"/>
                </a:solidFill>
                <a:effectLst/>
              </a:rPr>
              <a:t>Media Integration Layer (MIL)</a:t>
            </a:r>
            <a:r>
              <a:rPr lang="en-US" sz="2400" b="0" i="0" dirty="0">
                <a:solidFill>
                  <a:srgbClr val="212121"/>
                </a:solidFill>
                <a:effectLst/>
              </a:rPr>
              <a:t> and resides in milCore.dll. The purpose of the </a:t>
            </a:r>
            <a:r>
              <a:rPr lang="en-US" sz="2400" b="0" i="0" dirty="0" err="1">
                <a:solidFill>
                  <a:srgbClr val="212121"/>
                </a:solidFill>
                <a:effectLst/>
              </a:rPr>
              <a:t>milCore</a:t>
            </a:r>
            <a:r>
              <a:rPr lang="en-US" sz="2400" b="0" i="0" dirty="0">
                <a:solidFill>
                  <a:srgbClr val="212121"/>
                </a:solidFill>
                <a:effectLst/>
              </a:rPr>
              <a:t> is to interface directly with DirectX and provide basic support for 2D and 3D surface. This section is unmanaged code because it acts as a bridge between WPF managed and the DirectX / User32 unmanaged API.</a:t>
            </a:r>
            <a:br>
              <a:rPr lang="en-US" sz="2400" b="0" i="0" dirty="0">
                <a:solidFill>
                  <a:srgbClr val="212121"/>
                </a:solidFill>
                <a:effectLst/>
              </a:rPr>
            </a:br>
            <a:br>
              <a:rPr lang="en-US" sz="2400" b="0" i="0" dirty="0">
                <a:solidFill>
                  <a:srgbClr val="212121"/>
                </a:solidFill>
                <a:effectLst/>
              </a:rPr>
            </a:br>
            <a:endParaRPr lang="en-US" sz="2400" b="0" i="0" dirty="0">
              <a:solidFill>
                <a:srgbClr val="212121"/>
              </a:solidFill>
              <a:effectLst/>
            </a:endParaRPr>
          </a:p>
          <a:p>
            <a:pPr algn="l">
              <a:buFont typeface="Arial" panose="020B0604020202020204" pitchFamily="34" charset="0"/>
              <a:buChar char="•"/>
            </a:pPr>
            <a:r>
              <a:rPr lang="en-US" sz="2400" b="1" i="0" dirty="0">
                <a:solidFill>
                  <a:srgbClr val="212121"/>
                </a:solidFill>
                <a:effectLst/>
              </a:rPr>
              <a:t>WindowsCodecs</a:t>
            </a:r>
            <a:r>
              <a:rPr lang="en-US" sz="2400" b="0" i="0" dirty="0">
                <a:solidFill>
                  <a:srgbClr val="212121"/>
                </a:solidFill>
                <a:effectLst/>
              </a:rPr>
              <a:t>.</a:t>
            </a:r>
            <a:r>
              <a:rPr lang="en-US" sz="2400" b="1" i="0" dirty="0">
                <a:solidFill>
                  <a:srgbClr val="212121"/>
                </a:solidFill>
                <a:effectLst/>
              </a:rPr>
              <a:t>dll</a:t>
            </a:r>
            <a:r>
              <a:rPr lang="en-US" sz="2400" b="0" i="0" dirty="0">
                <a:solidFill>
                  <a:srgbClr val="212121"/>
                </a:solidFill>
                <a:effectLst/>
              </a:rPr>
              <a:t>: </a:t>
            </a:r>
            <a:r>
              <a:rPr lang="en-US" sz="2400" b="0" i="0" dirty="0" err="1">
                <a:solidFill>
                  <a:srgbClr val="212121"/>
                </a:solidFill>
                <a:effectLst/>
              </a:rPr>
              <a:t>WindowsCodecs</a:t>
            </a:r>
            <a:r>
              <a:rPr lang="en-US" sz="2400" b="0" i="0" dirty="0">
                <a:solidFill>
                  <a:srgbClr val="212121"/>
                </a:solidFill>
                <a:effectLst/>
              </a:rPr>
              <a:t> is another low-level API for imaging support in WPF applications like image processing, image displaying and scaling and so on. It consists of a number of codecs that encode/decode images into vector graphics that would be rendered into a WPF screen.</a:t>
            </a:r>
          </a:p>
          <a:p>
            <a:pPr marL="0" indent="0" algn="just" fontAlgn="t">
              <a:buNone/>
            </a:pPr>
            <a:endParaRPr lang="en-US" sz="3800" dirty="0"/>
          </a:p>
          <a:p>
            <a:endParaRPr lang="en-US" dirty="0"/>
          </a:p>
        </p:txBody>
      </p:sp>
      <p:sp>
        <p:nvSpPr>
          <p:cNvPr id="4" name="Slide Number Placeholder 3"/>
          <p:cNvSpPr>
            <a:spLocks noGrp="1"/>
          </p:cNvSpPr>
          <p:nvPr>
            <p:ph type="sldNum" sz="quarter" idx="12"/>
          </p:nvPr>
        </p:nvSpPr>
        <p:spPr/>
        <p:txBody>
          <a:bodyPr/>
          <a:lstStyle/>
          <a:p>
            <a:fld id="{E4246A2E-B355-4EFD-9EC0-3F268E825964}" type="slidenum">
              <a:rPr lang="en-US" smtClean="0"/>
              <a:t>8</a:t>
            </a:fld>
            <a:endParaRPr lang="en-US" dirty="0"/>
          </a:p>
        </p:txBody>
      </p:sp>
    </p:spTree>
    <p:extLst>
      <p:ext uri="{BB962C8B-B14F-4D97-AF65-F5344CB8AC3E}">
        <p14:creationId xmlns:p14="http://schemas.microsoft.com/office/powerpoint/2010/main" val="2052314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t>
            </a:r>
            <a:r>
              <a:rPr lang="en-US" sz="4400" dirty="0"/>
              <a:t> Core API Layer</a:t>
            </a:r>
            <a:endParaRPr lang="en-US" dirty="0"/>
          </a:p>
        </p:txBody>
      </p:sp>
      <p:sp>
        <p:nvSpPr>
          <p:cNvPr id="3" name="Content Placeholder 2"/>
          <p:cNvSpPr>
            <a:spLocks noGrp="1"/>
          </p:cNvSpPr>
          <p:nvPr>
            <p:ph idx="1"/>
          </p:nvPr>
        </p:nvSpPr>
        <p:spPr/>
        <p:txBody>
          <a:bodyPr>
            <a:normAutofit/>
          </a:bodyPr>
          <a:lstStyle/>
          <a:p>
            <a:pPr marL="0" indent="0" algn="just" fontAlgn="t">
              <a:buNone/>
            </a:pPr>
            <a:r>
              <a:rPr lang="en-US" sz="2400" b="0" i="0" dirty="0">
                <a:solidFill>
                  <a:srgbClr val="161616"/>
                </a:solidFill>
                <a:effectLst/>
              </a:rPr>
              <a:t>This layer has OS core components like Kernel, User32, GDI, Device Drivers, Graphic cards etc. These components are used by the application to access low level APIs. User32 manages memory and process separation.</a:t>
            </a:r>
          </a:p>
          <a:p>
            <a:endParaRPr lang="en-US" dirty="0"/>
          </a:p>
        </p:txBody>
      </p:sp>
      <p:sp>
        <p:nvSpPr>
          <p:cNvPr id="4" name="Slide Number Placeholder 3"/>
          <p:cNvSpPr>
            <a:spLocks noGrp="1"/>
          </p:cNvSpPr>
          <p:nvPr>
            <p:ph type="sldNum" sz="quarter" idx="12"/>
          </p:nvPr>
        </p:nvSpPr>
        <p:spPr/>
        <p:txBody>
          <a:bodyPr/>
          <a:lstStyle/>
          <a:p>
            <a:fld id="{E4246A2E-B355-4EFD-9EC0-3F268E825964}" type="slidenum">
              <a:rPr lang="en-US" smtClean="0"/>
              <a:t>9</a:t>
            </a:fld>
            <a:endParaRPr lang="en-US" dirty="0"/>
          </a:p>
        </p:txBody>
      </p:sp>
    </p:spTree>
    <p:extLst>
      <p:ext uri="{BB962C8B-B14F-4D97-AF65-F5344CB8AC3E}">
        <p14:creationId xmlns:p14="http://schemas.microsoft.com/office/powerpoint/2010/main" val="9314675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10145</TotalTime>
  <Words>880</Words>
  <Application>Microsoft Macintosh PowerPoint</Application>
  <PresentationFormat>Widescreen</PresentationFormat>
  <Paragraphs>64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Segoe UI</vt:lpstr>
      <vt:lpstr>Office Theme</vt:lpstr>
      <vt:lpstr> VISUAL PROGRAMMING CSC444/CSC412 Lecture - 25</vt:lpstr>
      <vt:lpstr>Topics to Cover</vt:lpstr>
      <vt:lpstr>WPF Introduction</vt:lpstr>
      <vt:lpstr>PowerPoint Presentation</vt:lpstr>
      <vt:lpstr>Features of WPF</vt:lpstr>
      <vt:lpstr>WPF Architecture</vt:lpstr>
      <vt:lpstr>1.Managed Layer</vt:lpstr>
      <vt:lpstr>2.Unmanaged Layer</vt:lpstr>
      <vt:lpstr>3. Core API Layer</vt:lpstr>
      <vt:lpstr>WPF Architecture</vt:lpstr>
      <vt:lpstr>What is XAML</vt:lpstr>
      <vt:lpstr>XAML cont..</vt:lpstr>
      <vt:lpstr>Element data binding</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 PROGRAMMING   CSC412</dc:title>
  <dc:creator>Mirza Nauman Baig</dc:creator>
  <cp:lastModifiedBy>Taimur Sajjad</cp:lastModifiedBy>
  <cp:revision>511</cp:revision>
  <dcterms:created xsi:type="dcterms:W3CDTF">2020-02-10T05:38:27Z</dcterms:created>
  <dcterms:modified xsi:type="dcterms:W3CDTF">2023-12-07T04:16:47Z</dcterms:modified>
</cp:coreProperties>
</file>