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9" r:id="rId2"/>
    <p:sldId id="258" r:id="rId3"/>
    <p:sldId id="299" r:id="rId4"/>
    <p:sldId id="26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97" r:id="rId15"/>
    <p:sldId id="284" r:id="rId16"/>
    <p:sldId id="298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45281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3301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SDLC is a complete set of steps that a team of information systems professionals, including database designers and programmers, follow in an organization to specify, develop, maintain, and replace information </a:t>
            </a:r>
            <a:r>
              <a:rPr lang="en-GB" altLang="en-US" smtClean="0"/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3901035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Enterprise Modelling:</a:t>
            </a:r>
            <a:endParaRPr lang="en-GB" altLang="en-US" smtClean="0"/>
          </a:p>
          <a:p>
            <a:r>
              <a:rPr lang="en-GB" altLang="en-US" smtClean="0"/>
              <a:t>-review current databases </a:t>
            </a:r>
            <a:r>
              <a:rPr lang="en-US" altLang="en-US" smtClean="0"/>
              <a:t>and information systems</a:t>
            </a:r>
          </a:p>
          <a:p>
            <a:r>
              <a:rPr lang="en-US" altLang="en-US" smtClean="0"/>
              <a:t>-analyze the nature of the business area that is the subject of the development project</a:t>
            </a:r>
          </a:p>
          <a:p>
            <a:r>
              <a:rPr lang="en-US" altLang="en-US" smtClean="0"/>
              <a:t>-describe, in very general terms, the data needed for each information system under consideration for development.</a:t>
            </a:r>
          </a:p>
          <a:p>
            <a:r>
              <a:rPr lang="en-US" altLang="en-US" smtClean="0"/>
              <a:t>Early Conceptual Data Modelling:</a:t>
            </a:r>
          </a:p>
          <a:p>
            <a:r>
              <a:rPr lang="en-GB" altLang="en-US" smtClean="0"/>
              <a:t>-outline the </a:t>
            </a:r>
            <a:r>
              <a:rPr lang="en-US" altLang="en-US" smtClean="0"/>
              <a:t>scope of data involved in this particular development project</a:t>
            </a:r>
          </a:p>
          <a:p>
            <a:r>
              <a:rPr lang="en-US" altLang="en-US" smtClean="0"/>
              <a:t>-Mention high level entities and major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21145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-detailed data model identifying all the organizational data </a:t>
            </a:r>
            <a:r>
              <a:rPr lang="en-GB" altLang="en-US" smtClean="0"/>
              <a:t>to be managed (attribute, entities, relationships, constraints)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68662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Elicitation: practice of collecting requirements from users, customers and stakeholders.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conceptual schema must be transformed </a:t>
            </a:r>
            <a:r>
              <a:rPr lang="en-GB" dirty="0"/>
              <a:t>into a logical schema (technology dependent e.g. relational)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Results in complete picture of database without reference to a particular DBMS</a:t>
            </a:r>
          </a:p>
          <a:p>
            <a:pPr marL="171450" indent="-171450">
              <a:buFontTx/>
              <a:buChar char="-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55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data from a logical schema are stored in a computer’s secondary memory by a specific database management system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analyst decides on the organization of physical records</a:t>
            </a:r>
          </a:p>
          <a:p>
            <a:pPr marL="171450" indent="-171450">
              <a:buFontTx/>
              <a:buChar char="-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41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GB" altLang="en-US" smtClean="0"/>
              <a:t>designer </a:t>
            </a:r>
            <a:r>
              <a:rPr lang="en-US" altLang="en-US" smtClean="0"/>
              <a:t>writes, tests, and installs the programs/scripts that access, create, or modify the </a:t>
            </a:r>
            <a:r>
              <a:rPr lang="en-GB" altLang="en-US" smtClean="0"/>
              <a:t>database</a:t>
            </a:r>
          </a:p>
          <a:p>
            <a:pPr marL="171450" indent="-171450">
              <a:buFontTx/>
              <a:buChar char="-"/>
            </a:pPr>
            <a:r>
              <a:rPr lang="en-GB" altLang="en-US" smtClean="0"/>
              <a:t>finalize all database documentation, train users</a:t>
            </a:r>
          </a:p>
          <a:p>
            <a:pPr marL="171450" indent="-171450">
              <a:buFontTx/>
              <a:buChar char="-"/>
            </a:pPr>
            <a:r>
              <a:rPr lang="en-GB" altLang="en-US" smtClean="0"/>
              <a:t>load data </a:t>
            </a:r>
            <a:r>
              <a:rPr lang="en-US" altLang="en-US" smtClean="0"/>
              <a:t>from existing information sources (files and databases from legacy applications plus </a:t>
            </a:r>
            <a:r>
              <a:rPr lang="en-GB" altLang="en-US" smtClean="0"/>
              <a:t>new data now needed)</a:t>
            </a:r>
          </a:p>
        </p:txBody>
      </p:sp>
    </p:spTree>
    <p:extLst>
      <p:ext uri="{BB962C8B-B14F-4D97-AF65-F5344CB8AC3E}">
        <p14:creationId xmlns:p14="http://schemas.microsoft.com/office/powerpoint/2010/main" val="478846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dirty="0"/>
              <a:t>the designer adds, deletes, or changes characteristics of the structure of a database in order to meet changing business conditions, to correct errors</a:t>
            </a:r>
          </a:p>
          <a:p>
            <a:pPr marL="171450" indent="-171450">
              <a:buFontTx/>
              <a:buChar char="-"/>
              <a:defRPr/>
            </a:pPr>
            <a:endParaRPr lang="en-US" dirty="0"/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59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 smtClean="0"/>
              <a:t>SDLC is criticized for the length of time needed until a working system is produced, which occurs only at the end of the process</a:t>
            </a:r>
          </a:p>
          <a:p>
            <a:pPr marL="171450" indent="-171450">
              <a:buFontTx/>
              <a:buChar char="-"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9313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F8F8F8"/>
                </a:solidFill>
              </a:rPr>
              <a:t>https://sahibulsaif.wordpress.com/wisdom/bismillah-nature/</a:t>
            </a:r>
            <a:endParaRPr lang="en-GB" sz="11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Distributed Database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7" descr="Centralised D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19" y="1812848"/>
            <a:ext cx="7474911" cy="37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5509939"/>
            <a:ext cx="7715250" cy="134806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Data access and retrieval faster at nearest points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Can be slower accessing non local data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Need to be ensure data is consistent / synchronised</a:t>
            </a:r>
          </a:p>
        </p:txBody>
      </p:sp>
    </p:spTree>
    <p:extLst>
      <p:ext uri="{BB962C8B-B14F-4D97-AF65-F5344CB8AC3E}">
        <p14:creationId xmlns:p14="http://schemas.microsoft.com/office/powerpoint/2010/main" val="3524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Distributed Database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117" y="2077453"/>
            <a:ext cx="10864516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Database</a:t>
            </a:r>
          </a:p>
          <a:p>
            <a:pPr lvl="1"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nodes use the same hardware, software (OS &amp; DBMS) and data structures for the database system</a:t>
            </a:r>
          </a:p>
          <a:p>
            <a:pPr lvl="1" algn="just"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Database</a:t>
            </a:r>
          </a:p>
          <a:p>
            <a:pPr lvl="1"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nodes may have different hardware &amp; software (OS &amp; DBMS) and data structures at various nodes or locations are also incompatible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types based on Usage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727" y="1740659"/>
            <a:ext cx="11161295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database:</a:t>
            </a:r>
            <a:endParaRPr lang="en-US" sz="2800" b="1" dirty="0" smtClean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that is designed primarily to support a company’s day-to-day operations is classified as an operational database</a:t>
            </a:r>
          </a:p>
          <a:p>
            <a:pPr lvl="1"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 Transactional or Production database</a:t>
            </a:r>
          </a:p>
          <a:p>
            <a:pPr algn="just"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warehouse:</a:t>
            </a:r>
          </a:p>
          <a:p>
            <a:pPr lvl="1"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decision support system derived from various operational databases on periodic basis</a:t>
            </a:r>
          </a:p>
          <a:p>
            <a:pPr lvl="1"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warehouse focuses primarily on storing data used to generate information required to make tactical or strategic decisions like to formulate pricing decisions, sales forecasts, market positioning, and so on.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types based on Storage size &amp; No. of Users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/>
          <a:stretch>
            <a:fillRect/>
          </a:stretch>
        </p:blipFill>
        <p:spPr bwMode="auto">
          <a:xfrm>
            <a:off x="457200" y="2433638"/>
            <a:ext cx="11309684" cy="421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6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39916" y="2486617"/>
            <a:ext cx="11161295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Development</a:t>
            </a:r>
            <a:endParaRPr 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56178" y="2077453"/>
            <a:ext cx="10611852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Life Cycle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methodology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develop, maintain, and replace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Detailed, well-planned development process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Time-consuming, but comprehensive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development cycle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Two Approaches to Database Development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4821" y="2317934"/>
            <a:ext cx="10908632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(RAD)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Cursory attempt at conceptual data modeling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database during development of initial prototype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implementation and maintenance activities with new prototype versions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Two Approaches to Database Development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27"/>
          <p:cNvGrpSpPr>
            <a:grpSpLocks/>
          </p:cNvGrpSpPr>
          <p:nvPr/>
        </p:nvGrpSpPr>
        <p:grpSpPr bwMode="auto">
          <a:xfrm>
            <a:off x="1475873" y="1812848"/>
            <a:ext cx="9400674" cy="4796589"/>
            <a:chOff x="1008" y="1392"/>
            <a:chExt cx="4608" cy="225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400" y="2208"/>
              <a:ext cx="960" cy="2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8203" name="Arc 14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4" name="Arc 15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5" name="Arc 16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6" name="Arc 17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7" name="Arc 18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8" name="Arc 19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9" name="Arc 20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0" name="Arc 21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1" name="Arc 22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2" name="Arc 23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1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Life Cycle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2420938" y="1676400"/>
            <a:ext cx="8018462" cy="4114800"/>
            <a:chOff x="1248" y="1392"/>
            <a:chExt cx="4368" cy="2256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2461" y="218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10253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4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5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6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7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8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9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60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61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62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245" name="Rectangle 20"/>
          <p:cNvSpPr>
            <a:spLocks noChangeArrowheads="1"/>
          </p:cNvSpPr>
          <p:nvPr/>
        </p:nvSpPr>
        <p:spPr bwMode="auto">
          <a:xfrm>
            <a:off x="1992313" y="1695450"/>
            <a:ext cx="17526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947530" y="1878012"/>
            <a:ext cx="4137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Purpose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altLang="en-US" sz="2000" b="1" dirty="0">
                <a:latin typeface="Times New Roman" panose="02020603050405020304" pitchFamily="18" charset="0"/>
              </a:rPr>
              <a:t>preliminary understanding</a:t>
            </a:r>
          </a:p>
          <a:p>
            <a:pPr eaLnBrk="1" hangingPunct="1"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Deliverable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altLang="en-US" sz="2000" b="1" dirty="0">
                <a:latin typeface="Times New Roman" panose="02020603050405020304" pitchFamily="18" charset="0"/>
              </a:rPr>
              <a:t>request for study 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385011" y="5588305"/>
            <a:ext cx="67060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Database activity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enterprise modeling and early conceptual data modeling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Life Cycle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1981200" y="1676400"/>
            <a:ext cx="8458200" cy="4114800"/>
            <a:chOff x="1008" y="1392"/>
            <a:chExt cx="4608" cy="2256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12301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2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3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4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5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6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7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8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9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0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293" name="Rectangle 20"/>
          <p:cNvSpPr>
            <a:spLocks noChangeArrowheads="1"/>
          </p:cNvSpPr>
          <p:nvPr/>
        </p:nvSpPr>
        <p:spPr bwMode="auto">
          <a:xfrm>
            <a:off x="3429000" y="2362200"/>
            <a:ext cx="18288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562725" y="1832510"/>
            <a:ext cx="504808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Purpose–thorough requirements analysis and structuring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Deliverable–functional system specifications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85799" y="5921152"/>
            <a:ext cx="8084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Database activity–Thorough and integrated conceptual data modeling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Life Cycle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86" y="3395355"/>
            <a:ext cx="10058400" cy="125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i="0" dirty="0" smtClean="0"/>
              <a:t>Database types &amp; development life cycle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80471" y="2839986"/>
            <a:ext cx="8401429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LECTURE - 04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981200" y="1676400"/>
            <a:ext cx="8458200" cy="4114800"/>
            <a:chOff x="1008" y="1392"/>
            <a:chExt cx="4608" cy="2256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20490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20491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20492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Logical Design</a:t>
              </a:r>
            </a:p>
          </p:txBody>
        </p:sp>
        <p:sp>
          <p:nvSpPr>
            <p:cNvPr id="14350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1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2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3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4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5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7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8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9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340" name="Rectangle 20"/>
          <p:cNvSpPr>
            <a:spLocks noChangeArrowheads="1"/>
          </p:cNvSpPr>
          <p:nvPr/>
        </p:nvSpPr>
        <p:spPr bwMode="auto">
          <a:xfrm>
            <a:off x="4495800" y="3124200"/>
            <a:ext cx="1828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Logical Design</a:t>
            </a: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6338793" y="1715824"/>
            <a:ext cx="5562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Purpose–information requirements elicitation and structure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Deliverable–detailed design specifications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216568" y="5801264"/>
            <a:ext cx="103417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Database activity–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logical database design (transactions, forms, displays, views, data integrity and security)</a:t>
            </a:r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Life Cycle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7" grpId="0" autoUpdateAnimBg="0"/>
      <p:bldP spid="14747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1981200" y="1676400"/>
            <a:ext cx="8458200" cy="4114800"/>
            <a:chOff x="1008" y="1392"/>
            <a:chExt cx="4608" cy="2256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Physical Design</a:t>
              </a:r>
            </a:p>
          </p:txBody>
        </p:sp>
        <p:sp>
          <p:nvSpPr>
            <p:cNvPr id="21515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21516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21517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16398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9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0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1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2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3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4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5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6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7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388" name="Rectangle 20"/>
          <p:cNvSpPr>
            <a:spLocks noChangeArrowheads="1"/>
          </p:cNvSpPr>
          <p:nvPr/>
        </p:nvSpPr>
        <p:spPr bwMode="auto">
          <a:xfrm>
            <a:off x="5943600" y="3810000"/>
            <a:ext cx="1828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Physical Design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6858000" y="1879965"/>
            <a:ext cx="52567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Purpose–develop technology and organizational specifications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Deliverable–program/data structures, technology purchases, organization redesigns</a:t>
            </a: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140494" y="5675221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Database activity–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physical database design (define database to DBMS, physical data organization, database processing programs)</a:t>
            </a:r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Life Cycle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1" grpId="0" autoUpdateAnimBg="0"/>
      <p:bldP spid="14850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981200" y="1676400"/>
            <a:ext cx="8458200" cy="4114800"/>
            <a:chOff x="1008" y="1392"/>
            <a:chExt cx="4608" cy="2256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18443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Implementation</a:t>
              </a:r>
            </a:p>
          </p:txBody>
        </p:sp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18446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8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9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0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1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2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3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4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5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8436" name="Rectangle 20"/>
          <p:cNvSpPr>
            <a:spLocks noChangeArrowheads="1"/>
          </p:cNvSpPr>
          <p:nvPr/>
        </p:nvSpPr>
        <p:spPr bwMode="auto">
          <a:xfrm>
            <a:off x="7239000" y="4572000"/>
            <a:ext cx="1828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7179469" y="1901454"/>
            <a:ext cx="4953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Purpose–programming, testing, training, installation, documenting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Deliverable–operational programs, documentation, training materials</a:t>
            </a:r>
          </a:p>
        </p:txBody>
      </p:sp>
      <p:sp>
        <p:nvSpPr>
          <p:cNvPr id="149526" name="Text Box 22"/>
          <p:cNvSpPr txBox="1">
            <a:spLocks noChangeArrowheads="1"/>
          </p:cNvSpPr>
          <p:nvPr/>
        </p:nvSpPr>
        <p:spPr bwMode="auto">
          <a:xfrm>
            <a:off x="298095" y="5714629"/>
            <a:ext cx="92161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cs typeface="Arial" panose="020B0604020202020204" pitchFamily="34" charset="0"/>
              </a:rPr>
              <a:t>Database activity–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cs typeface="Arial" panose="020B0604020202020204" pitchFamily="34" charset="0"/>
              </a:rPr>
              <a:t>database implementation, including coded programs, documentation, installation and conversion</a:t>
            </a:r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Life Cycle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5" grpId="0" autoUpdateAnimBg="0"/>
      <p:bldP spid="14952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F8EDE-B1B8-4305-BEEF-D78C4A45DBAD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098676" y="1676400"/>
            <a:ext cx="8340725" cy="4114800"/>
            <a:chOff x="1072" y="1392"/>
            <a:chExt cx="4544" cy="2256"/>
          </a:xfrm>
        </p:grpSpPr>
        <p:sp>
          <p:nvSpPr>
            <p:cNvPr id="23563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20489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Maintenance</a:t>
              </a:r>
            </a:p>
          </p:txBody>
        </p:sp>
        <p:sp>
          <p:nvSpPr>
            <p:cNvPr id="20490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1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2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3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4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5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6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7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8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9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1072" y="1413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1888" y="1797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>
                  <a:solidFill>
                    <a:schemeClr val="bg1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3162" y="2608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2464" y="2229"/>
              <a:ext cx="960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</p:grpSp>
      <p:sp>
        <p:nvSpPr>
          <p:cNvPr id="20484" name="Rectangle 20"/>
          <p:cNvSpPr>
            <a:spLocks noChangeArrowheads="1"/>
          </p:cNvSpPr>
          <p:nvPr/>
        </p:nvSpPr>
        <p:spPr bwMode="auto">
          <a:xfrm>
            <a:off x="8610600" y="5257800"/>
            <a:ext cx="1828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Maintenance</a:t>
            </a: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7311047" y="2157104"/>
            <a:ext cx="3892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cs typeface="Arial" panose="020B0604020202020204" pitchFamily="34" charset="0"/>
              </a:rPr>
              <a:t>Purpose–monitor, repair, enhance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cs typeface="Arial" panose="020B0604020202020204" pitchFamily="34" charset="0"/>
              </a:rPr>
              <a:t>Deliverable–periodic audits</a:t>
            </a:r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262315" y="5830759"/>
            <a:ext cx="96779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Database activity–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database maintenance, performance analysis and tuning, error corrections</a:t>
            </a:r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Life Cycle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9" grpId="0" autoUpdateAnimBg="0"/>
      <p:bldP spid="15055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5867B2-F418-49EC-A8B9-8871CF5A9AA3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1" name="Picture 12" descr="FIG02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- Prototyping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CFBCC-8BF3-45C2-8A82-F654C45173E2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79" name="Picture 15" descr="FIG02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447800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4267200" y="30480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- Prototyping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4DF94-B2A8-4B9E-A38D-1AE4613A1DA9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3" name="Picture 10" descr="FIG02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9700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6"/>
          <p:cNvSpPr>
            <a:spLocks noChangeArrowheads="1"/>
          </p:cNvSpPr>
          <p:nvPr/>
        </p:nvSpPr>
        <p:spPr bwMode="auto">
          <a:xfrm>
            <a:off x="7162800" y="29718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- Prototyping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DB46D2-66BB-471C-940C-17E256A17AFA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7" name="Picture 10" descr="FIG02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09700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4191000" y="64008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AutoShape 7"/>
          <p:cNvSpPr>
            <a:spLocks noChangeArrowheads="1"/>
          </p:cNvSpPr>
          <p:nvPr/>
        </p:nvSpPr>
        <p:spPr bwMode="auto">
          <a:xfrm>
            <a:off x="7162800" y="64008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>
            <a:off x="5029200" y="6400800"/>
            <a:ext cx="609600" cy="457200"/>
          </a:xfrm>
          <a:prstGeom prst="curvedRightArrow">
            <a:avLst>
              <a:gd name="adj1" fmla="val 20000"/>
              <a:gd name="adj2" fmla="val 40000"/>
              <a:gd name="adj3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631" name="AutoShape 9"/>
          <p:cNvSpPr>
            <a:spLocks noChangeArrowheads="1"/>
          </p:cNvSpPr>
          <p:nvPr/>
        </p:nvSpPr>
        <p:spPr bwMode="auto">
          <a:xfrm>
            <a:off x="6248400" y="6400800"/>
            <a:ext cx="457200" cy="4572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- Prototyping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A4D321-5A64-4BF7-81AD-7684AB5990AE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5" name="Picture 7" descr="FIG02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9700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6"/>
          <p:cNvSpPr>
            <a:spLocks noChangeArrowheads="1"/>
          </p:cNvSpPr>
          <p:nvPr/>
        </p:nvSpPr>
        <p:spPr bwMode="auto">
          <a:xfrm flipV="1">
            <a:off x="4191000" y="33528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7661" y="993698"/>
            <a:ext cx="9028886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Development - Prototyping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90" y="1834542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 about: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 of Database systems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Database development life cycle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types based on Location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6275" y="2294021"/>
            <a:ext cx="10744200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database:</a:t>
            </a:r>
          </a:p>
          <a:p>
            <a:pPr lvl="1"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that supports data located at a single site is called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database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database:</a:t>
            </a:r>
          </a:p>
          <a:p>
            <a:pPr lvl="1"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that supports data distributed across several different sites is called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Centralized Database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799" y="1676400"/>
            <a:ext cx="10768263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database is located at a single location and different users at different places access the database from that single location, then it is known as Centralized Database.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basicsofcomputer.com/figure%201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717" y="2682200"/>
            <a:ext cx="6517231" cy="40557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2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entralised D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07" y="1739526"/>
            <a:ext cx="7150936" cy="397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1063" y="5710244"/>
            <a:ext cx="771525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Easier to organise, edit, query and backup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Can be slower because of high usage / load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Centralized Database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Distributed Database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799" y="1981200"/>
            <a:ext cx="10840453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database is a single logical database, which is spread physically across multiple computers (called database servers) over wide area network</a:t>
            </a:r>
          </a:p>
          <a:p>
            <a:pPr algn="just">
              <a:defRPr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databases are managed by the organizations having offices in different cities or countries</a:t>
            </a:r>
          </a:p>
          <a:p>
            <a:pPr algn="just">
              <a:defRPr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at any office can access data of his office as well as of other offices</a:t>
            </a:r>
          </a:p>
          <a:p>
            <a:pPr lvl="1" algn="just"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mutual communication between database servers at all offices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Distributed Database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E:\My Teachings\GIE-231 Database managemenet system Fall 2012\distributed db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479" y="1620402"/>
            <a:ext cx="7849792" cy="5237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9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1945</TotalTime>
  <Words>1000</Words>
  <Application>Microsoft Office PowerPoint</Application>
  <PresentationFormat>Custom</PresentationFormat>
  <Paragraphs>169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Dividend</vt:lpstr>
      <vt:lpstr>PowerPoint Presentation</vt:lpstr>
      <vt:lpstr>Database types &amp; development life cycle</vt:lpstr>
      <vt:lpstr>Previous 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72</cp:revision>
  <dcterms:created xsi:type="dcterms:W3CDTF">2016-08-25T05:41:22Z</dcterms:created>
  <dcterms:modified xsi:type="dcterms:W3CDTF">2020-09-22T18:12:57Z</dcterms:modified>
</cp:coreProperties>
</file>