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9" r:id="rId2"/>
    <p:sldId id="258" r:id="rId3"/>
    <p:sldId id="260" r:id="rId4"/>
    <p:sldId id="261" r:id="rId5"/>
    <p:sldId id="270" r:id="rId6"/>
    <p:sldId id="264" r:id="rId7"/>
    <p:sldId id="265" r:id="rId8"/>
    <p:sldId id="268" r:id="rId9"/>
    <p:sldId id="266" r:id="rId10"/>
    <p:sldId id="271" r:id="rId11"/>
    <p:sldId id="272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C2AA7-1584-48DE-A290-274ED504C087}" type="doc">
      <dgm:prSet loTypeId="urn:microsoft.com/office/officeart/2005/8/layout/chevron1" loCatId="process" qsTypeId="urn:microsoft.com/office/officeart/2005/8/quickstyle/simple3" qsCatId="simple" csTypeId="urn:microsoft.com/office/officeart/2005/8/colors/colorful1#1" csCatId="colorful" phldr="1"/>
      <dgm:spPr/>
    </dgm:pt>
    <dgm:pt modelId="{1E13811B-F2F1-487B-9001-3D9E305115E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B59230-F513-4615-9C27-5A8CB54ED2CD}" type="parTrans" cxnId="{380BE211-CD75-46E6-9B2E-4888AF4DE8DE}">
      <dgm:prSet/>
      <dgm:spPr/>
      <dgm:t>
        <a:bodyPr/>
        <a:lstStyle/>
        <a:p>
          <a:endParaRPr lang="en-US"/>
        </a:p>
      </dgm:t>
    </dgm:pt>
    <dgm:pt modelId="{0A96A7D4-2CE6-46EC-903F-A3D1499BE95B}" type="sibTrans" cxnId="{380BE211-CD75-46E6-9B2E-4888AF4DE8DE}">
      <dgm:prSet/>
      <dgm:spPr/>
      <dgm:t>
        <a:bodyPr/>
        <a:lstStyle/>
        <a:p>
          <a:endParaRPr lang="en-US"/>
        </a:p>
      </dgm:t>
    </dgm:pt>
    <dgm:pt modelId="{93161146-2E94-497C-B6E1-13FEB620459B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38900DA0-820F-46D2-8A90-D779231EB436}" type="parTrans" cxnId="{A0B1A1BB-2F0F-4919-A460-D432F8815228}">
      <dgm:prSet/>
      <dgm:spPr/>
      <dgm:t>
        <a:bodyPr/>
        <a:lstStyle/>
        <a:p>
          <a:endParaRPr lang="en-US"/>
        </a:p>
      </dgm:t>
    </dgm:pt>
    <dgm:pt modelId="{DB7933D0-AE2E-44AD-8D2E-95ECC5E816DC}" type="sibTrans" cxnId="{A0B1A1BB-2F0F-4919-A460-D432F8815228}">
      <dgm:prSet/>
      <dgm:spPr/>
      <dgm:t>
        <a:bodyPr/>
        <a:lstStyle/>
        <a:p>
          <a:endParaRPr lang="en-US"/>
        </a:p>
      </dgm:t>
    </dgm:pt>
    <dgm:pt modelId="{A2D8A71F-52F7-4D14-9A4D-7B902CC688FD}">
      <dgm:prSet phldrT="[Text]"/>
      <dgm:spPr/>
      <dgm:t>
        <a:bodyPr/>
        <a:lstStyle/>
        <a:p>
          <a:r>
            <a:rPr lang="en-US" dirty="0" smtClean="0"/>
            <a:t>Decision</a:t>
          </a:r>
          <a:endParaRPr lang="en-US" dirty="0"/>
        </a:p>
      </dgm:t>
    </dgm:pt>
    <dgm:pt modelId="{AC188452-C46A-43AC-B327-EC53EB6B1E73}" type="parTrans" cxnId="{22ED16C8-9F10-4D0B-A384-6E1CE60E9ABA}">
      <dgm:prSet/>
      <dgm:spPr/>
      <dgm:t>
        <a:bodyPr/>
        <a:lstStyle/>
        <a:p>
          <a:endParaRPr lang="en-US"/>
        </a:p>
      </dgm:t>
    </dgm:pt>
    <dgm:pt modelId="{FDB5AE30-D629-4FD3-ACAD-B1F1AC5DBC5A}" type="sibTrans" cxnId="{22ED16C8-9F10-4D0B-A384-6E1CE60E9ABA}">
      <dgm:prSet/>
      <dgm:spPr/>
      <dgm:t>
        <a:bodyPr/>
        <a:lstStyle/>
        <a:p>
          <a:endParaRPr lang="en-US"/>
        </a:p>
      </dgm:t>
    </dgm:pt>
    <dgm:pt modelId="{0184F0E2-7E53-4FBD-97B7-5FE3A29071E9}">
      <dgm:prSet/>
      <dgm:spPr/>
      <dgm:t>
        <a:bodyPr/>
        <a:lstStyle/>
        <a:p>
          <a:r>
            <a:rPr lang="en-US" dirty="0" smtClean="0"/>
            <a:t>Survival</a:t>
          </a:r>
          <a:endParaRPr lang="en-US" dirty="0"/>
        </a:p>
      </dgm:t>
    </dgm:pt>
    <dgm:pt modelId="{A5F3B44D-D358-4682-989E-C26B7B2B0089}" type="parTrans" cxnId="{D16C0403-BB2E-46C3-81A3-8EEE4DDA7B2E}">
      <dgm:prSet/>
      <dgm:spPr/>
      <dgm:t>
        <a:bodyPr/>
        <a:lstStyle/>
        <a:p>
          <a:endParaRPr lang="en-US"/>
        </a:p>
      </dgm:t>
    </dgm:pt>
    <dgm:pt modelId="{96E9D047-1448-485C-AEC5-8AB230D05035}" type="sibTrans" cxnId="{D16C0403-BB2E-46C3-81A3-8EEE4DDA7B2E}">
      <dgm:prSet/>
      <dgm:spPr/>
      <dgm:t>
        <a:bodyPr/>
        <a:lstStyle/>
        <a:p>
          <a:endParaRPr lang="en-US"/>
        </a:p>
      </dgm:t>
    </dgm:pt>
    <dgm:pt modelId="{AFF0140D-5ADB-4722-9C9A-B44771389987}" type="pres">
      <dgm:prSet presAssocID="{878C2AA7-1584-48DE-A290-274ED504C087}" presName="Name0" presStyleCnt="0">
        <dgm:presLayoutVars>
          <dgm:dir/>
          <dgm:animLvl val="lvl"/>
          <dgm:resizeHandles val="exact"/>
        </dgm:presLayoutVars>
      </dgm:prSet>
      <dgm:spPr/>
    </dgm:pt>
    <dgm:pt modelId="{C1B85D85-78B2-4F85-961B-6E550A7C9301}" type="pres">
      <dgm:prSet presAssocID="{1E13811B-F2F1-487B-9001-3D9E305115E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F9A51-AC88-4DA7-B7CF-07678D46FA6D}" type="pres">
      <dgm:prSet presAssocID="{0A96A7D4-2CE6-46EC-903F-A3D1499BE95B}" presName="parTxOnlySpace" presStyleCnt="0"/>
      <dgm:spPr/>
    </dgm:pt>
    <dgm:pt modelId="{40DE735E-2AE8-4CBD-864D-03EB859A08A1}" type="pres">
      <dgm:prSet presAssocID="{93161146-2E94-497C-B6E1-13FEB620459B}" presName="parTxOnly" presStyleLbl="node1" presStyleIdx="1" presStyleCnt="4" custLinFactNeighborX="188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BE3B-10C1-467A-BAF2-06EDD6B1E9B0}" type="pres">
      <dgm:prSet presAssocID="{DB7933D0-AE2E-44AD-8D2E-95ECC5E816DC}" presName="parTxOnlySpace" presStyleCnt="0"/>
      <dgm:spPr/>
    </dgm:pt>
    <dgm:pt modelId="{A8796280-052A-4A4F-A43D-5740085E6945}" type="pres">
      <dgm:prSet presAssocID="{A2D8A71F-52F7-4D14-9A4D-7B902CC688F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1CA7F-8DFD-41E2-A40A-67A674AF6045}" type="pres">
      <dgm:prSet presAssocID="{FDB5AE30-D629-4FD3-ACAD-B1F1AC5DBC5A}" presName="parTxOnlySpace" presStyleCnt="0"/>
      <dgm:spPr/>
    </dgm:pt>
    <dgm:pt modelId="{2B59F51B-0644-464A-8B01-3703442281CC}" type="pres">
      <dgm:prSet presAssocID="{0184F0E2-7E53-4FBD-97B7-5FE3A29071E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E3F5FB-7A30-43AD-B25F-2D7765FD2BAA}" type="presOf" srcId="{0184F0E2-7E53-4FBD-97B7-5FE3A29071E9}" destId="{2B59F51B-0644-464A-8B01-3703442281CC}" srcOrd="0" destOrd="0" presId="urn:microsoft.com/office/officeart/2005/8/layout/chevron1"/>
    <dgm:cxn modelId="{DE38250E-DF33-4DCF-8C17-4FE70CC7EF76}" type="presOf" srcId="{878C2AA7-1584-48DE-A290-274ED504C087}" destId="{AFF0140D-5ADB-4722-9C9A-B44771389987}" srcOrd="0" destOrd="0" presId="urn:microsoft.com/office/officeart/2005/8/layout/chevron1"/>
    <dgm:cxn modelId="{8E059EF7-B004-4BCD-A4D9-FAAB1F559B47}" type="presOf" srcId="{A2D8A71F-52F7-4D14-9A4D-7B902CC688FD}" destId="{A8796280-052A-4A4F-A43D-5740085E6945}" srcOrd="0" destOrd="0" presId="urn:microsoft.com/office/officeart/2005/8/layout/chevron1"/>
    <dgm:cxn modelId="{A0B1A1BB-2F0F-4919-A460-D432F8815228}" srcId="{878C2AA7-1584-48DE-A290-274ED504C087}" destId="{93161146-2E94-497C-B6E1-13FEB620459B}" srcOrd="1" destOrd="0" parTransId="{38900DA0-820F-46D2-8A90-D779231EB436}" sibTransId="{DB7933D0-AE2E-44AD-8D2E-95ECC5E816DC}"/>
    <dgm:cxn modelId="{D16C0403-BB2E-46C3-81A3-8EEE4DDA7B2E}" srcId="{878C2AA7-1584-48DE-A290-274ED504C087}" destId="{0184F0E2-7E53-4FBD-97B7-5FE3A29071E9}" srcOrd="3" destOrd="0" parTransId="{A5F3B44D-D358-4682-989E-C26B7B2B0089}" sibTransId="{96E9D047-1448-485C-AEC5-8AB230D05035}"/>
    <dgm:cxn modelId="{380BE211-CD75-46E6-9B2E-4888AF4DE8DE}" srcId="{878C2AA7-1584-48DE-A290-274ED504C087}" destId="{1E13811B-F2F1-487B-9001-3D9E305115EB}" srcOrd="0" destOrd="0" parTransId="{D5B59230-F513-4615-9C27-5A8CB54ED2CD}" sibTransId="{0A96A7D4-2CE6-46EC-903F-A3D1499BE95B}"/>
    <dgm:cxn modelId="{A40A0BCB-70A4-43CC-AF44-381DAFA8B033}" type="presOf" srcId="{93161146-2E94-497C-B6E1-13FEB620459B}" destId="{40DE735E-2AE8-4CBD-864D-03EB859A08A1}" srcOrd="0" destOrd="0" presId="urn:microsoft.com/office/officeart/2005/8/layout/chevron1"/>
    <dgm:cxn modelId="{22ED16C8-9F10-4D0B-A384-6E1CE60E9ABA}" srcId="{878C2AA7-1584-48DE-A290-274ED504C087}" destId="{A2D8A71F-52F7-4D14-9A4D-7B902CC688FD}" srcOrd="2" destOrd="0" parTransId="{AC188452-C46A-43AC-B327-EC53EB6B1E73}" sibTransId="{FDB5AE30-D629-4FD3-ACAD-B1F1AC5DBC5A}"/>
    <dgm:cxn modelId="{8A58DBDF-FCC0-4375-B854-660008B3AFB6}" type="presOf" srcId="{1E13811B-F2F1-487B-9001-3D9E305115EB}" destId="{C1B85D85-78B2-4F85-961B-6E550A7C9301}" srcOrd="0" destOrd="0" presId="urn:microsoft.com/office/officeart/2005/8/layout/chevron1"/>
    <dgm:cxn modelId="{A324591C-D4F0-44F2-A9BA-14C0B92C20B6}" type="presParOf" srcId="{AFF0140D-5ADB-4722-9C9A-B44771389987}" destId="{C1B85D85-78B2-4F85-961B-6E550A7C9301}" srcOrd="0" destOrd="0" presId="urn:microsoft.com/office/officeart/2005/8/layout/chevron1"/>
    <dgm:cxn modelId="{57D3E52B-C4C7-4250-BB89-4F717EE4F48C}" type="presParOf" srcId="{AFF0140D-5ADB-4722-9C9A-B44771389987}" destId="{AC3F9A51-AC88-4DA7-B7CF-07678D46FA6D}" srcOrd="1" destOrd="0" presId="urn:microsoft.com/office/officeart/2005/8/layout/chevron1"/>
    <dgm:cxn modelId="{DB343B08-6359-499D-BDA0-5FE3C2616BCF}" type="presParOf" srcId="{AFF0140D-5ADB-4722-9C9A-B44771389987}" destId="{40DE735E-2AE8-4CBD-864D-03EB859A08A1}" srcOrd="2" destOrd="0" presId="urn:microsoft.com/office/officeart/2005/8/layout/chevron1"/>
    <dgm:cxn modelId="{D5712DCC-4CAE-4C7C-AA11-5C9B331CD47A}" type="presParOf" srcId="{AFF0140D-5ADB-4722-9C9A-B44771389987}" destId="{12C2BE3B-10C1-467A-BAF2-06EDD6B1E9B0}" srcOrd="3" destOrd="0" presId="urn:microsoft.com/office/officeart/2005/8/layout/chevron1"/>
    <dgm:cxn modelId="{6374DE2A-C140-41F6-B5F4-3706C380D7E4}" type="presParOf" srcId="{AFF0140D-5ADB-4722-9C9A-B44771389987}" destId="{A8796280-052A-4A4F-A43D-5740085E6945}" srcOrd="4" destOrd="0" presId="urn:microsoft.com/office/officeart/2005/8/layout/chevron1"/>
    <dgm:cxn modelId="{3967B1D2-510C-410F-BEA0-4F94CDA3DE1B}" type="presParOf" srcId="{AFF0140D-5ADB-4722-9C9A-B44771389987}" destId="{8C81CA7F-8DFD-41E2-A40A-67A674AF6045}" srcOrd="5" destOrd="0" presId="urn:microsoft.com/office/officeart/2005/8/layout/chevron1"/>
    <dgm:cxn modelId="{0DC613B0-62F6-4AAB-B430-070AB681C83E}" type="presParOf" srcId="{AFF0140D-5ADB-4722-9C9A-B44771389987}" destId="{2B59F51B-0644-464A-8B01-3703442281C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85D85-78B2-4F85-961B-6E550A7C9301}">
      <dsp:nvSpPr>
        <dsp:cNvPr id="0" name=""/>
        <dsp:cNvSpPr/>
      </dsp:nvSpPr>
      <dsp:spPr>
        <a:xfrm>
          <a:off x="3514" y="120663"/>
          <a:ext cx="2045670" cy="8182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</a:t>
          </a:r>
          <a:endParaRPr lang="en-US" sz="1800" kern="1200" dirty="0"/>
        </a:p>
      </dsp:txBody>
      <dsp:txXfrm>
        <a:off x="412648" y="120663"/>
        <a:ext cx="1227402" cy="818268"/>
      </dsp:txXfrm>
    </dsp:sp>
    <dsp:sp modelId="{40DE735E-2AE8-4CBD-864D-03EB859A08A1}">
      <dsp:nvSpPr>
        <dsp:cNvPr id="0" name=""/>
        <dsp:cNvSpPr/>
      </dsp:nvSpPr>
      <dsp:spPr>
        <a:xfrm>
          <a:off x="1883110" y="120663"/>
          <a:ext cx="2045670" cy="8182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Information</a:t>
          </a:r>
          <a:endParaRPr lang="en-US" sz="1800" kern="1200" dirty="0"/>
        </a:p>
      </dsp:txBody>
      <dsp:txXfrm>
        <a:off x="2292244" y="120663"/>
        <a:ext cx="1227402" cy="818268"/>
      </dsp:txXfrm>
    </dsp:sp>
    <dsp:sp modelId="{A8796280-052A-4A4F-A43D-5740085E6945}">
      <dsp:nvSpPr>
        <dsp:cNvPr id="0" name=""/>
        <dsp:cNvSpPr/>
      </dsp:nvSpPr>
      <dsp:spPr>
        <a:xfrm>
          <a:off x="3685720" y="120663"/>
          <a:ext cx="2045670" cy="8182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Decision</a:t>
          </a:r>
          <a:endParaRPr lang="en-US" sz="1800" kern="1200" dirty="0"/>
        </a:p>
      </dsp:txBody>
      <dsp:txXfrm>
        <a:off x="4094854" y="120663"/>
        <a:ext cx="1227402" cy="818268"/>
      </dsp:txXfrm>
    </dsp:sp>
    <dsp:sp modelId="{2B59F51B-0644-464A-8B01-3703442281CC}">
      <dsp:nvSpPr>
        <dsp:cNvPr id="0" name=""/>
        <dsp:cNvSpPr/>
      </dsp:nvSpPr>
      <dsp:spPr>
        <a:xfrm>
          <a:off x="5526823" y="120663"/>
          <a:ext cx="2045670" cy="81826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Survival</a:t>
          </a:r>
          <a:endParaRPr lang="en-US" sz="1800" kern="1200" dirty="0"/>
        </a:p>
      </dsp:txBody>
      <dsp:txXfrm>
        <a:off x="5935957" y="120663"/>
        <a:ext cx="1227402" cy="818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A8F84-D1B7-4DE5-8F32-C916319DA0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7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790509" y="1101671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 vs Information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76425" y="2628548"/>
            <a:ext cx="1411330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494097"/>
              </p:ext>
            </p:extLst>
          </p:nvPr>
        </p:nvGraphicFramePr>
        <p:xfrm>
          <a:off x="5080859" y="2251075"/>
          <a:ext cx="541337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3" imgW="3258017" imgH="2772143" progId="Excel.Chart.8">
                  <p:embed/>
                </p:oleObj>
              </mc:Choice>
              <mc:Fallback>
                <p:oleObj name="Chart" r:id="rId3" imgW="3258017" imgH="277214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859" y="2251075"/>
                        <a:ext cx="541337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0771" y="1789410"/>
            <a:ext cx="259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92355" y="1920821"/>
            <a:ext cx="259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Data</a:t>
            </a:r>
            <a:endParaRPr lang="en-US" altLang="en-US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790509" y="885104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 -&gt; Information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80084" y="1888738"/>
            <a:ext cx="5715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80084" y="6151621"/>
            <a:ext cx="5715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alt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846095" y="2653119"/>
            <a:ext cx="5715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Summarizing the data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Averaging the data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Selecting part of the data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Graphing the data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Adding context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Adding value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461084" y="2422138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8494294" y="2421832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803275" y="2300288"/>
            <a:ext cx="11645900" cy="42862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extracted to reveal meaning in data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&amp; inaccurate data leads to incomplete &amp; inaccurate information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taken on the basis of information provided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Accurate, complete, relevant and timely information is the key to good decision making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survival of an organization depends on the decisions taken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Decisions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Raises (up) the organization 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Bad Decisions  Drowns (down) the organization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4571127"/>
              </p:ext>
            </p:extLst>
          </p:nvPr>
        </p:nvGraphicFramePr>
        <p:xfrm>
          <a:off x="2408007" y="1984802"/>
          <a:ext cx="7576008" cy="1059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What to do with Data ?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3395355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Introduction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LECTURE - 01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1847848" y="749146"/>
            <a:ext cx="8401050" cy="819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About The Course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7286" y="2041448"/>
            <a:ext cx="97821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 introductory course on database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3-1 Course: 3hrs Theory + 3hrs Lab per week.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Primary focus: how database systems are designed and implemented.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Covers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design (ER Design)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SQL (Structured Query Language).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Normalization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Integrity constraints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409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2174081" y="955626"/>
            <a:ext cx="8401050" cy="819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Course Outline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2049" y="2131964"/>
            <a:ext cx="10425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Data/Information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 systems, Database approach, Types of database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Database Life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Design, Relational Modeling,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Dependencies,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in database.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243" y="2103388"/>
            <a:ext cx="10425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Database systems: A Practical Approach to Design, Implementation, And Management,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Connolly, 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M. &amp;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Begg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C. E., 6th Edition (2015),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Pearsons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 and Johannes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Gehrke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 Management Systems; McGraw Hill, 2nd Edition, 2000.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Database Management, Jeffrey A, Hoffer, 11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Jeffrey D. Ullman and Jennifer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First Course in Database Systems; Prentice Hall, 1997.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Hector Garcia-Molina, Jeffrey D. Ullman and Jennifer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 System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Implementation; Prentice Hall, 2000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819086" y="1022273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Text / Reference Books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about: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retrieval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Does Data Matter ?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769" y="1933099"/>
            <a:ext cx="103952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data play any role in organization’s growth..?</a:t>
            </a:r>
          </a:p>
          <a:p>
            <a:pPr algn="just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Continental  - US Airline was at the bottom in ranking, in late 90s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played vital role in Continental turnaround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Business intelligence (BI)?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service through data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 management &amp; interpretation of Continental’s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matters indeed.</a:t>
            </a:r>
          </a:p>
        </p:txBody>
      </p:sp>
    </p:spTree>
    <p:extLst>
      <p:ext uri="{BB962C8B-B14F-4D97-AF65-F5344CB8AC3E}">
        <p14:creationId xmlns:p14="http://schemas.microsoft.com/office/powerpoint/2010/main" val="12929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938212" y="1687513"/>
            <a:ext cx="12196763" cy="56546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facts and figures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information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 graphics, images, and/or video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Information: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is required to reveal meaning.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is added to data.</a:t>
            </a:r>
          </a:p>
          <a:p>
            <a:pPr eaLnBrk="1" hangingPunct="1"/>
            <a:endParaRPr lang="en-GB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2" descr="E:\FYP Ideas\male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13" y="2470520"/>
            <a:ext cx="13589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7705913" y="3473820"/>
            <a:ext cx="3367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 err="1"/>
              <a:t>Reg</a:t>
            </a:r>
            <a:r>
              <a:rPr lang="en-US" altLang="en-US" sz="1800" b="1" dirty="0"/>
              <a:t> No, Name, Address, Gender</a:t>
            </a:r>
          </a:p>
        </p:txBody>
      </p:sp>
      <p:pic>
        <p:nvPicPr>
          <p:cNvPr id="8199" name="Picture 2" descr="E:\FYP Ideas\malefema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6" r="52219"/>
          <a:stretch>
            <a:fillRect/>
          </a:stretch>
        </p:blipFill>
        <p:spPr bwMode="auto">
          <a:xfrm>
            <a:off x="8782238" y="4789857"/>
            <a:ext cx="457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2" descr="E:\FYP Ideas\male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8" r="11211"/>
          <a:stretch>
            <a:fillRect/>
          </a:stretch>
        </p:blipFill>
        <p:spPr bwMode="auto">
          <a:xfrm>
            <a:off x="9477563" y="4758107"/>
            <a:ext cx="4889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8747314" y="5745531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/>
              <a:t>30%</a:t>
            </a:r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9545826" y="5756645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/>
              <a:t>70%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790509" y="1101671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 vs Information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790509" y="1101671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 vs Information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87391" y="2378021"/>
            <a:ext cx="8208962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51007</a:t>
            </a:r>
          </a:p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Information:</a:t>
            </a:r>
          </a:p>
          <a:p>
            <a:pPr lvl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5/10/07 The date of your final exam.</a:t>
            </a:r>
          </a:p>
          <a:p>
            <a:pPr lvl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$51,007 The average starting salary of an accounting major.</a:t>
            </a:r>
          </a:p>
          <a:p>
            <a:pPr lvl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51007  Zip code of Bronson Iowa.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907" y="6261988"/>
            <a:ext cx="1203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https://www.google.com/url?sa=t&amp;rct=j&amp;q=&amp;</a:t>
            </a:r>
            <a:r>
              <a:rPr lang="en-GB" sz="1200" dirty="0" smtClean="0"/>
              <a:t>esrc=s&amp;source=web&amp;cd=8&amp;ved=0ahUKEwjRw5KkmNzOAhUD7BQKHYmOBjoQFgg8MAc&amp;url=http%3A%2F%2Fwww.cs.siena.edu%2F~ebreimer%2Fcourses%2Fcsis-114-s08%2Flectures%2FData%2520vs</a:t>
            </a:r>
            <a:r>
              <a:rPr lang="en-GB" sz="1200" dirty="0"/>
              <a:t>.%2520Information%2520(4).ppt&amp;usg=AFQjCNG67c6gZwgrpj3FEVUYSbNru5jdKQ&amp;sig2=OKGY67wN3ZErfkrpzXCCPw&amp;cad=rja</a:t>
            </a:r>
          </a:p>
        </p:txBody>
      </p:sp>
    </p:spTree>
    <p:extLst>
      <p:ext uri="{BB962C8B-B14F-4D97-AF65-F5344CB8AC3E}">
        <p14:creationId xmlns:p14="http://schemas.microsoft.com/office/powerpoint/2010/main" val="37100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156</TotalTime>
  <Words>518</Words>
  <Application>Microsoft Office PowerPoint</Application>
  <PresentationFormat>Widescreen</PresentationFormat>
  <Paragraphs>110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Calibri</vt:lpstr>
      <vt:lpstr>Gill Sans MT</vt:lpstr>
      <vt:lpstr>Times New Roman</vt:lpstr>
      <vt:lpstr>Wingdings</vt:lpstr>
      <vt:lpstr>Wingdings 2</vt:lpstr>
      <vt:lpstr>Dividend</vt:lpstr>
      <vt:lpstr>Chart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CUI</cp:lastModifiedBy>
  <cp:revision>28</cp:revision>
  <dcterms:created xsi:type="dcterms:W3CDTF">2016-08-25T05:41:22Z</dcterms:created>
  <dcterms:modified xsi:type="dcterms:W3CDTF">2024-02-14T05:11:13Z</dcterms:modified>
</cp:coreProperties>
</file>