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81800" cy="92964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000000"/>
          </p15:clr>
        </p15:guide>
        <p15:guide id="2" pos="44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gVTYe5OL62mrTvaGv8JSdsI8O3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0487" y="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 2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3" name="Google Shape;63;p25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 rot="5400000">
            <a:off x="2655887" y="-615951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8" name="Google Shape;58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9" name="Google Shape;59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image" Target="../media/image7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198437" y="2960687"/>
            <a:ext cx="8610600" cy="201612"/>
            <a:chOff x="125" y="1865"/>
            <a:chExt cx="5424" cy="127"/>
          </a:xfrm>
        </p:grpSpPr>
        <p:sp>
          <p:nvSpPr>
            <p:cNvPr id="11" name="Google Shape;11;p14"/>
            <p:cNvSpPr txBox="1"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14"/>
            <p:cNvSpPr txBox="1"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14"/>
            <p:cNvSpPr txBox="1"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14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14"/>
          <p:cNvSpPr txBox="1"/>
          <p:nvPr/>
        </p:nvSpPr>
        <p:spPr>
          <a:xfrm>
            <a:off x="26987" y="6613525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16" name="Google Shape;1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14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14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6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16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16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16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16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16"/>
          <p:cNvSpPr txBox="1"/>
          <p:nvPr/>
        </p:nvSpPr>
        <p:spPr>
          <a:xfrm>
            <a:off x="4257675" y="6613525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16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16"/>
          <p:cNvSpPr txBox="1"/>
          <p:nvPr/>
        </p:nvSpPr>
        <p:spPr>
          <a:xfrm>
            <a:off x="185737" y="6621462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33" name="Google Shape;3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371475" y="1900237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2:  Part 1: Lecture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The Mac OS X GUI</a:t>
            </a:r>
            <a:endParaRPr/>
          </a:p>
        </p:txBody>
      </p:sp>
      <p:pic>
        <p:nvPicPr>
          <p:cNvPr descr="2" id="134" name="Google Shape;1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387" y="1274762"/>
            <a:ext cx="6410325" cy="49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457200" y="1555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System Calls</a:t>
            </a:r>
            <a:endParaRPr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949325" y="1106487"/>
            <a:ext cx="6429375" cy="2646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 interface to the services provided by the OS</a:t>
            </a:r>
            <a:endParaRPr b="0" i="0" sz="800" u="non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Typically written in a high-level language (C or C++)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Mostly accessed by programs via a high-level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Programming Interface </a:t>
            </a: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rather than direct system call use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most </a:t>
            </a:r>
            <a:r>
              <a:rPr b="0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APIs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Win32 API for Windows,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POSIX API for POSIX-based systems (including virtually all versions of UNIX, Linux, and Mac OS X),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API for the Java virtual machine (JVM)</a:t>
            </a:r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993775" y="4962525"/>
            <a:ext cx="6889750" cy="59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 that the system-call names used throughout this text are generic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457200" y="2143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System Calls</a:t>
            </a:r>
            <a:endParaRPr/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 sequence to copy the contents of one file to another file</a:t>
            </a:r>
            <a:endParaRPr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8912" y="1965325"/>
            <a:ext cx="5937250" cy="4017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2"/>
          <p:cNvCxnSpPr/>
          <p:nvPr/>
        </p:nvCxnSpPr>
        <p:spPr>
          <a:xfrm>
            <a:off x="7358062" y="2022475"/>
            <a:ext cx="0" cy="420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2" name="Google Shape;152;p12"/>
          <p:cNvCxnSpPr/>
          <p:nvPr/>
        </p:nvCxnSpPr>
        <p:spPr>
          <a:xfrm>
            <a:off x="1503362" y="2012950"/>
            <a:ext cx="0" cy="4302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Standard API</a:t>
            </a:r>
            <a:endParaRPr/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0737" y="1066800"/>
            <a:ext cx="5094287" cy="5192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806450" y="1233487"/>
            <a:ext cx="71834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services for system provides to users, processes, and other systems</a:t>
            </a:r>
            <a:endParaRPr/>
          </a:p>
          <a:p>
            <a:pPr indent="-20574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calls</a:t>
            </a:r>
            <a:endParaRPr/>
          </a:p>
          <a:p>
            <a:pPr indent="-20574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5740" lvl="0" marL="342900" rtl="0" algn="l"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1050925" y="198437"/>
            <a:ext cx="76358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Services</a:t>
            </a:r>
            <a:endParaRPr/>
          </a:p>
        </p:txBody>
      </p: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846137" y="1143000"/>
            <a:ext cx="6862762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 </a:t>
            </a:r>
            <a:r>
              <a:rPr b="0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an environment for execution of programs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to programs and users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set of operating-system </a:t>
            </a:r>
            <a:r>
              <a:rPr b="0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provides functions that are helpful to the user: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interface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Almost all operating systems have a user interface (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UI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Varies between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Command-Line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</a:t>
            </a:r>
            <a:r>
              <a:rPr b="1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Graphics User Interface </a:t>
            </a:r>
            <a:r>
              <a:rPr b="1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</a:t>
            </a:r>
            <a:r>
              <a:rPr b="1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i="0" sz="1600" u="non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execution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The system must be able to load a program into memory and to run that program, end execution, either normally or abnormally (indicating error)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operations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 A running program may require I/O, which may involve a file or an I/O device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946150" y="182562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Services (Cont.)</a:t>
            </a:r>
            <a:endParaRPr/>
          </a:p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782637" y="892175"/>
            <a:ext cx="7542212" cy="57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4469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set of operating-system services provides functions that are </a:t>
            </a: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helpful to the user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(Cont.):</a:t>
            </a:r>
            <a:endParaRPr b="1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File-system manipulation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 The file system is of particular interest. Programs need to read and write files and directories, create and delete them, search them, list file Information, permission management.</a:t>
            </a:r>
            <a:endParaRPr b="1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Communications</a:t>
            </a:r>
            <a:r>
              <a:rPr b="0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Processes may exchange information, on the same computer or between computers over a network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Communications may be via shared memory or through message passing (packets moved by the OS)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 detection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OS needs to be constantly aware of possible errors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occur in the CPU and memory hardware, in I/O devices, in user program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 type of error, </a:t>
            </a:r>
            <a:r>
              <a:rPr b="0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should take the appropriate action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ensure correct and consistent computing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Debugging facilities can greatly enhance the user’s and programmer’s abilities to efficiently use the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1003300" y="182562"/>
            <a:ext cx="78120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Services (Cont.)</a:t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742950" y="1168400"/>
            <a:ext cx="74041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Another set of </a:t>
            </a:r>
            <a:r>
              <a:rPr b="0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functions exists for ensuring the efficient operation of the system itself via resource sharing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 allocation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 multiple users or multiple jobs running concurrently, resources must be allocated to each of them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types of resources -   CPU cycles, main memory, file storage, I/O devices.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Accounting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keep track of which users use how much and what kinds of computer resources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 and security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owners of information stored in a multiuser or networked computer system may want to control use of that information, concurrent processes should not interfere with each other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involves ensuring that all access to system resources is controlled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system from outsiders requires user authentication, extends to defending external I/O devices from invalid access attempts</a:t>
            </a:r>
            <a:endParaRPr/>
          </a:p>
          <a:p>
            <a:pPr indent="-251459" lvl="0" marL="342900" rtl="0" algn="l"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992187" y="1412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 View of Operating System Services</a:t>
            </a:r>
            <a:endParaRPr/>
          </a:p>
        </p:txBody>
      </p:sp>
      <p:pic>
        <p:nvPicPr>
          <p:cNvPr descr="2"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575" y="1601787"/>
            <a:ext cx="7218362" cy="36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1008062" y="1460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User Operating System Interface - CLI</a:t>
            </a:r>
            <a:endParaRPr/>
          </a:p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762000" y="1223962"/>
            <a:ext cx="7121525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 or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interpreter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direct command entry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implemented in kernel, sometimes by systems program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multiple flavors implemented –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shells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Primarily fetches a command from user and executes 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commands built-in, sometimes just names of programs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latter, adding new features doesn’t require shell modification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1036637" y="1682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User Operating System Interface - GUI</a:t>
            </a:r>
            <a:endParaRPr/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838200" y="1154112"/>
            <a:ext cx="73279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User-friendly </a:t>
            </a: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desktop</a:t>
            </a:r>
            <a:r>
              <a:rPr b="0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metaphor interface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mouse, keyboard, and monitor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Icons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represent files, programs, actions, etc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Various mouse buttons over objects in the interface cause various actions (provide information, options, execute function, open directory (known as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folder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systems now include both CLI and GUI interfaces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Microsoft Windows is GUI with CLI “command” shell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Apple Mac OS X is “Aqua” GUI interface with UNIX kernel underneath and shells available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Unix and Linux have CLI with optional GUI interfaces (CDE, KDE, GNOME)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822325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Touchscreen Interfaces</a:t>
            </a:r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806450" y="1233487"/>
            <a:ext cx="41211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Touchscreen devices require new interfaces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Mouse not possible or not desired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Actions and selection based on gestures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keyboard for text entry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Voice commands.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pad.pdf"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5712" y="1343025"/>
            <a:ext cx="3441700" cy="458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</cp:coreProperties>
</file>