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notesMasterIdLst>
    <p:notesMasterId r:id="rId31"/>
  </p:notesMasterIdLst>
  <p:sldIdLst>
    <p:sldId id="256" r:id="rId2"/>
    <p:sldId id="260" r:id="rId3"/>
    <p:sldId id="258" r:id="rId4"/>
    <p:sldId id="261" r:id="rId5"/>
    <p:sldId id="257" r:id="rId6"/>
    <p:sldId id="262" r:id="rId7"/>
    <p:sldId id="263" r:id="rId8"/>
    <p:sldId id="259" r:id="rId9"/>
    <p:sldId id="264" r:id="rId10"/>
    <p:sldId id="265" r:id="rId11"/>
    <p:sldId id="266" r:id="rId12"/>
    <p:sldId id="267" r:id="rId13"/>
    <p:sldId id="268"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5" r:id="rId27"/>
    <p:sldId id="297" r:id="rId28"/>
    <p:sldId id="298"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6" autoAdjust="0"/>
    <p:restoredTop sz="94660"/>
  </p:normalViewPr>
  <p:slideViewPr>
    <p:cSldViewPr snapToGrid="0">
      <p:cViewPr varScale="1">
        <p:scale>
          <a:sx n="62" d="100"/>
          <a:sy n="62" d="100"/>
        </p:scale>
        <p:origin x="8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353AC-6620-4EBC-B17A-FA5E2EEBA241}"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6E938-7484-43C5-B408-BAD95307EEAA}" type="slidenum">
              <a:rPr lang="en-US" smtClean="0"/>
              <a:t>‹#›</a:t>
            </a:fld>
            <a:endParaRPr lang="en-US"/>
          </a:p>
        </p:txBody>
      </p:sp>
    </p:spTree>
    <p:extLst>
      <p:ext uri="{BB962C8B-B14F-4D97-AF65-F5344CB8AC3E}">
        <p14:creationId xmlns:p14="http://schemas.microsoft.com/office/powerpoint/2010/main" val="1553076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96E938-7484-43C5-B408-BAD95307EEAA}" type="slidenum">
              <a:rPr lang="en-US" smtClean="0"/>
              <a:t>25</a:t>
            </a:fld>
            <a:endParaRPr lang="en-US"/>
          </a:p>
        </p:txBody>
      </p:sp>
    </p:spTree>
    <p:extLst>
      <p:ext uri="{BB962C8B-B14F-4D97-AF65-F5344CB8AC3E}">
        <p14:creationId xmlns:p14="http://schemas.microsoft.com/office/powerpoint/2010/main" val="369196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8E2DE-F825-4C5D-909D-14D35D96603B}"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399354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78E2DE-F825-4C5D-909D-14D35D96603B}"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332519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78E2DE-F825-4C5D-909D-14D35D96603B}"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C20A39-DC24-49B0-A196-B7FBF3B9746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750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578E2DE-F825-4C5D-909D-14D35D96603B}"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82981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578E2DE-F825-4C5D-909D-14D35D96603B}"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C20A39-DC24-49B0-A196-B7FBF3B9746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488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578E2DE-F825-4C5D-909D-14D35D96603B}"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555868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8E2DE-F825-4C5D-909D-14D35D96603B}"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3119153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8E2DE-F825-4C5D-909D-14D35D96603B}"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281254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8E2DE-F825-4C5D-909D-14D35D96603B}"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283878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78E2DE-F825-4C5D-909D-14D35D96603B}"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217644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8E2DE-F825-4C5D-909D-14D35D96603B}"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425375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8E2DE-F825-4C5D-909D-14D35D96603B}"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315512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8E2DE-F825-4C5D-909D-14D35D96603B}"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420832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8E2DE-F825-4C5D-909D-14D35D96603B}"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331818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78E2DE-F825-4C5D-909D-14D35D96603B}"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7984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78E2DE-F825-4C5D-909D-14D35D96603B}"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C20A39-DC24-49B0-A196-B7FBF3B97469}" type="slidenum">
              <a:rPr lang="en-US" smtClean="0"/>
              <a:t>‹#›</a:t>
            </a:fld>
            <a:endParaRPr lang="en-US"/>
          </a:p>
        </p:txBody>
      </p:sp>
    </p:spTree>
    <p:extLst>
      <p:ext uri="{BB962C8B-B14F-4D97-AF65-F5344CB8AC3E}">
        <p14:creationId xmlns:p14="http://schemas.microsoft.com/office/powerpoint/2010/main" val="383973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78E2DE-F825-4C5D-909D-14D35D96603B}" type="datetimeFigureOut">
              <a:rPr lang="en-US" smtClean="0"/>
              <a:t>10/22/2024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FC20A39-DC24-49B0-A196-B7FBF3B97469}" type="slidenum">
              <a:rPr lang="en-US" smtClean="0"/>
              <a:t>‹#›</a:t>
            </a:fld>
            <a:endParaRPr lang="en-US"/>
          </a:p>
        </p:txBody>
      </p:sp>
    </p:spTree>
    <p:extLst>
      <p:ext uri="{BB962C8B-B14F-4D97-AF65-F5344CB8AC3E}">
        <p14:creationId xmlns:p14="http://schemas.microsoft.com/office/powerpoint/2010/main" val="4117904387"/>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3ABB-167D-4CBD-B121-6DB21F11F1C8}"/>
              </a:ext>
            </a:extLst>
          </p:cNvPr>
          <p:cNvSpPr>
            <a:spLocks noGrp="1"/>
          </p:cNvSpPr>
          <p:nvPr>
            <p:ph type="ctrTitle"/>
          </p:nvPr>
        </p:nvSpPr>
        <p:spPr/>
        <p:txBody>
          <a:bodyPr/>
          <a:lstStyle/>
          <a:p>
            <a:r>
              <a:rPr lang="en-US" b="1" dirty="0"/>
              <a:t>Risk Management</a:t>
            </a:r>
          </a:p>
        </p:txBody>
      </p:sp>
    </p:spTree>
    <p:extLst>
      <p:ext uri="{BB962C8B-B14F-4D97-AF65-F5344CB8AC3E}">
        <p14:creationId xmlns:p14="http://schemas.microsoft.com/office/powerpoint/2010/main" val="117326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6D81-4640-4F21-A936-7EF4AD955798}"/>
              </a:ext>
            </a:extLst>
          </p:cNvPr>
          <p:cNvSpPr>
            <a:spLocks noGrp="1"/>
          </p:cNvSpPr>
          <p:nvPr>
            <p:ph type="title"/>
          </p:nvPr>
        </p:nvSpPr>
        <p:spPr/>
        <p:txBody>
          <a:bodyPr/>
          <a:lstStyle/>
          <a:p>
            <a:r>
              <a:rPr lang="en-US" b="1" dirty="0"/>
              <a:t>Risk Identification </a:t>
            </a:r>
          </a:p>
        </p:txBody>
      </p:sp>
      <p:sp>
        <p:nvSpPr>
          <p:cNvPr id="3" name="Content Placeholder 2">
            <a:extLst>
              <a:ext uri="{FF2B5EF4-FFF2-40B4-BE49-F238E27FC236}">
                <a16:creationId xmlns:a16="http://schemas.microsoft.com/office/drawing/2014/main" id="{D0AF8879-FBF3-405C-9A22-16679413E0A7}"/>
              </a:ext>
            </a:extLst>
          </p:cNvPr>
          <p:cNvSpPr>
            <a:spLocks noGrp="1"/>
          </p:cNvSpPr>
          <p:nvPr>
            <p:ph idx="1"/>
          </p:nvPr>
        </p:nvSpPr>
        <p:spPr>
          <a:xfrm>
            <a:off x="2001520" y="1905000"/>
            <a:ext cx="9503092" cy="4820920"/>
          </a:xfrm>
        </p:spPr>
        <p:txBody>
          <a:bodyPr>
            <a:normAutofit/>
          </a:bodyPr>
          <a:lstStyle/>
          <a:p>
            <a:r>
              <a:rPr lang="en-US" b="1" dirty="0"/>
              <a:t>Plan and Organize the Process: </a:t>
            </a:r>
          </a:p>
          <a:p>
            <a:pPr lvl="1"/>
            <a:r>
              <a:rPr lang="en-US" dirty="0"/>
              <a:t>organize a team based on  users, managers, IT and InfoSec groups for risk identification </a:t>
            </a:r>
          </a:p>
          <a:p>
            <a:r>
              <a:rPr lang="en-US" b="1" dirty="0"/>
              <a:t>Asset Identification and Inventory: </a:t>
            </a:r>
          </a:p>
          <a:p>
            <a:pPr lvl="1"/>
            <a:r>
              <a:rPr lang="en-US" dirty="0"/>
              <a:t>elements of an organization’s system, such as people, procedures, data and information, software, hardware, and networking elements</a:t>
            </a:r>
          </a:p>
          <a:p>
            <a:r>
              <a:rPr lang="en-US" b="1" dirty="0"/>
              <a:t>People, Procedures, and Data Asset Identification:</a:t>
            </a:r>
          </a:p>
          <a:p>
            <a:pPr lvl="1"/>
            <a:r>
              <a:rPr lang="en-US" b="1" dirty="0"/>
              <a:t>People: </a:t>
            </a:r>
            <a:r>
              <a:rPr lang="en-US" dirty="0"/>
              <a:t>Position name/number/ID supervisor, security clearance level, special skills</a:t>
            </a:r>
          </a:p>
          <a:p>
            <a:pPr lvl="1"/>
            <a:r>
              <a:rPr lang="en-US" b="1" dirty="0"/>
              <a:t>Procedures: </a:t>
            </a:r>
            <a:r>
              <a:rPr lang="en-US" dirty="0"/>
              <a:t>Description; intended purpose; relationship to software, hardware, and networking elements; storage location for reference; storage location for update</a:t>
            </a:r>
          </a:p>
          <a:p>
            <a:pPr lvl="1"/>
            <a:r>
              <a:rPr lang="en-US" b="1" dirty="0"/>
              <a:t>Data: </a:t>
            </a:r>
            <a:r>
              <a:rPr lang="en-US" dirty="0"/>
              <a:t>Classification; owner, creator, and manager, size of data structure, data structure used (sequential or relational) online or offline, location</a:t>
            </a:r>
            <a:endParaRPr lang="en-US" b="1" dirty="0"/>
          </a:p>
          <a:p>
            <a:r>
              <a:rPr lang="en-US" b="1" dirty="0"/>
              <a:t> </a:t>
            </a:r>
            <a:r>
              <a:rPr lang="en-US" dirty="0"/>
              <a:t>People with knowledge, experience, and judgment should be assigned the task</a:t>
            </a:r>
            <a:endParaRPr lang="en-US" b="1" dirty="0"/>
          </a:p>
        </p:txBody>
      </p:sp>
    </p:spTree>
    <p:extLst>
      <p:ext uri="{BB962C8B-B14F-4D97-AF65-F5344CB8AC3E}">
        <p14:creationId xmlns:p14="http://schemas.microsoft.com/office/powerpoint/2010/main" val="140568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4FD4-E429-444B-B55A-ACDEA7A22B19}"/>
              </a:ext>
            </a:extLst>
          </p:cNvPr>
          <p:cNvSpPr>
            <a:spLocks noGrp="1"/>
          </p:cNvSpPr>
          <p:nvPr>
            <p:ph type="title"/>
          </p:nvPr>
        </p:nvSpPr>
        <p:spPr/>
        <p:txBody>
          <a:bodyPr/>
          <a:lstStyle/>
          <a:p>
            <a:r>
              <a:rPr lang="en-US" b="1" dirty="0"/>
              <a:t>Hardware, Software, and Network Asset Identification</a:t>
            </a:r>
            <a:endParaRPr lang="en-US" dirty="0"/>
          </a:p>
        </p:txBody>
      </p:sp>
      <p:sp>
        <p:nvSpPr>
          <p:cNvPr id="3" name="Content Placeholder 2">
            <a:extLst>
              <a:ext uri="{FF2B5EF4-FFF2-40B4-BE49-F238E27FC236}">
                <a16:creationId xmlns:a16="http://schemas.microsoft.com/office/drawing/2014/main" id="{40057D4F-B580-4E29-AB30-16BA7A1B0E24}"/>
              </a:ext>
            </a:extLst>
          </p:cNvPr>
          <p:cNvSpPr>
            <a:spLocks noGrp="1"/>
          </p:cNvSpPr>
          <p:nvPr>
            <p:ph idx="1"/>
          </p:nvPr>
        </p:nvSpPr>
        <p:spPr>
          <a:xfrm>
            <a:off x="2406331" y="2383604"/>
            <a:ext cx="9398675" cy="6760396"/>
          </a:xfrm>
        </p:spPr>
        <p:txBody>
          <a:bodyPr/>
          <a:lstStyle/>
          <a:p>
            <a:r>
              <a:rPr lang="en-US" b="1" dirty="0"/>
              <a:t>Hardware, Software, and Network Asset Identification: </a:t>
            </a:r>
          </a:p>
          <a:p>
            <a:pPr lvl="1"/>
            <a:r>
              <a:rPr lang="en-US" dirty="0"/>
              <a:t>Which attributes of hardware, software, and network assets should be tracked? It depends on the needs of the organization</a:t>
            </a:r>
          </a:p>
          <a:p>
            <a:pPr lvl="1"/>
            <a:r>
              <a:rPr lang="en-US" b="1" dirty="0"/>
              <a:t>IP address: </a:t>
            </a:r>
            <a:r>
              <a:rPr lang="en-US" dirty="0"/>
              <a:t>This can be a useful identifier for network devices and servers, but does not usually apply to software.</a:t>
            </a:r>
          </a:p>
          <a:p>
            <a:pPr lvl="1"/>
            <a:r>
              <a:rPr lang="en-US" b="1" dirty="0"/>
              <a:t>Media access control (MAC) address: </a:t>
            </a:r>
            <a:r>
              <a:rPr lang="en-US" dirty="0"/>
              <a:t>MAC addresses are sometimes called electronic serial numbers or hardware addresses.</a:t>
            </a:r>
          </a:p>
          <a:p>
            <a:pPr lvl="1"/>
            <a:r>
              <a:rPr lang="en-US" b="1" dirty="0"/>
              <a:t>Serial number: </a:t>
            </a:r>
            <a:r>
              <a:rPr lang="en-US" dirty="0"/>
              <a:t>For hardware devices, the serial number can uniquely identify a specific device</a:t>
            </a:r>
          </a:p>
          <a:p>
            <a:pPr lvl="1"/>
            <a:endParaRPr lang="en-US" dirty="0"/>
          </a:p>
          <a:p>
            <a:pPr lvl="1"/>
            <a:endParaRPr lang="en-US" b="1" dirty="0"/>
          </a:p>
        </p:txBody>
      </p:sp>
    </p:spTree>
    <p:extLst>
      <p:ext uri="{BB962C8B-B14F-4D97-AF65-F5344CB8AC3E}">
        <p14:creationId xmlns:p14="http://schemas.microsoft.com/office/powerpoint/2010/main" val="141737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B155-A5C8-49D5-88B1-D4B72D7DF2D4}"/>
              </a:ext>
            </a:extLst>
          </p:cNvPr>
          <p:cNvSpPr>
            <a:spLocks noGrp="1"/>
          </p:cNvSpPr>
          <p:nvPr>
            <p:ph type="title"/>
          </p:nvPr>
        </p:nvSpPr>
        <p:spPr/>
        <p:txBody>
          <a:bodyPr/>
          <a:lstStyle/>
          <a:p>
            <a:r>
              <a:rPr lang="en-US" b="1" dirty="0"/>
              <a:t>Hardware, Software, and Network Asset Identification</a:t>
            </a:r>
            <a:endParaRPr lang="en-US" dirty="0"/>
          </a:p>
        </p:txBody>
      </p:sp>
      <p:sp>
        <p:nvSpPr>
          <p:cNvPr id="3" name="Content Placeholder 2">
            <a:extLst>
              <a:ext uri="{FF2B5EF4-FFF2-40B4-BE49-F238E27FC236}">
                <a16:creationId xmlns:a16="http://schemas.microsoft.com/office/drawing/2014/main" id="{C8447BD0-3E3F-415B-B213-7520D979A37B}"/>
              </a:ext>
            </a:extLst>
          </p:cNvPr>
          <p:cNvSpPr>
            <a:spLocks noGrp="1"/>
          </p:cNvSpPr>
          <p:nvPr>
            <p:ph idx="1"/>
          </p:nvPr>
        </p:nvSpPr>
        <p:spPr/>
        <p:txBody>
          <a:bodyPr/>
          <a:lstStyle/>
          <a:p>
            <a:r>
              <a:rPr lang="en-US" b="1" dirty="0"/>
              <a:t>Physical location: </a:t>
            </a:r>
            <a:r>
              <a:rPr lang="en-US" dirty="0"/>
              <a:t>Note where this element is located physically. This may not apply to software elements, but some organizations have license terms that specify where software can be used</a:t>
            </a:r>
            <a:endParaRPr lang="en-US" b="1" dirty="0"/>
          </a:p>
          <a:p>
            <a:r>
              <a:rPr lang="en-US" b="1" dirty="0"/>
              <a:t>Logical location: </a:t>
            </a:r>
            <a:r>
              <a:rPr lang="en-US" dirty="0"/>
              <a:t>Note where this element can be found on the organization’s network. The logical location is most useful for networking devices and indicates the logical network where the device is connected</a:t>
            </a:r>
          </a:p>
          <a:p>
            <a:r>
              <a:rPr lang="en-US" b="1" dirty="0"/>
              <a:t>Controlling entity: </a:t>
            </a:r>
            <a:r>
              <a:rPr lang="en-US" dirty="0"/>
              <a:t>Identify which organizational unit controls the element</a:t>
            </a:r>
          </a:p>
        </p:txBody>
      </p:sp>
    </p:spTree>
    <p:extLst>
      <p:ext uri="{BB962C8B-B14F-4D97-AF65-F5344CB8AC3E}">
        <p14:creationId xmlns:p14="http://schemas.microsoft.com/office/powerpoint/2010/main" val="3570540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99EB-7B86-45A2-AACF-5C054E0188C8}"/>
              </a:ext>
            </a:extLst>
          </p:cNvPr>
          <p:cNvSpPr>
            <a:spLocks noGrp="1"/>
          </p:cNvSpPr>
          <p:nvPr>
            <p:ph type="title"/>
          </p:nvPr>
        </p:nvSpPr>
        <p:spPr/>
        <p:txBody>
          <a:bodyPr/>
          <a:lstStyle/>
          <a:p>
            <a:r>
              <a:rPr lang="en-US" b="1" dirty="0"/>
              <a:t>Automated Asset Inventory Tools</a:t>
            </a:r>
            <a:br>
              <a:rPr lang="en-US" dirty="0"/>
            </a:br>
            <a:endParaRPr lang="en-US" dirty="0"/>
          </a:p>
        </p:txBody>
      </p:sp>
      <p:sp>
        <p:nvSpPr>
          <p:cNvPr id="3" name="Content Placeholder 2">
            <a:extLst>
              <a:ext uri="{FF2B5EF4-FFF2-40B4-BE49-F238E27FC236}">
                <a16:creationId xmlns:a16="http://schemas.microsoft.com/office/drawing/2014/main" id="{E248AA73-C8D0-441B-81BB-9EFEA5BDE2A6}"/>
              </a:ext>
            </a:extLst>
          </p:cNvPr>
          <p:cNvSpPr>
            <a:spLocks noGrp="1"/>
          </p:cNvSpPr>
          <p:nvPr>
            <p:ph idx="1"/>
          </p:nvPr>
        </p:nvSpPr>
        <p:spPr>
          <a:xfrm>
            <a:off x="2589212" y="2133600"/>
            <a:ext cx="9308262" cy="3777622"/>
          </a:xfrm>
        </p:spPr>
        <p:txBody>
          <a:bodyPr/>
          <a:lstStyle/>
          <a:p>
            <a:r>
              <a:rPr lang="en-US" dirty="0"/>
              <a:t>Automated tools can sometimes identify the system elements that make up hardware, software, and network components</a:t>
            </a:r>
          </a:p>
          <a:p>
            <a:r>
              <a:rPr lang="en-US" dirty="0"/>
              <a:t>many organizations use automated asset inventory systems. The inventory listing is usually available in a database or can be exported to a database for custom information on security assets</a:t>
            </a:r>
          </a:p>
          <a:p>
            <a:endParaRPr lang="en-US" dirty="0"/>
          </a:p>
          <a:p>
            <a:endParaRPr lang="en-US" dirty="0"/>
          </a:p>
        </p:txBody>
      </p:sp>
    </p:spTree>
    <p:extLst>
      <p:ext uri="{BB962C8B-B14F-4D97-AF65-F5344CB8AC3E}">
        <p14:creationId xmlns:p14="http://schemas.microsoft.com/office/powerpoint/2010/main" val="58626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06A1-7F97-4A2E-9830-E19DB31397A2}"/>
              </a:ext>
            </a:extLst>
          </p:cNvPr>
          <p:cNvSpPr>
            <a:spLocks noGrp="1"/>
          </p:cNvSpPr>
          <p:nvPr>
            <p:ph type="title"/>
          </p:nvPr>
        </p:nvSpPr>
        <p:spPr/>
        <p:txBody>
          <a:bodyPr/>
          <a:lstStyle/>
          <a:p>
            <a:r>
              <a:rPr lang="en-US" b="1" dirty="0"/>
              <a:t>Data Classification and Management</a:t>
            </a:r>
          </a:p>
        </p:txBody>
      </p:sp>
      <p:sp>
        <p:nvSpPr>
          <p:cNvPr id="3" name="Content Placeholder 2">
            <a:extLst>
              <a:ext uri="{FF2B5EF4-FFF2-40B4-BE49-F238E27FC236}">
                <a16:creationId xmlns:a16="http://schemas.microsoft.com/office/drawing/2014/main" id="{A2E4468E-4B57-400C-A0DE-3F9CD020CADB}"/>
              </a:ext>
            </a:extLst>
          </p:cNvPr>
          <p:cNvSpPr>
            <a:spLocks noGrp="1"/>
          </p:cNvSpPr>
          <p:nvPr>
            <p:ph idx="1"/>
          </p:nvPr>
        </p:nvSpPr>
        <p:spPr>
          <a:xfrm>
            <a:off x="2075381" y="2133600"/>
            <a:ext cx="10007028" cy="3777622"/>
          </a:xfrm>
        </p:spPr>
        <p:txBody>
          <a:bodyPr>
            <a:normAutofit/>
          </a:bodyPr>
          <a:lstStyle/>
          <a:p>
            <a:r>
              <a:rPr lang="en-US" dirty="0"/>
              <a:t>corporations use a data classification scheme to help secure the confidentiality and integrity of information</a:t>
            </a:r>
          </a:p>
          <a:p>
            <a:r>
              <a:rPr lang="en-US" dirty="0"/>
              <a:t>The information classifications are as follows:</a:t>
            </a:r>
          </a:p>
          <a:p>
            <a:pPr lvl="1"/>
            <a:r>
              <a:rPr lang="en-US" dirty="0"/>
              <a:t> </a:t>
            </a:r>
            <a:r>
              <a:rPr lang="en-US" b="1" dirty="0"/>
              <a:t>Confidential: </a:t>
            </a:r>
            <a:r>
              <a:rPr lang="en-US" dirty="0"/>
              <a:t>Used for the most sensitive corporate information that must be tightly controlled, even within the company. Access to information with this classification is strictly on a need-to-know. </a:t>
            </a:r>
          </a:p>
          <a:p>
            <a:pPr lvl="1"/>
            <a:r>
              <a:rPr lang="en-US" b="1" dirty="0"/>
              <a:t>Internal: </a:t>
            </a:r>
            <a:r>
              <a:rPr lang="en-US" dirty="0"/>
              <a:t>Used for all internal information that does not meet the criteria for the confidential category and is to be viewed only by corporate employees, authorized contractors, and other third parties. </a:t>
            </a:r>
          </a:p>
          <a:p>
            <a:pPr lvl="1"/>
            <a:r>
              <a:rPr lang="en-US" b="1" dirty="0"/>
              <a:t>External: </a:t>
            </a:r>
            <a:r>
              <a:rPr lang="en-US" dirty="0"/>
              <a:t>All information that has been approved by management for public release</a:t>
            </a:r>
          </a:p>
        </p:txBody>
      </p:sp>
    </p:spTree>
    <p:extLst>
      <p:ext uri="{BB962C8B-B14F-4D97-AF65-F5344CB8AC3E}">
        <p14:creationId xmlns:p14="http://schemas.microsoft.com/office/powerpoint/2010/main" val="414532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C135-7E10-44A9-A016-7813C958BAD9}"/>
              </a:ext>
            </a:extLst>
          </p:cNvPr>
          <p:cNvSpPr>
            <a:spLocks noGrp="1"/>
          </p:cNvSpPr>
          <p:nvPr>
            <p:ph type="title"/>
          </p:nvPr>
        </p:nvSpPr>
        <p:spPr/>
        <p:txBody>
          <a:bodyPr/>
          <a:lstStyle/>
          <a:p>
            <a:r>
              <a:rPr lang="en-US" b="1" dirty="0"/>
              <a:t>Classifying and Prioritizing Information Assets</a:t>
            </a:r>
          </a:p>
        </p:txBody>
      </p:sp>
      <p:sp>
        <p:nvSpPr>
          <p:cNvPr id="3" name="Content Placeholder 2">
            <a:extLst>
              <a:ext uri="{FF2B5EF4-FFF2-40B4-BE49-F238E27FC236}">
                <a16:creationId xmlns:a16="http://schemas.microsoft.com/office/drawing/2014/main" id="{AC2D6CA5-BF82-479A-B0D9-E306F87444C5}"/>
              </a:ext>
            </a:extLst>
          </p:cNvPr>
          <p:cNvSpPr>
            <a:spLocks noGrp="1"/>
          </p:cNvSpPr>
          <p:nvPr>
            <p:ph idx="1"/>
          </p:nvPr>
        </p:nvSpPr>
        <p:spPr/>
        <p:txBody>
          <a:bodyPr/>
          <a:lstStyle/>
          <a:p>
            <a:r>
              <a:rPr lang="en-US" dirty="0"/>
              <a:t>Internet components can be subdivided into servers, networking devices (routers, hubs, switches), protection devices (firewalls, proxies), and cabling</a:t>
            </a:r>
          </a:p>
          <a:p>
            <a:r>
              <a:rPr lang="en-US" dirty="0"/>
              <a:t>It is important that the categories of data classification must be comprehensive and mutually exclusive</a:t>
            </a:r>
          </a:p>
          <a:p>
            <a:r>
              <a:rPr lang="en-US" dirty="0"/>
              <a:t> Comprehensive means that all information assets must fit in the list somewhere</a:t>
            </a:r>
          </a:p>
          <a:p>
            <a:r>
              <a:rPr lang="en-US" dirty="0"/>
              <a:t>Mutually exclusive means that an information asset should fit in only one category</a:t>
            </a:r>
          </a:p>
        </p:txBody>
      </p:sp>
    </p:spTree>
    <p:extLst>
      <p:ext uri="{BB962C8B-B14F-4D97-AF65-F5344CB8AC3E}">
        <p14:creationId xmlns:p14="http://schemas.microsoft.com/office/powerpoint/2010/main" val="38895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7505-05CE-48DA-8AC0-95F41AF763C8}"/>
              </a:ext>
            </a:extLst>
          </p:cNvPr>
          <p:cNvSpPr>
            <a:spLocks noGrp="1"/>
          </p:cNvSpPr>
          <p:nvPr>
            <p:ph type="title"/>
          </p:nvPr>
        </p:nvSpPr>
        <p:spPr/>
        <p:txBody>
          <a:bodyPr/>
          <a:lstStyle/>
          <a:p>
            <a:r>
              <a:rPr lang="en-US" b="1" dirty="0"/>
              <a:t>Information Asset Valuation</a:t>
            </a:r>
          </a:p>
        </p:txBody>
      </p:sp>
      <p:sp>
        <p:nvSpPr>
          <p:cNvPr id="3" name="Content Placeholder 2">
            <a:extLst>
              <a:ext uri="{FF2B5EF4-FFF2-40B4-BE49-F238E27FC236}">
                <a16:creationId xmlns:a16="http://schemas.microsoft.com/office/drawing/2014/main" id="{99EAD70F-B870-4BD0-9BDC-32A5D10791EA}"/>
              </a:ext>
            </a:extLst>
          </p:cNvPr>
          <p:cNvSpPr>
            <a:spLocks noGrp="1"/>
          </p:cNvSpPr>
          <p:nvPr>
            <p:ph idx="1"/>
          </p:nvPr>
        </p:nvSpPr>
        <p:spPr/>
        <p:txBody>
          <a:bodyPr/>
          <a:lstStyle/>
          <a:p>
            <a:r>
              <a:rPr lang="en-US" dirty="0"/>
              <a:t>Which information asset is the most critical to the success of the organization? </a:t>
            </a:r>
          </a:p>
          <a:p>
            <a:r>
              <a:rPr lang="en-US" dirty="0"/>
              <a:t>Which information asset generates the most revenue? </a:t>
            </a:r>
          </a:p>
          <a:p>
            <a:r>
              <a:rPr lang="en-US" dirty="0"/>
              <a:t>Which information asset generates the most profitability?</a:t>
            </a:r>
          </a:p>
          <a:p>
            <a:r>
              <a:rPr lang="en-US" dirty="0"/>
              <a:t>Which information asset would be the most expensive to replace?</a:t>
            </a:r>
          </a:p>
          <a:p>
            <a:r>
              <a:rPr lang="en-US" dirty="0"/>
              <a:t>Which information asset would be the most expensive to protect?</a:t>
            </a:r>
          </a:p>
        </p:txBody>
      </p:sp>
    </p:spTree>
    <p:extLst>
      <p:ext uri="{BB962C8B-B14F-4D97-AF65-F5344CB8AC3E}">
        <p14:creationId xmlns:p14="http://schemas.microsoft.com/office/powerpoint/2010/main" val="265332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4D11-85BB-4580-BB8D-2A298FE80AF0}"/>
              </a:ext>
            </a:extLst>
          </p:cNvPr>
          <p:cNvSpPr>
            <a:spLocks noGrp="1"/>
          </p:cNvSpPr>
          <p:nvPr>
            <p:ph type="title"/>
          </p:nvPr>
        </p:nvSpPr>
        <p:spPr/>
        <p:txBody>
          <a:bodyPr/>
          <a:lstStyle/>
          <a:p>
            <a:r>
              <a:rPr lang="en-US" b="1" dirty="0"/>
              <a:t>Identifying and Prioritizing Threats</a:t>
            </a:r>
          </a:p>
        </p:txBody>
      </p:sp>
      <p:sp>
        <p:nvSpPr>
          <p:cNvPr id="3" name="Content Placeholder 2">
            <a:extLst>
              <a:ext uri="{FF2B5EF4-FFF2-40B4-BE49-F238E27FC236}">
                <a16:creationId xmlns:a16="http://schemas.microsoft.com/office/drawing/2014/main" id="{FB8BDD39-85A4-4B8B-9E87-F985A14FB69F}"/>
              </a:ext>
            </a:extLst>
          </p:cNvPr>
          <p:cNvSpPr>
            <a:spLocks noGrp="1"/>
          </p:cNvSpPr>
          <p:nvPr>
            <p:ph idx="1"/>
          </p:nvPr>
        </p:nvSpPr>
        <p:spPr/>
        <p:txBody>
          <a:bodyPr/>
          <a:lstStyle/>
          <a:p>
            <a:r>
              <a:rPr lang="en-US" dirty="0"/>
              <a:t>After identifying and performing the classification of an organization’s information assets, the analysis phase moves on to an examination of the threats facing the organization</a:t>
            </a:r>
          </a:p>
          <a:p>
            <a:r>
              <a:rPr lang="en-US" dirty="0"/>
              <a:t>Each of the threats examined to assess its potential to endanger the organization. This examination is known as a threat assessment</a:t>
            </a:r>
          </a:p>
        </p:txBody>
      </p:sp>
    </p:spTree>
    <p:extLst>
      <p:ext uri="{BB962C8B-B14F-4D97-AF65-F5344CB8AC3E}">
        <p14:creationId xmlns:p14="http://schemas.microsoft.com/office/powerpoint/2010/main" val="203078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ABE7-32A5-403C-8A10-5F3C93FE8034}"/>
              </a:ext>
            </a:extLst>
          </p:cNvPr>
          <p:cNvSpPr>
            <a:spLocks noGrp="1"/>
          </p:cNvSpPr>
          <p:nvPr>
            <p:ph type="title"/>
          </p:nvPr>
        </p:nvSpPr>
        <p:spPr/>
        <p:txBody>
          <a:bodyPr/>
          <a:lstStyle/>
          <a:p>
            <a:r>
              <a:rPr lang="en-US" b="1" dirty="0"/>
              <a:t>Identifying and Prioritizing Threats</a:t>
            </a:r>
            <a:endParaRPr lang="en-US" dirty="0"/>
          </a:p>
        </p:txBody>
      </p:sp>
      <p:pic>
        <p:nvPicPr>
          <p:cNvPr id="6" name="Content Placeholder 5">
            <a:extLst>
              <a:ext uri="{FF2B5EF4-FFF2-40B4-BE49-F238E27FC236}">
                <a16:creationId xmlns:a16="http://schemas.microsoft.com/office/drawing/2014/main" id="{F9C654CC-D7DF-4D3D-83FF-B76B91441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727200"/>
            <a:ext cx="8603394" cy="4506690"/>
          </a:xfrm>
        </p:spPr>
      </p:pic>
    </p:spTree>
    <p:extLst>
      <p:ext uri="{BB962C8B-B14F-4D97-AF65-F5344CB8AC3E}">
        <p14:creationId xmlns:p14="http://schemas.microsoft.com/office/powerpoint/2010/main" val="7104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65A1-A304-44C2-8584-86FCF9B665D6}"/>
              </a:ext>
            </a:extLst>
          </p:cNvPr>
          <p:cNvSpPr>
            <a:spLocks noGrp="1"/>
          </p:cNvSpPr>
          <p:nvPr>
            <p:ph type="title"/>
          </p:nvPr>
        </p:nvSpPr>
        <p:spPr/>
        <p:txBody>
          <a:bodyPr/>
          <a:lstStyle/>
          <a:p>
            <a:r>
              <a:rPr lang="en-US" b="1" dirty="0"/>
              <a:t>Risk assessment </a:t>
            </a:r>
          </a:p>
        </p:txBody>
      </p:sp>
      <p:sp>
        <p:nvSpPr>
          <p:cNvPr id="3" name="Content Placeholder 2">
            <a:extLst>
              <a:ext uri="{FF2B5EF4-FFF2-40B4-BE49-F238E27FC236}">
                <a16:creationId xmlns:a16="http://schemas.microsoft.com/office/drawing/2014/main" id="{006485BC-5BAD-4497-8325-77A6C7B0E6D4}"/>
              </a:ext>
            </a:extLst>
          </p:cNvPr>
          <p:cNvSpPr>
            <a:spLocks noGrp="1"/>
          </p:cNvSpPr>
          <p:nvPr>
            <p:ph idx="1"/>
          </p:nvPr>
        </p:nvSpPr>
        <p:spPr>
          <a:xfrm>
            <a:off x="2589212" y="2133600"/>
            <a:ext cx="8915400" cy="5171440"/>
          </a:xfrm>
        </p:spPr>
        <p:txBody>
          <a:bodyPr/>
          <a:lstStyle/>
          <a:p>
            <a:r>
              <a:rPr lang="en-US" b="1" dirty="0"/>
              <a:t>Risk assessment: </a:t>
            </a:r>
            <a:r>
              <a:rPr lang="en-US" dirty="0"/>
              <a:t>is the determination of the extent to which the organization’s information assets are exposed or at risk</a:t>
            </a:r>
          </a:p>
          <a:p>
            <a:r>
              <a:rPr lang="en-US" b="1" dirty="0"/>
              <a:t>Likelihood:</a:t>
            </a:r>
            <a:r>
              <a:rPr lang="en-US" dirty="0"/>
              <a:t> is the possibility of a potential risk occurring, interpreted using qualitative values such as low, medium, or high</a:t>
            </a:r>
          </a:p>
        </p:txBody>
      </p:sp>
    </p:spTree>
    <p:extLst>
      <p:ext uri="{BB962C8B-B14F-4D97-AF65-F5344CB8AC3E}">
        <p14:creationId xmlns:p14="http://schemas.microsoft.com/office/powerpoint/2010/main" val="349724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462D-A568-40B0-899C-A404E9BFA9B2}"/>
              </a:ext>
            </a:extLst>
          </p:cNvPr>
          <p:cNvSpPr>
            <a:spLocks noGrp="1"/>
          </p:cNvSpPr>
          <p:nvPr>
            <p:ph type="title"/>
          </p:nvPr>
        </p:nvSpPr>
        <p:spPr/>
        <p:txBody>
          <a:bodyPr/>
          <a:lstStyle/>
          <a:p>
            <a:r>
              <a:rPr lang="en-US" b="1" dirty="0"/>
              <a:t>LEARNING OBJECTIVES</a:t>
            </a:r>
          </a:p>
        </p:txBody>
      </p:sp>
      <p:sp>
        <p:nvSpPr>
          <p:cNvPr id="6" name="Content Placeholder 5">
            <a:extLst>
              <a:ext uri="{FF2B5EF4-FFF2-40B4-BE49-F238E27FC236}">
                <a16:creationId xmlns:a16="http://schemas.microsoft.com/office/drawing/2014/main" id="{142AEA86-ECEA-4AB6-9E0E-869F0CC03B9A}"/>
              </a:ext>
            </a:extLst>
          </p:cNvPr>
          <p:cNvSpPr>
            <a:spLocks noGrp="1"/>
          </p:cNvSpPr>
          <p:nvPr>
            <p:ph idx="1"/>
          </p:nvPr>
        </p:nvSpPr>
        <p:spPr/>
        <p:txBody>
          <a:bodyPr>
            <a:normAutofit fontScale="92500" lnSpcReduction="10000"/>
          </a:bodyPr>
          <a:lstStyle/>
          <a:p>
            <a:r>
              <a:rPr lang="en-US" dirty="0"/>
              <a:t>Upon completion of this material, you should be able to:</a:t>
            </a:r>
          </a:p>
          <a:p>
            <a:r>
              <a:rPr lang="en-US" dirty="0"/>
              <a:t> Define risk management, risk identification, and risk control </a:t>
            </a:r>
          </a:p>
          <a:p>
            <a:r>
              <a:rPr lang="en-US" dirty="0"/>
              <a:t> Describe how risk is identified and assessed </a:t>
            </a:r>
          </a:p>
          <a:p>
            <a:r>
              <a:rPr lang="en-US" dirty="0"/>
              <a:t>Assess risk based on probability of occurrence and likely impact </a:t>
            </a:r>
          </a:p>
          <a:p>
            <a:r>
              <a:rPr lang="en-US" dirty="0"/>
              <a:t> Explain the fundamental aspects of documenting risk via the process of risk assessment </a:t>
            </a:r>
          </a:p>
          <a:p>
            <a:r>
              <a:rPr lang="en-US" dirty="0"/>
              <a:t> Describe the various risk mitigation strategy options </a:t>
            </a:r>
          </a:p>
          <a:p>
            <a:r>
              <a:rPr lang="en-US" dirty="0"/>
              <a:t> Identify the categories that can be used to classify controls </a:t>
            </a:r>
          </a:p>
          <a:p>
            <a:r>
              <a:rPr lang="en-US" dirty="0"/>
              <a:t> Recognize the existing conceptual frameworks for evaluating risk controls and formulate a cost benefit analysis </a:t>
            </a:r>
          </a:p>
          <a:p>
            <a:r>
              <a:rPr lang="en-US" dirty="0"/>
              <a:t> Describe how to maintain and perpetuate risk controls</a:t>
            </a:r>
          </a:p>
        </p:txBody>
      </p:sp>
    </p:spTree>
    <p:extLst>
      <p:ext uri="{BB962C8B-B14F-4D97-AF65-F5344CB8AC3E}">
        <p14:creationId xmlns:p14="http://schemas.microsoft.com/office/powerpoint/2010/main" val="3200965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7CD6-F162-42E4-AD2D-8279D8D52E76}"/>
              </a:ext>
            </a:extLst>
          </p:cNvPr>
          <p:cNvSpPr>
            <a:spLocks noGrp="1"/>
          </p:cNvSpPr>
          <p:nvPr>
            <p:ph type="title"/>
          </p:nvPr>
        </p:nvSpPr>
        <p:spPr/>
        <p:txBody>
          <a:bodyPr/>
          <a:lstStyle/>
          <a:p>
            <a:r>
              <a:rPr lang="en-US" b="1" i="1" dirty="0"/>
              <a:t>Risk Control Strategies</a:t>
            </a:r>
          </a:p>
        </p:txBody>
      </p:sp>
      <p:sp>
        <p:nvSpPr>
          <p:cNvPr id="3" name="Content Placeholder 2">
            <a:extLst>
              <a:ext uri="{FF2B5EF4-FFF2-40B4-BE49-F238E27FC236}">
                <a16:creationId xmlns:a16="http://schemas.microsoft.com/office/drawing/2014/main" id="{2B67B86D-41E7-4379-878A-1C3C64ACCBB1}"/>
              </a:ext>
            </a:extLst>
          </p:cNvPr>
          <p:cNvSpPr>
            <a:spLocks noGrp="1"/>
          </p:cNvSpPr>
          <p:nvPr>
            <p:ph idx="1"/>
          </p:nvPr>
        </p:nvSpPr>
        <p:spPr/>
        <p:txBody>
          <a:bodyPr>
            <a:normAutofit/>
          </a:bodyPr>
          <a:lstStyle/>
          <a:p>
            <a:r>
              <a:rPr lang="en-US" dirty="0"/>
              <a:t>Defend</a:t>
            </a:r>
          </a:p>
          <a:p>
            <a:r>
              <a:rPr lang="en-US" dirty="0"/>
              <a:t>Transfer</a:t>
            </a:r>
          </a:p>
          <a:p>
            <a:r>
              <a:rPr lang="en-US" dirty="0"/>
              <a:t>Mitigate</a:t>
            </a:r>
          </a:p>
          <a:p>
            <a:r>
              <a:rPr lang="en-US" dirty="0"/>
              <a:t>Accept</a:t>
            </a:r>
          </a:p>
          <a:p>
            <a:r>
              <a:rPr lang="en-US" dirty="0"/>
              <a:t>Terminate</a:t>
            </a:r>
          </a:p>
        </p:txBody>
      </p:sp>
    </p:spTree>
    <p:extLst>
      <p:ext uri="{BB962C8B-B14F-4D97-AF65-F5344CB8AC3E}">
        <p14:creationId xmlns:p14="http://schemas.microsoft.com/office/powerpoint/2010/main" val="284830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8220-180A-4C6E-BCC7-BE3449A252DD}"/>
              </a:ext>
            </a:extLst>
          </p:cNvPr>
          <p:cNvSpPr>
            <a:spLocks noGrp="1"/>
          </p:cNvSpPr>
          <p:nvPr>
            <p:ph type="title"/>
          </p:nvPr>
        </p:nvSpPr>
        <p:spPr/>
        <p:txBody>
          <a:bodyPr/>
          <a:lstStyle/>
          <a:p>
            <a:r>
              <a:rPr lang="en-US" b="1" i="1" dirty="0"/>
              <a:t>Risk Control Strategies(Defend)</a:t>
            </a:r>
            <a:endParaRPr lang="en-US" dirty="0"/>
          </a:p>
        </p:txBody>
      </p:sp>
      <p:sp>
        <p:nvSpPr>
          <p:cNvPr id="3" name="Content Placeholder 2">
            <a:extLst>
              <a:ext uri="{FF2B5EF4-FFF2-40B4-BE49-F238E27FC236}">
                <a16:creationId xmlns:a16="http://schemas.microsoft.com/office/drawing/2014/main" id="{D57CCB3E-8581-4E73-9ECF-038810439862}"/>
              </a:ext>
            </a:extLst>
          </p:cNvPr>
          <p:cNvSpPr>
            <a:spLocks noGrp="1"/>
          </p:cNvSpPr>
          <p:nvPr>
            <p:ph idx="1"/>
          </p:nvPr>
        </p:nvSpPr>
        <p:spPr>
          <a:xfrm>
            <a:off x="2357120" y="2133600"/>
            <a:ext cx="9469120" cy="3777622"/>
          </a:xfrm>
        </p:spPr>
        <p:txBody>
          <a:bodyPr/>
          <a:lstStyle/>
          <a:p>
            <a:r>
              <a:rPr lang="en-US" dirty="0"/>
              <a:t>The defend control strategy attempts to prevent the exploitation of the vulnerability</a:t>
            </a:r>
          </a:p>
          <a:p>
            <a:r>
              <a:rPr lang="en-US" dirty="0"/>
              <a:t>This is the preferred approach and is accomplished by means of countering threats, removing vulnerabilities from assets, limiting access to assets, and adding protective safeguards</a:t>
            </a:r>
          </a:p>
          <a:p>
            <a:r>
              <a:rPr lang="en-US" dirty="0"/>
              <a:t> There are three common methods used to defend:					</a:t>
            </a:r>
          </a:p>
          <a:p>
            <a:pPr lvl="1"/>
            <a:r>
              <a:rPr lang="en-US" dirty="0"/>
              <a:t>Application of policy </a:t>
            </a:r>
          </a:p>
          <a:p>
            <a:pPr lvl="1"/>
            <a:r>
              <a:rPr lang="en-US" dirty="0"/>
              <a:t>Education and training</a:t>
            </a:r>
          </a:p>
          <a:p>
            <a:pPr lvl="1"/>
            <a:r>
              <a:rPr lang="en-US" dirty="0"/>
              <a:t> Application of technology</a:t>
            </a:r>
          </a:p>
          <a:p>
            <a:endParaRPr lang="en-US" dirty="0"/>
          </a:p>
        </p:txBody>
      </p:sp>
    </p:spTree>
    <p:extLst>
      <p:ext uri="{BB962C8B-B14F-4D97-AF65-F5344CB8AC3E}">
        <p14:creationId xmlns:p14="http://schemas.microsoft.com/office/powerpoint/2010/main" val="149607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BB5F-25BC-4E8D-A85E-8D1FE34FF82C}"/>
              </a:ext>
            </a:extLst>
          </p:cNvPr>
          <p:cNvSpPr>
            <a:spLocks noGrp="1"/>
          </p:cNvSpPr>
          <p:nvPr>
            <p:ph type="title"/>
          </p:nvPr>
        </p:nvSpPr>
        <p:spPr/>
        <p:txBody>
          <a:bodyPr/>
          <a:lstStyle/>
          <a:p>
            <a:r>
              <a:rPr lang="en-US" b="1" i="1" dirty="0"/>
              <a:t>Risk Control Strategies(Transfer)</a:t>
            </a:r>
            <a:endParaRPr lang="en-US" dirty="0"/>
          </a:p>
        </p:txBody>
      </p:sp>
      <p:sp>
        <p:nvSpPr>
          <p:cNvPr id="3" name="Content Placeholder 2">
            <a:extLst>
              <a:ext uri="{FF2B5EF4-FFF2-40B4-BE49-F238E27FC236}">
                <a16:creationId xmlns:a16="http://schemas.microsoft.com/office/drawing/2014/main" id="{25859EB5-6089-4FCC-A42A-D45845B98B44}"/>
              </a:ext>
            </a:extLst>
          </p:cNvPr>
          <p:cNvSpPr>
            <a:spLocks noGrp="1"/>
          </p:cNvSpPr>
          <p:nvPr>
            <p:ph idx="1"/>
          </p:nvPr>
        </p:nvSpPr>
        <p:spPr>
          <a:xfrm>
            <a:off x="2589212" y="2133600"/>
            <a:ext cx="9511348" cy="3777622"/>
          </a:xfrm>
        </p:spPr>
        <p:txBody>
          <a:bodyPr/>
          <a:lstStyle/>
          <a:p>
            <a:r>
              <a:rPr lang="en-US" dirty="0"/>
              <a:t>Transfer control strategy attempts to shift risk to other assets, other processes, or other organizations</a:t>
            </a:r>
          </a:p>
          <a:p>
            <a:r>
              <a:rPr lang="en-US" dirty="0"/>
              <a:t>For example, organizations want Web services, including Web presences, domain name registration, and Web hosting.</a:t>
            </a:r>
          </a:p>
          <a:p>
            <a:r>
              <a:rPr lang="en-US" dirty="0"/>
              <a:t> Rather than implementing their own servers and hiring their own Webmasters, Web systems administrators, and specialized security experts, savvy organizations hire an ISP or a consulting organization to provide these products and services for them.</a:t>
            </a:r>
          </a:p>
          <a:p>
            <a:r>
              <a:rPr lang="en-US" dirty="0"/>
              <a:t> This allows the organization to transfer the risks associated with the management of these complex systems to another organization that has experience in dealing with those risks</a:t>
            </a:r>
          </a:p>
        </p:txBody>
      </p:sp>
    </p:spTree>
    <p:extLst>
      <p:ext uri="{BB962C8B-B14F-4D97-AF65-F5344CB8AC3E}">
        <p14:creationId xmlns:p14="http://schemas.microsoft.com/office/powerpoint/2010/main" val="3892393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ADBA-9174-4F93-9B2C-DBFA1E6B2F4C}"/>
              </a:ext>
            </a:extLst>
          </p:cNvPr>
          <p:cNvSpPr>
            <a:spLocks noGrp="1"/>
          </p:cNvSpPr>
          <p:nvPr>
            <p:ph type="title"/>
          </p:nvPr>
        </p:nvSpPr>
        <p:spPr/>
        <p:txBody>
          <a:bodyPr/>
          <a:lstStyle/>
          <a:p>
            <a:r>
              <a:rPr lang="en-US" b="1" i="1" dirty="0"/>
              <a:t>Risk Control Strategies(Mitigate)</a:t>
            </a:r>
            <a:endParaRPr lang="en-US" dirty="0"/>
          </a:p>
        </p:txBody>
      </p:sp>
      <p:sp>
        <p:nvSpPr>
          <p:cNvPr id="3" name="Content Placeholder 2">
            <a:extLst>
              <a:ext uri="{FF2B5EF4-FFF2-40B4-BE49-F238E27FC236}">
                <a16:creationId xmlns:a16="http://schemas.microsoft.com/office/drawing/2014/main" id="{A8041A97-330E-4CBF-AE47-6230DDF68FDC}"/>
              </a:ext>
            </a:extLst>
          </p:cNvPr>
          <p:cNvSpPr>
            <a:spLocks noGrp="1"/>
          </p:cNvSpPr>
          <p:nvPr>
            <p:ph idx="1"/>
          </p:nvPr>
        </p:nvSpPr>
        <p:spPr/>
        <p:txBody>
          <a:bodyPr/>
          <a:lstStyle/>
          <a:p>
            <a:r>
              <a:rPr lang="en-US" dirty="0"/>
              <a:t>mitigate control strategy attempts to reduce the impact caused by the exploitation of vulnerability through planning and preparation</a:t>
            </a:r>
          </a:p>
          <a:p>
            <a:r>
              <a:rPr lang="en-US" dirty="0"/>
              <a:t> This approach requires the creation of three types of plans: </a:t>
            </a:r>
          </a:p>
          <a:p>
            <a:pPr lvl="1"/>
            <a:r>
              <a:rPr lang="en-US" dirty="0"/>
              <a:t>the incident response plan</a:t>
            </a:r>
          </a:p>
          <a:p>
            <a:pPr lvl="1"/>
            <a:r>
              <a:rPr lang="en-US" dirty="0"/>
              <a:t>the disaster recovery plan</a:t>
            </a:r>
          </a:p>
          <a:p>
            <a:pPr lvl="1"/>
            <a:r>
              <a:rPr lang="en-US" dirty="0"/>
              <a:t>the business continuity plan</a:t>
            </a:r>
          </a:p>
        </p:txBody>
      </p:sp>
    </p:spTree>
    <p:extLst>
      <p:ext uri="{BB962C8B-B14F-4D97-AF65-F5344CB8AC3E}">
        <p14:creationId xmlns:p14="http://schemas.microsoft.com/office/powerpoint/2010/main" val="3513227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0F96-6EA3-4317-BD91-88BC610CF7A9}"/>
              </a:ext>
            </a:extLst>
          </p:cNvPr>
          <p:cNvSpPr>
            <a:spLocks noGrp="1"/>
          </p:cNvSpPr>
          <p:nvPr>
            <p:ph type="title"/>
          </p:nvPr>
        </p:nvSpPr>
        <p:spPr/>
        <p:txBody>
          <a:bodyPr/>
          <a:lstStyle/>
          <a:p>
            <a:r>
              <a:rPr lang="en-US" b="1" i="1" dirty="0"/>
              <a:t>Risk Control Strategies(Accept)</a:t>
            </a:r>
            <a:endParaRPr lang="en-US" dirty="0"/>
          </a:p>
        </p:txBody>
      </p:sp>
      <p:sp>
        <p:nvSpPr>
          <p:cNvPr id="3" name="Content Placeholder 2">
            <a:extLst>
              <a:ext uri="{FF2B5EF4-FFF2-40B4-BE49-F238E27FC236}">
                <a16:creationId xmlns:a16="http://schemas.microsoft.com/office/drawing/2014/main" id="{79DCE315-2713-4754-9D74-FD031C1C506C}"/>
              </a:ext>
            </a:extLst>
          </p:cNvPr>
          <p:cNvSpPr>
            <a:spLocks noGrp="1"/>
          </p:cNvSpPr>
          <p:nvPr>
            <p:ph idx="1"/>
          </p:nvPr>
        </p:nvSpPr>
        <p:spPr>
          <a:xfrm>
            <a:off x="2589212" y="2133600"/>
            <a:ext cx="9277668" cy="3777622"/>
          </a:xfrm>
        </p:spPr>
        <p:txBody>
          <a:bodyPr/>
          <a:lstStyle/>
          <a:p>
            <a:r>
              <a:rPr lang="en-US" dirty="0"/>
              <a:t>The accept control strategy is the choice to do nothing to protect a vulnerability and to accept the outcome of its exploitation</a:t>
            </a:r>
          </a:p>
          <a:p>
            <a:pPr lvl="1"/>
            <a:r>
              <a:rPr lang="en-US" dirty="0"/>
              <a:t>Determined the level of risk </a:t>
            </a:r>
          </a:p>
          <a:p>
            <a:pPr lvl="1"/>
            <a:r>
              <a:rPr lang="en-US" dirty="0"/>
              <a:t>Assessed the probability of attack</a:t>
            </a:r>
          </a:p>
          <a:p>
            <a:pPr lvl="1"/>
            <a:r>
              <a:rPr lang="en-US" dirty="0"/>
              <a:t> Estimated the potential damage that could occur from attacks</a:t>
            </a:r>
          </a:p>
          <a:p>
            <a:pPr lvl="1"/>
            <a:r>
              <a:rPr lang="en-US" dirty="0"/>
              <a:t> Performed a thorough cost benefit analysis </a:t>
            </a:r>
          </a:p>
          <a:p>
            <a:pPr lvl="1"/>
            <a:r>
              <a:rPr lang="en-US" dirty="0"/>
              <a:t>Evaluated controls using each appropriate type of feasibility</a:t>
            </a:r>
          </a:p>
          <a:p>
            <a:pPr lvl="1"/>
            <a:r>
              <a:rPr lang="en-US" dirty="0"/>
              <a:t> Decided that the particular function, service, information, or asset did not justify the cost of protection</a:t>
            </a:r>
          </a:p>
        </p:txBody>
      </p:sp>
    </p:spTree>
    <p:extLst>
      <p:ext uri="{BB962C8B-B14F-4D97-AF65-F5344CB8AC3E}">
        <p14:creationId xmlns:p14="http://schemas.microsoft.com/office/powerpoint/2010/main" val="304971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1801-87F6-4907-BA59-DF646C9603F9}"/>
              </a:ext>
            </a:extLst>
          </p:cNvPr>
          <p:cNvSpPr>
            <a:spLocks noGrp="1"/>
          </p:cNvSpPr>
          <p:nvPr>
            <p:ph type="title"/>
          </p:nvPr>
        </p:nvSpPr>
        <p:spPr/>
        <p:txBody>
          <a:bodyPr/>
          <a:lstStyle/>
          <a:p>
            <a:r>
              <a:rPr lang="en-US" b="1" i="1" dirty="0"/>
              <a:t>Risk Control Strategies(Terminate)</a:t>
            </a:r>
            <a:endParaRPr lang="en-US" dirty="0"/>
          </a:p>
        </p:txBody>
      </p:sp>
      <p:sp>
        <p:nvSpPr>
          <p:cNvPr id="3" name="Content Placeholder 2">
            <a:extLst>
              <a:ext uri="{FF2B5EF4-FFF2-40B4-BE49-F238E27FC236}">
                <a16:creationId xmlns:a16="http://schemas.microsoft.com/office/drawing/2014/main" id="{BF108357-127B-4269-9F21-23EE294331CB}"/>
              </a:ext>
            </a:extLst>
          </p:cNvPr>
          <p:cNvSpPr>
            <a:spLocks noGrp="1"/>
          </p:cNvSpPr>
          <p:nvPr>
            <p:ph idx="1"/>
          </p:nvPr>
        </p:nvSpPr>
        <p:spPr/>
        <p:txBody>
          <a:bodyPr/>
          <a:lstStyle/>
          <a:p>
            <a:r>
              <a:rPr lang="en-US" dirty="0"/>
              <a:t>The terminate control strategy directs the organization to avoid those business activities that introduce uncontrollable risks</a:t>
            </a:r>
          </a:p>
          <a:p>
            <a:r>
              <a:rPr lang="en-US" dirty="0"/>
              <a:t>By terminating the questionable activity, the organization reduces the risk exposure</a:t>
            </a:r>
          </a:p>
        </p:txBody>
      </p:sp>
    </p:spTree>
    <p:extLst>
      <p:ext uri="{BB962C8B-B14F-4D97-AF65-F5344CB8AC3E}">
        <p14:creationId xmlns:p14="http://schemas.microsoft.com/office/powerpoint/2010/main" val="358609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D663-181F-46D3-ABD2-C620E4ED1664}"/>
              </a:ext>
            </a:extLst>
          </p:cNvPr>
          <p:cNvSpPr>
            <a:spLocks noGrp="1"/>
          </p:cNvSpPr>
          <p:nvPr>
            <p:ph type="title"/>
          </p:nvPr>
        </p:nvSpPr>
        <p:spPr/>
        <p:txBody>
          <a:bodyPr/>
          <a:lstStyle/>
          <a:p>
            <a:r>
              <a:rPr lang="en-US" b="1" dirty="0"/>
              <a:t>Selecting a Risk Control Strategy </a:t>
            </a:r>
            <a:endParaRPr lang="en-US" dirty="0"/>
          </a:p>
        </p:txBody>
      </p:sp>
      <p:sp>
        <p:nvSpPr>
          <p:cNvPr id="3" name="Content Placeholder 2">
            <a:extLst>
              <a:ext uri="{FF2B5EF4-FFF2-40B4-BE49-F238E27FC236}">
                <a16:creationId xmlns:a16="http://schemas.microsoft.com/office/drawing/2014/main" id="{B1BA3A0B-29AB-45DB-9C1C-678B7D5553EE}"/>
              </a:ext>
            </a:extLst>
          </p:cNvPr>
          <p:cNvSpPr>
            <a:spLocks noGrp="1"/>
          </p:cNvSpPr>
          <p:nvPr>
            <p:ph idx="1"/>
          </p:nvPr>
        </p:nvSpPr>
        <p:spPr/>
        <p:txBody>
          <a:bodyPr/>
          <a:lstStyle/>
          <a:p>
            <a:r>
              <a:rPr lang="en-US" b="1" dirty="0"/>
              <a:t>Feasibility Studies </a:t>
            </a:r>
            <a:r>
              <a:rPr lang="en-US" dirty="0"/>
              <a:t>Before deciding on the strategy (defend, transfer, mitigate, accept, or terminate) for a specific vulnerability, the organization must explore all the economic and noneconomic consequences of the vulnerability facing the information asset</a:t>
            </a:r>
          </a:p>
          <a:p>
            <a:endParaRPr lang="en-US" b="1" dirty="0"/>
          </a:p>
        </p:txBody>
      </p:sp>
    </p:spTree>
    <p:extLst>
      <p:ext uri="{BB962C8B-B14F-4D97-AF65-F5344CB8AC3E}">
        <p14:creationId xmlns:p14="http://schemas.microsoft.com/office/powerpoint/2010/main" val="1069156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C331-A3DB-4080-88E5-778B76BDC8E7}"/>
              </a:ext>
            </a:extLst>
          </p:cNvPr>
          <p:cNvSpPr>
            <a:spLocks noGrp="1"/>
          </p:cNvSpPr>
          <p:nvPr>
            <p:ph type="title"/>
          </p:nvPr>
        </p:nvSpPr>
        <p:spPr/>
        <p:txBody>
          <a:bodyPr/>
          <a:lstStyle/>
          <a:p>
            <a:r>
              <a:rPr lang="en-US" b="1" dirty="0"/>
              <a:t>Risk Handling Decision Points</a:t>
            </a:r>
          </a:p>
        </p:txBody>
      </p:sp>
      <p:pic>
        <p:nvPicPr>
          <p:cNvPr id="5" name="Content Placeholder 4">
            <a:extLst>
              <a:ext uri="{FF2B5EF4-FFF2-40B4-BE49-F238E27FC236}">
                <a16:creationId xmlns:a16="http://schemas.microsoft.com/office/drawing/2014/main" id="{B9070874-0994-4835-A5A9-3DC7F43C8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2254159"/>
            <a:ext cx="8911686" cy="3537132"/>
          </a:xfrm>
        </p:spPr>
      </p:pic>
    </p:spTree>
    <p:extLst>
      <p:ext uri="{BB962C8B-B14F-4D97-AF65-F5344CB8AC3E}">
        <p14:creationId xmlns:p14="http://schemas.microsoft.com/office/powerpoint/2010/main" val="286791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F0EF-4093-4A99-931A-6BAABFE5AF38}"/>
              </a:ext>
            </a:extLst>
          </p:cNvPr>
          <p:cNvSpPr>
            <a:spLocks noGrp="1"/>
          </p:cNvSpPr>
          <p:nvPr>
            <p:ph type="title"/>
          </p:nvPr>
        </p:nvSpPr>
        <p:spPr/>
        <p:txBody>
          <a:bodyPr/>
          <a:lstStyle/>
          <a:p>
            <a:r>
              <a:rPr lang="en-US" b="1" dirty="0"/>
              <a:t>Cost Benefit Analysis (CBA)</a:t>
            </a:r>
          </a:p>
        </p:txBody>
      </p:sp>
      <p:sp>
        <p:nvSpPr>
          <p:cNvPr id="3" name="Content Placeholder 2">
            <a:extLst>
              <a:ext uri="{FF2B5EF4-FFF2-40B4-BE49-F238E27FC236}">
                <a16:creationId xmlns:a16="http://schemas.microsoft.com/office/drawing/2014/main" id="{E4E9DA40-6263-44A6-80EE-3FC6FD76B7D8}"/>
              </a:ext>
            </a:extLst>
          </p:cNvPr>
          <p:cNvSpPr>
            <a:spLocks noGrp="1"/>
          </p:cNvSpPr>
          <p:nvPr>
            <p:ph idx="1"/>
          </p:nvPr>
        </p:nvSpPr>
        <p:spPr/>
        <p:txBody>
          <a:bodyPr>
            <a:normAutofit/>
          </a:bodyPr>
          <a:lstStyle/>
          <a:p>
            <a:r>
              <a:rPr lang="en-US" dirty="0"/>
              <a:t>Organizations must consider the economic feasibility of implementing information security controls and safeguards</a:t>
            </a:r>
          </a:p>
          <a:p>
            <a:r>
              <a:rPr lang="en-US" dirty="0"/>
              <a:t>Most organizations can spend only a reasonable amount of time and money on information security</a:t>
            </a:r>
          </a:p>
          <a:p>
            <a:r>
              <a:rPr lang="en-US" dirty="0"/>
              <a:t>Organizations are urged to begin the cost benefit analysis by evaluating the worth of the information assets to be protected and the loss in value if those information assets were compromised by the exploitation of a specific vulnerability</a:t>
            </a:r>
          </a:p>
          <a:p>
            <a:r>
              <a:rPr lang="en-US" dirty="0"/>
              <a:t>The formal decision making process is called a cost benefit analysis or an economic feasibility study</a:t>
            </a:r>
          </a:p>
          <a:p>
            <a:r>
              <a:rPr lang="en-US" dirty="0"/>
              <a:t>CBA determines whether or not a particular control is worth </a:t>
            </a:r>
            <a:r>
              <a:rPr lang="en-US"/>
              <a:t>its cost</a:t>
            </a:r>
            <a:endParaRPr lang="en-US" dirty="0"/>
          </a:p>
        </p:txBody>
      </p:sp>
    </p:spTree>
    <p:extLst>
      <p:ext uri="{BB962C8B-B14F-4D97-AF65-F5344CB8AC3E}">
        <p14:creationId xmlns:p14="http://schemas.microsoft.com/office/powerpoint/2010/main" val="800516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D64D-A7B2-46E7-8A46-44575A1506BC}"/>
              </a:ext>
            </a:extLst>
          </p:cNvPr>
          <p:cNvSpPr>
            <a:spLocks noGrp="1"/>
          </p:cNvSpPr>
          <p:nvPr>
            <p:ph type="title"/>
          </p:nvPr>
        </p:nvSpPr>
        <p:spPr/>
        <p:txBody>
          <a:bodyPr/>
          <a:lstStyle/>
          <a:p>
            <a:r>
              <a:rPr lang="en-US" b="1" dirty="0"/>
              <a:t>Evaluation, Assessment, and Maintenance of Risk Controls </a:t>
            </a:r>
          </a:p>
        </p:txBody>
      </p:sp>
      <p:pic>
        <p:nvPicPr>
          <p:cNvPr id="5" name="Content Placeholder 4">
            <a:extLst>
              <a:ext uri="{FF2B5EF4-FFF2-40B4-BE49-F238E27FC236}">
                <a16:creationId xmlns:a16="http://schemas.microsoft.com/office/drawing/2014/main" id="{3507C7A9-4C97-47DA-9339-C189D01709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2720" y="2082800"/>
            <a:ext cx="8321039" cy="4338320"/>
          </a:xfrm>
        </p:spPr>
      </p:pic>
    </p:spTree>
    <p:extLst>
      <p:ext uri="{BB962C8B-B14F-4D97-AF65-F5344CB8AC3E}">
        <p14:creationId xmlns:p14="http://schemas.microsoft.com/office/powerpoint/2010/main" val="309919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303F-DF53-4FE4-B13F-C64D92883EEB}"/>
              </a:ext>
            </a:extLst>
          </p:cNvPr>
          <p:cNvSpPr>
            <a:spLocks noGrp="1"/>
          </p:cNvSpPr>
          <p:nvPr>
            <p:ph type="title"/>
          </p:nvPr>
        </p:nvSpPr>
        <p:spPr/>
        <p:txBody>
          <a:bodyPr>
            <a:normAutofit/>
          </a:bodyPr>
          <a:lstStyle/>
          <a:p>
            <a:r>
              <a:rPr lang="en-US" b="1" dirty="0"/>
              <a:t>An Overview of Risk Management</a:t>
            </a:r>
          </a:p>
        </p:txBody>
      </p:sp>
      <p:sp>
        <p:nvSpPr>
          <p:cNvPr id="3" name="Content Placeholder 2">
            <a:extLst>
              <a:ext uri="{FF2B5EF4-FFF2-40B4-BE49-F238E27FC236}">
                <a16:creationId xmlns:a16="http://schemas.microsoft.com/office/drawing/2014/main" id="{AF4735F7-40CF-4ED3-9CAE-1F03E5AB2614}"/>
              </a:ext>
            </a:extLst>
          </p:cNvPr>
          <p:cNvSpPr>
            <a:spLocks noGrp="1"/>
          </p:cNvSpPr>
          <p:nvPr>
            <p:ph idx="1"/>
          </p:nvPr>
        </p:nvSpPr>
        <p:spPr>
          <a:xfrm>
            <a:off x="1940560" y="2255520"/>
            <a:ext cx="10017760" cy="6604000"/>
          </a:xfrm>
        </p:spPr>
        <p:txBody>
          <a:bodyPr>
            <a:normAutofit/>
          </a:bodyPr>
          <a:lstStyle/>
          <a:p>
            <a:r>
              <a:rPr lang="en-US" b="1" dirty="0"/>
              <a:t>Risk identification: </a:t>
            </a:r>
            <a:r>
              <a:rPr lang="en-US" dirty="0"/>
              <a:t>process of examining an organization’s current  information technology security situation</a:t>
            </a:r>
            <a:endParaRPr lang="en-US" b="1" dirty="0"/>
          </a:p>
          <a:p>
            <a:r>
              <a:rPr lang="en-US" b="1" dirty="0"/>
              <a:t>Risk management: </a:t>
            </a:r>
            <a:r>
              <a:rPr lang="en-US" dirty="0"/>
              <a:t> process of identifying risk and controlling the risks facing an organization</a:t>
            </a:r>
          </a:p>
          <a:p>
            <a:r>
              <a:rPr lang="en-US" b="1" dirty="0"/>
              <a:t>Risk assessment: </a:t>
            </a:r>
            <a:r>
              <a:rPr lang="en-US" dirty="0"/>
              <a:t>is the determination of the extent to which the organization’s information assets are exposed or at risk</a:t>
            </a:r>
          </a:p>
          <a:p>
            <a:r>
              <a:rPr lang="en-US" b="1" dirty="0"/>
              <a:t>Risk control: </a:t>
            </a:r>
            <a:r>
              <a:rPr lang="en-US" dirty="0"/>
              <a:t>is the application of controls to reduce the risks to an organization’s data and information system</a:t>
            </a:r>
          </a:p>
        </p:txBody>
      </p:sp>
    </p:spTree>
    <p:extLst>
      <p:ext uri="{BB962C8B-B14F-4D97-AF65-F5344CB8AC3E}">
        <p14:creationId xmlns:p14="http://schemas.microsoft.com/office/powerpoint/2010/main" val="284543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AFC7-DE90-47C6-8D0C-E25E3BE502C2}"/>
              </a:ext>
            </a:extLst>
          </p:cNvPr>
          <p:cNvSpPr>
            <a:spLocks noGrp="1"/>
          </p:cNvSpPr>
          <p:nvPr>
            <p:ph type="title"/>
          </p:nvPr>
        </p:nvSpPr>
        <p:spPr/>
        <p:txBody>
          <a:bodyPr/>
          <a:lstStyle/>
          <a:p>
            <a:r>
              <a:rPr lang="en-US" b="1" dirty="0"/>
              <a:t>An Overview of Risk Management</a:t>
            </a:r>
            <a:endParaRPr lang="en-US" dirty="0"/>
          </a:p>
        </p:txBody>
      </p:sp>
      <p:sp>
        <p:nvSpPr>
          <p:cNvPr id="3" name="Content Placeholder 2">
            <a:extLst>
              <a:ext uri="{FF2B5EF4-FFF2-40B4-BE49-F238E27FC236}">
                <a16:creationId xmlns:a16="http://schemas.microsoft.com/office/drawing/2014/main" id="{D5FA0B32-E71C-49B7-9C95-50B21C3C1D61}"/>
              </a:ext>
            </a:extLst>
          </p:cNvPr>
          <p:cNvSpPr>
            <a:spLocks noGrp="1"/>
          </p:cNvSpPr>
          <p:nvPr>
            <p:ph idx="1"/>
          </p:nvPr>
        </p:nvSpPr>
        <p:spPr>
          <a:xfrm>
            <a:off x="1757680" y="2143760"/>
            <a:ext cx="10109200" cy="5029200"/>
          </a:xfrm>
        </p:spPr>
        <p:txBody>
          <a:bodyPr/>
          <a:lstStyle/>
          <a:p>
            <a:r>
              <a:rPr lang="en-US" b="1" dirty="0"/>
              <a:t>Know Yourself:</a:t>
            </a:r>
            <a:r>
              <a:rPr lang="en-US" dirty="0"/>
              <a:t> identify, examine, and understand the information and systems currently in place within your organization</a:t>
            </a:r>
          </a:p>
          <a:p>
            <a:r>
              <a:rPr lang="en-US" dirty="0"/>
              <a:t>systems that use, store, and transmit information, you know what they are, how they add value to the organization, and to which vulnerabilities they are susceptible</a:t>
            </a:r>
          </a:p>
          <a:p>
            <a:r>
              <a:rPr lang="en-US" b="1" dirty="0"/>
              <a:t>Know the enemy: </a:t>
            </a:r>
            <a:r>
              <a:rPr lang="en-US" dirty="0"/>
              <a:t>identifying, examining, and understanding the threats facing the organization</a:t>
            </a:r>
          </a:p>
          <a:p>
            <a:r>
              <a:rPr lang="en-US" dirty="0"/>
              <a:t>determine which threat aspects directly affect the security of the organization and its information assets</a:t>
            </a:r>
          </a:p>
        </p:txBody>
      </p:sp>
    </p:spTree>
    <p:extLst>
      <p:ext uri="{BB962C8B-B14F-4D97-AF65-F5344CB8AC3E}">
        <p14:creationId xmlns:p14="http://schemas.microsoft.com/office/powerpoint/2010/main" val="34170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FD72-6295-4B9B-8058-C65559C75932}"/>
              </a:ext>
            </a:extLst>
          </p:cNvPr>
          <p:cNvSpPr>
            <a:spLocks noGrp="1"/>
          </p:cNvSpPr>
          <p:nvPr>
            <p:ph type="title"/>
          </p:nvPr>
        </p:nvSpPr>
        <p:spPr/>
        <p:txBody>
          <a:bodyPr/>
          <a:lstStyle/>
          <a:p>
            <a:r>
              <a:rPr lang="en-US" b="1" dirty="0"/>
              <a:t>Components of Risk Management</a:t>
            </a:r>
          </a:p>
        </p:txBody>
      </p:sp>
      <p:pic>
        <p:nvPicPr>
          <p:cNvPr id="5" name="Content Placeholder 4">
            <a:extLst>
              <a:ext uri="{FF2B5EF4-FFF2-40B4-BE49-F238E27FC236}">
                <a16:creationId xmlns:a16="http://schemas.microsoft.com/office/drawing/2014/main" id="{E4119484-59A4-483D-A413-7F84291603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615440"/>
            <a:ext cx="8359554" cy="4490720"/>
          </a:xfrm>
        </p:spPr>
      </p:pic>
    </p:spTree>
    <p:extLst>
      <p:ext uri="{BB962C8B-B14F-4D97-AF65-F5344CB8AC3E}">
        <p14:creationId xmlns:p14="http://schemas.microsoft.com/office/powerpoint/2010/main" val="30045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4D30-8FCA-4948-BF4A-98A76D909E7C}"/>
              </a:ext>
            </a:extLst>
          </p:cNvPr>
          <p:cNvSpPr>
            <a:spLocks noGrp="1"/>
          </p:cNvSpPr>
          <p:nvPr>
            <p:ph type="title"/>
          </p:nvPr>
        </p:nvSpPr>
        <p:spPr/>
        <p:txBody>
          <a:bodyPr>
            <a:normAutofit/>
          </a:bodyPr>
          <a:lstStyle/>
          <a:p>
            <a:r>
              <a:rPr lang="en-US" b="1" dirty="0"/>
              <a:t>The Roles of the Communities of Interest</a:t>
            </a:r>
          </a:p>
        </p:txBody>
      </p:sp>
      <p:sp>
        <p:nvSpPr>
          <p:cNvPr id="3" name="Content Placeholder 2">
            <a:extLst>
              <a:ext uri="{FF2B5EF4-FFF2-40B4-BE49-F238E27FC236}">
                <a16:creationId xmlns:a16="http://schemas.microsoft.com/office/drawing/2014/main" id="{4E77E791-9989-4FD1-881A-CCD1E46B3B2C}"/>
              </a:ext>
            </a:extLst>
          </p:cNvPr>
          <p:cNvSpPr>
            <a:spLocks noGrp="1"/>
          </p:cNvSpPr>
          <p:nvPr>
            <p:ph idx="1"/>
          </p:nvPr>
        </p:nvSpPr>
        <p:spPr>
          <a:xfrm>
            <a:off x="2457132" y="2743200"/>
            <a:ext cx="8915400" cy="3777622"/>
          </a:xfrm>
        </p:spPr>
        <p:txBody>
          <a:bodyPr/>
          <a:lstStyle/>
          <a:p>
            <a:r>
              <a:rPr lang="en-US" dirty="0"/>
              <a:t>Evaluating the risk controls </a:t>
            </a:r>
          </a:p>
          <a:p>
            <a:r>
              <a:rPr lang="en-US" dirty="0"/>
              <a:t>Determining which control options are cost effective for the organization</a:t>
            </a:r>
          </a:p>
          <a:p>
            <a:r>
              <a:rPr lang="en-US" dirty="0"/>
              <a:t> Acquiring or installing the needed controls</a:t>
            </a:r>
          </a:p>
          <a:p>
            <a:r>
              <a:rPr lang="en-US" dirty="0"/>
              <a:t> Ensuring that the controls remain effective</a:t>
            </a:r>
          </a:p>
        </p:txBody>
      </p:sp>
    </p:spTree>
    <p:extLst>
      <p:ext uri="{BB962C8B-B14F-4D97-AF65-F5344CB8AC3E}">
        <p14:creationId xmlns:p14="http://schemas.microsoft.com/office/powerpoint/2010/main" val="421751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2633-24D2-4DE7-837C-18D68144423B}"/>
              </a:ext>
            </a:extLst>
          </p:cNvPr>
          <p:cNvSpPr>
            <a:spLocks noGrp="1"/>
          </p:cNvSpPr>
          <p:nvPr>
            <p:ph type="title"/>
          </p:nvPr>
        </p:nvSpPr>
        <p:spPr/>
        <p:txBody>
          <a:bodyPr/>
          <a:lstStyle/>
          <a:p>
            <a:r>
              <a:rPr lang="en-US" b="1" dirty="0"/>
              <a:t>Risk Identification </a:t>
            </a:r>
          </a:p>
        </p:txBody>
      </p:sp>
      <p:sp>
        <p:nvSpPr>
          <p:cNvPr id="3" name="Content Placeholder 2">
            <a:extLst>
              <a:ext uri="{FF2B5EF4-FFF2-40B4-BE49-F238E27FC236}">
                <a16:creationId xmlns:a16="http://schemas.microsoft.com/office/drawing/2014/main" id="{B0DB34F0-6664-43CD-91C4-F404CB2D4488}"/>
              </a:ext>
            </a:extLst>
          </p:cNvPr>
          <p:cNvSpPr>
            <a:spLocks noGrp="1"/>
          </p:cNvSpPr>
          <p:nvPr>
            <p:ph idx="1"/>
          </p:nvPr>
        </p:nvSpPr>
        <p:spPr>
          <a:xfrm>
            <a:off x="2589212" y="2133600"/>
            <a:ext cx="8915400" cy="3777622"/>
          </a:xfrm>
        </p:spPr>
        <p:txBody>
          <a:bodyPr/>
          <a:lstStyle/>
          <a:p>
            <a:r>
              <a:rPr lang="en-US" dirty="0"/>
              <a:t>Risk identification begins with identifying organization’s assets and assessing their values</a:t>
            </a:r>
          </a:p>
          <a:p>
            <a:r>
              <a:rPr lang="en-US" dirty="0"/>
              <a:t>identify, classify, and prioritize  organizations’ information assets</a:t>
            </a:r>
          </a:p>
        </p:txBody>
      </p:sp>
    </p:spTree>
    <p:extLst>
      <p:ext uri="{BB962C8B-B14F-4D97-AF65-F5344CB8AC3E}">
        <p14:creationId xmlns:p14="http://schemas.microsoft.com/office/powerpoint/2010/main" val="191239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2EEE-E347-42FD-9DF3-13A10FE7CE69}"/>
              </a:ext>
            </a:extLst>
          </p:cNvPr>
          <p:cNvSpPr>
            <a:spLocks noGrp="1"/>
          </p:cNvSpPr>
          <p:nvPr>
            <p:ph type="title"/>
          </p:nvPr>
        </p:nvSpPr>
        <p:spPr/>
        <p:txBody>
          <a:bodyPr/>
          <a:lstStyle/>
          <a:p>
            <a:r>
              <a:rPr lang="en-US" b="1" dirty="0"/>
              <a:t>Components of Risk Identification</a:t>
            </a:r>
          </a:p>
        </p:txBody>
      </p:sp>
      <p:pic>
        <p:nvPicPr>
          <p:cNvPr id="5" name="Content Placeholder 4">
            <a:extLst>
              <a:ext uri="{FF2B5EF4-FFF2-40B4-BE49-F238E27FC236}">
                <a16:creationId xmlns:a16="http://schemas.microsoft.com/office/drawing/2014/main" id="{2CED04A3-882D-459B-B474-01544027A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760" y="1513840"/>
            <a:ext cx="9106852" cy="4876799"/>
          </a:xfrm>
        </p:spPr>
      </p:pic>
    </p:spTree>
    <p:extLst>
      <p:ext uri="{BB962C8B-B14F-4D97-AF65-F5344CB8AC3E}">
        <p14:creationId xmlns:p14="http://schemas.microsoft.com/office/powerpoint/2010/main" val="7659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9B24-42A5-46A9-8AE8-D6A5815DCCC3}"/>
              </a:ext>
            </a:extLst>
          </p:cNvPr>
          <p:cNvSpPr>
            <a:spLocks noGrp="1"/>
          </p:cNvSpPr>
          <p:nvPr>
            <p:ph type="title"/>
          </p:nvPr>
        </p:nvSpPr>
        <p:spPr>
          <a:xfrm>
            <a:off x="2113281" y="624110"/>
            <a:ext cx="9391332" cy="1280890"/>
          </a:xfrm>
        </p:spPr>
        <p:txBody>
          <a:bodyPr/>
          <a:lstStyle/>
          <a:p>
            <a:r>
              <a:rPr lang="en-US" b="1" dirty="0"/>
              <a:t>Categorizing the Components of an Information System</a:t>
            </a:r>
          </a:p>
        </p:txBody>
      </p:sp>
      <p:pic>
        <p:nvPicPr>
          <p:cNvPr id="5" name="Content Placeholder 4">
            <a:extLst>
              <a:ext uri="{FF2B5EF4-FFF2-40B4-BE49-F238E27FC236}">
                <a16:creationId xmlns:a16="http://schemas.microsoft.com/office/drawing/2014/main" id="{30F7F499-3F3E-4847-A901-35732BC33A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280" y="1905000"/>
            <a:ext cx="9641840" cy="4831080"/>
          </a:xfrm>
        </p:spPr>
      </p:pic>
    </p:spTree>
    <p:extLst>
      <p:ext uri="{BB962C8B-B14F-4D97-AF65-F5344CB8AC3E}">
        <p14:creationId xmlns:p14="http://schemas.microsoft.com/office/powerpoint/2010/main" val="2211411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765</TotalTime>
  <Words>1563</Words>
  <Application>Microsoft Office PowerPoint</Application>
  <PresentationFormat>Widescreen</PresentationFormat>
  <Paragraphs>125</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 3</vt:lpstr>
      <vt:lpstr>Wisp</vt:lpstr>
      <vt:lpstr>Risk Management</vt:lpstr>
      <vt:lpstr>LEARNING OBJECTIVES</vt:lpstr>
      <vt:lpstr>An Overview of Risk Management</vt:lpstr>
      <vt:lpstr>An Overview of Risk Management</vt:lpstr>
      <vt:lpstr>Components of Risk Management</vt:lpstr>
      <vt:lpstr>The Roles of the Communities of Interest</vt:lpstr>
      <vt:lpstr>Risk Identification </vt:lpstr>
      <vt:lpstr>Components of Risk Identification</vt:lpstr>
      <vt:lpstr>Categorizing the Components of an Information System</vt:lpstr>
      <vt:lpstr>Risk Identification </vt:lpstr>
      <vt:lpstr>Hardware, Software, and Network Asset Identification</vt:lpstr>
      <vt:lpstr>Hardware, Software, and Network Asset Identification</vt:lpstr>
      <vt:lpstr>Automated Asset Inventory Tools </vt:lpstr>
      <vt:lpstr>Data Classification and Management</vt:lpstr>
      <vt:lpstr>Classifying and Prioritizing Information Assets</vt:lpstr>
      <vt:lpstr>Information Asset Valuation</vt:lpstr>
      <vt:lpstr>Identifying and Prioritizing Threats</vt:lpstr>
      <vt:lpstr>Identifying and Prioritizing Threats</vt:lpstr>
      <vt:lpstr>Risk assessment </vt:lpstr>
      <vt:lpstr>Risk Control Strategies</vt:lpstr>
      <vt:lpstr>Risk Control Strategies(Defend)</vt:lpstr>
      <vt:lpstr>Risk Control Strategies(Transfer)</vt:lpstr>
      <vt:lpstr>Risk Control Strategies(Mitigate)</vt:lpstr>
      <vt:lpstr>Risk Control Strategies(Accept)</vt:lpstr>
      <vt:lpstr>Risk Control Strategies(Terminate)</vt:lpstr>
      <vt:lpstr>Selecting a Risk Control Strategy </vt:lpstr>
      <vt:lpstr>Risk Handling Decision Points</vt:lpstr>
      <vt:lpstr>Cost Benefit Analysis (CBA)</vt:lpstr>
      <vt:lpstr>Evaluation, Assessment, and Maintenance of Risk Controls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Sania Umer</dc:creator>
  <cp:lastModifiedBy>Sania Umer</cp:lastModifiedBy>
  <cp:revision>60</cp:revision>
  <dcterms:created xsi:type="dcterms:W3CDTF">2024-10-01T17:27:58Z</dcterms:created>
  <dcterms:modified xsi:type="dcterms:W3CDTF">2024-10-22T10:02:33Z</dcterms:modified>
</cp:coreProperties>
</file>