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3"/>
  </p:notesMasterIdLst>
  <p:sldIdLst>
    <p:sldId id="258" r:id="rId2"/>
    <p:sldId id="257" r:id="rId3"/>
    <p:sldId id="265" r:id="rId4"/>
    <p:sldId id="260" r:id="rId5"/>
    <p:sldId id="261" r:id="rId6"/>
    <p:sldId id="266" r:id="rId7"/>
    <p:sldId id="262" r:id="rId8"/>
    <p:sldId id="263" r:id="rId9"/>
    <p:sldId id="264" r:id="rId10"/>
    <p:sldId id="25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9D0"/>
    <a:srgbClr val="88A1F2"/>
    <a:srgbClr val="B686DA"/>
    <a:srgbClr val="562F72"/>
    <a:srgbClr val="AE78D6"/>
    <a:srgbClr val="C3E8F5"/>
    <a:srgbClr val="D0E17A"/>
    <a:srgbClr val="115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D8FE5-ECE5-4370-913A-35ADCD901DA6}" type="datetimeFigureOut">
              <a:rPr lang="en-US" smtClean="0"/>
              <a:t>13-Aug-24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1BE5-B7E6-4025-B54C-A2B10B87ABDE}" type="slidenum">
              <a:rPr lang="en-US" smtClean="0"/>
              <a:t>‹#›</a:t>
            </a:fld>
            <a:endParaRPr lang="en-US"/>
          </a:p>
        </p:txBody>
      </p:sp>
    </p:spTree>
    <p:extLst>
      <p:ext uri="{BB962C8B-B14F-4D97-AF65-F5344CB8AC3E}">
        <p14:creationId xmlns:p14="http://schemas.microsoft.com/office/powerpoint/2010/main" val="9019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C8540-06A5-42E9-A973-F0AABBA7A0CD}" type="datetime1">
              <a:rPr lang="en-US" smtClean="0"/>
              <a:t>13-Aug-24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rgbClr val="4C69D0"/>
          </a:solidFill>
        </p:spPr>
        <p:txBody>
          <a:bodyPr/>
          <a:lstStyle/>
          <a:p>
            <a:fld id="{4CC025FC-8595-493D-A46F-2FDFDC85D9BC}" type="slidenum">
              <a:rPr lang="en-US" smtClean="0"/>
              <a:t>‹#›</a:t>
            </a:fld>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67A1B48-730F-4468-97B5-E1019D39764E}"/>
              </a:ext>
            </a:extLst>
          </p:cNvPr>
          <p:cNvSpPr/>
          <p:nvPr userDrawn="1"/>
        </p:nvSpPr>
        <p:spPr>
          <a:xfrm>
            <a:off x="0" y="0"/>
            <a:ext cx="12192000" cy="1510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3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2E1DC-625F-49DE-BC7E-F35981F2AD7B}" type="datetime1">
              <a:rPr lang="en-US" smtClean="0"/>
              <a:t>13-Aug-24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2627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20F50-7D38-4BC3-B7B9-8073BCAAA45D}" type="datetime1">
              <a:rPr lang="en-US" smtClean="0"/>
              <a:t>13-Aug-24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9133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47D8-99C8-4F06-BC87-5BEE810674AA}" type="datetime1">
              <a:rPr lang="en-US" smtClean="0"/>
              <a:t>13-Aug-24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83355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A7EE63-7859-495C-B112-073843A2E5DE}" type="datetime1">
              <a:rPr lang="en-US" smtClean="0"/>
              <a:t>13-Aug-24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66551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982A9-EF72-4445-88E3-FAF6DDFC1EEF}" type="datetime1">
              <a:rPr lang="en-US" smtClean="0"/>
              <a:t>13-Aug-24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56189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DC736-19CD-45C1-82F1-96E2FF65EA32}" type="datetime1">
              <a:rPr lang="en-US" smtClean="0"/>
              <a:t>13-Aug-24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402952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FF465-75CA-4A1B-BC09-C2E14B25012A}" type="datetime1">
              <a:rPr lang="en-US" smtClean="0"/>
              <a:t>13-Aug-24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76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0BCE1-9A89-4BCF-A207-7770EF123F16}" type="datetime1">
              <a:rPr lang="en-US" smtClean="0"/>
              <a:t>13-Aug-24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46075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FA78D-76BB-4049-BC1C-4C5F3769938B}" type="datetime1">
              <a:rPr lang="en-US" smtClean="0"/>
              <a:t>13-Aug-24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9766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0A1D34-8180-4D7E-98D9-6A7F91CCED75}" type="datetime1">
              <a:rPr lang="en-US" smtClean="0"/>
              <a:t>13-Aug-24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77204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7ADE6B8-1486-4EAD-B1DA-C855F1727FC4}"/>
              </a:ext>
            </a:extLst>
          </p:cNvPr>
          <p:cNvSpPr/>
          <p:nvPr userDrawn="1"/>
        </p:nvSpPr>
        <p:spPr>
          <a:xfrm>
            <a:off x="11640456" y="6400480"/>
            <a:ext cx="454561" cy="365125"/>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263236" y="1057848"/>
            <a:ext cx="11665528" cy="511911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3948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951CD-1038-46AF-AB4F-97C588FB9CCC}" type="datetime1">
              <a:rPr lang="en-US" smtClean="0"/>
              <a:t>13-Aug-24</a:t>
            </a:fld>
            <a:endParaRPr lang="en-US"/>
          </a:p>
        </p:txBody>
      </p:sp>
      <p:sp>
        <p:nvSpPr>
          <p:cNvPr id="5" name="Footer Placeholder 4"/>
          <p:cNvSpPr>
            <a:spLocks noGrp="1"/>
          </p:cNvSpPr>
          <p:nvPr>
            <p:ph type="ftr" sz="quarter" idx="3"/>
          </p:nvPr>
        </p:nvSpPr>
        <p:spPr>
          <a:xfrm>
            <a:off x="4038600" y="64394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Rounded Corners 6">
            <a:extLst>
              <a:ext uri="{FF2B5EF4-FFF2-40B4-BE49-F238E27FC236}">
                <a16:creationId xmlns:a16="http://schemas.microsoft.com/office/drawing/2014/main" id="{C1F262DC-6842-44CC-9183-E53BBECFB35F}"/>
              </a:ext>
            </a:extLst>
          </p:cNvPr>
          <p:cNvSpPr/>
          <p:nvPr userDrawn="1"/>
        </p:nvSpPr>
        <p:spPr>
          <a:xfrm>
            <a:off x="110836" y="96982"/>
            <a:ext cx="11984182" cy="831273"/>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263236" y="226575"/>
            <a:ext cx="11665528" cy="590843"/>
          </a:xfrm>
          <a:prstGeom prst="rect">
            <a:avLst/>
          </a:prstGeom>
        </p:spPr>
        <p:txBody>
          <a:bodyPr vert="horz" lIns="91440" tIns="45720" rIns="91440" bIns="45720" rtlCol="0" anchor="ctr">
            <a:noAutofit/>
          </a:bodyPr>
          <a:lstStyle/>
          <a:p>
            <a:r>
              <a:rPr lang="en-US" dirty="0"/>
              <a:t>Click to edit Master title style</a:t>
            </a:r>
          </a:p>
        </p:txBody>
      </p:sp>
      <p:sp>
        <p:nvSpPr>
          <p:cNvPr id="6" name="Slide Number Placeholder 5"/>
          <p:cNvSpPr>
            <a:spLocks noGrp="1"/>
          </p:cNvSpPr>
          <p:nvPr>
            <p:ph type="sldNum" sz="quarter" idx="4"/>
          </p:nvPr>
        </p:nvSpPr>
        <p:spPr>
          <a:xfrm>
            <a:off x="11640455" y="6400480"/>
            <a:ext cx="454561" cy="348212"/>
          </a:xfrm>
          <a:prstGeom prst="rect">
            <a:avLst/>
          </a:prstGeom>
          <a:noFill/>
        </p:spPr>
        <p:txBody>
          <a:bodyPr vert="horz" lIns="91440" tIns="45720" rIns="91440" bIns="45720" rtlCol="0" anchor="ctr"/>
          <a:lstStyle>
            <a:lvl1pPr algn="ctr">
              <a:defRPr sz="1200" b="1">
                <a:solidFill>
                  <a:schemeClr val="bg1"/>
                </a:solidFill>
                <a:latin typeface="Cambria" panose="02040503050406030204" pitchFamily="18" charset="0"/>
                <a:ea typeface="Cambria" panose="02040503050406030204" pitchFamily="18" charset="0"/>
              </a:defRPr>
            </a:lvl1pPr>
          </a:lstStyle>
          <a:p>
            <a:fld id="{4CC025FC-8595-493D-A46F-2FDFDC85D9BC}" type="slidenum">
              <a:rPr lang="en-US" smtClean="0"/>
              <a:pPr/>
              <a:t>‹#›</a:t>
            </a:fld>
            <a:endParaRPr lang="en-US" dirty="0"/>
          </a:p>
        </p:txBody>
      </p:sp>
    </p:spTree>
    <p:extLst>
      <p:ext uri="{BB962C8B-B14F-4D97-AF65-F5344CB8AC3E}">
        <p14:creationId xmlns:p14="http://schemas.microsoft.com/office/powerpoint/2010/main" val="15339116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000" kern="1200">
          <a:solidFill>
            <a:schemeClr val="bg1"/>
          </a:solidFill>
          <a:latin typeface="Arial Rounded MT Bold" panose="020F0704030504030204" pitchFamily="34"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9D30CF8-5974-7B0A-54B7-166EEF3148CA}"/>
              </a:ext>
            </a:extLst>
          </p:cNvPr>
          <p:cNvSpPr/>
          <p:nvPr/>
        </p:nvSpPr>
        <p:spPr>
          <a:xfrm>
            <a:off x="4404852" y="5651760"/>
            <a:ext cx="3382298" cy="534444"/>
          </a:xfrm>
          <a:prstGeom prst="roundRect">
            <a:avLst/>
          </a:prstGeom>
          <a:solidFill>
            <a:srgbClr val="4C69D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600" dirty="0"/>
          </a:p>
        </p:txBody>
      </p:sp>
      <p:sp>
        <p:nvSpPr>
          <p:cNvPr id="4" name="Slide Number Placeholder 3">
            <a:extLst>
              <a:ext uri="{FF2B5EF4-FFF2-40B4-BE49-F238E27FC236}">
                <a16:creationId xmlns:a16="http://schemas.microsoft.com/office/drawing/2014/main" id="{5C8FD768-02AD-4FC9-856A-4F43F60FFECB}"/>
              </a:ext>
            </a:extLst>
          </p:cNvPr>
          <p:cNvSpPr>
            <a:spLocks noGrp="1"/>
          </p:cNvSpPr>
          <p:nvPr>
            <p:ph type="sldNum" sz="quarter" idx="12"/>
          </p:nvPr>
        </p:nvSpPr>
        <p:spPr/>
        <p:txBody>
          <a:bodyPr/>
          <a:lstStyle/>
          <a:p>
            <a:fld id="{4CC025FC-8595-493D-A46F-2FDFDC85D9BC}" type="slidenum">
              <a:rPr lang="en-US" smtClean="0"/>
              <a:t>1</a:t>
            </a:fld>
            <a:endParaRPr lang="en-US"/>
          </a:p>
        </p:txBody>
      </p:sp>
      <p:sp>
        <p:nvSpPr>
          <p:cNvPr id="13" name="Rectangle 12">
            <a:extLst>
              <a:ext uri="{FF2B5EF4-FFF2-40B4-BE49-F238E27FC236}">
                <a16:creationId xmlns:a16="http://schemas.microsoft.com/office/drawing/2014/main" id="{AB20FE11-F087-4F80-A691-4712D35AA5F4}"/>
              </a:ext>
            </a:extLst>
          </p:cNvPr>
          <p:cNvSpPr/>
          <p:nvPr/>
        </p:nvSpPr>
        <p:spPr>
          <a:xfrm>
            <a:off x="11493305" y="6231988"/>
            <a:ext cx="698695" cy="626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standing next to a book&#10;&#10;Description automatically generated">
            <a:extLst>
              <a:ext uri="{FF2B5EF4-FFF2-40B4-BE49-F238E27FC236}">
                <a16:creationId xmlns:a16="http://schemas.microsoft.com/office/drawing/2014/main" id="{170CEAAF-B4A3-3E53-C056-FBA3F1B8A182}"/>
              </a:ext>
            </a:extLst>
          </p:cNvPr>
          <p:cNvPicPr>
            <a:picLocks noChangeAspect="1"/>
          </p:cNvPicPr>
          <p:nvPr/>
        </p:nvPicPr>
        <p:blipFill rotWithShape="1">
          <a:blip r:embed="rId2">
            <a:clrChange>
              <a:clrFrom>
                <a:srgbClr val="F4D9BC"/>
              </a:clrFrom>
              <a:clrTo>
                <a:srgbClr val="F4D9BC">
                  <a:alpha val="0"/>
                </a:srgbClr>
              </a:clrTo>
            </a:clrChange>
            <a:extLst>
              <a:ext uri="{28A0092B-C50C-407E-A947-70E740481C1C}">
                <a14:useLocalDpi xmlns:a14="http://schemas.microsoft.com/office/drawing/2010/main" val="0"/>
              </a:ext>
            </a:extLst>
          </a:blip>
          <a:srcRect b="18018"/>
          <a:stretch/>
        </p:blipFill>
        <p:spPr>
          <a:xfrm>
            <a:off x="3264309" y="579893"/>
            <a:ext cx="5663380" cy="3736468"/>
          </a:xfrm>
          <a:prstGeom prst="rect">
            <a:avLst/>
          </a:prstGeom>
        </p:spPr>
      </p:pic>
      <p:sp>
        <p:nvSpPr>
          <p:cNvPr id="3" name="Subtitle 2">
            <a:extLst>
              <a:ext uri="{FF2B5EF4-FFF2-40B4-BE49-F238E27FC236}">
                <a16:creationId xmlns:a16="http://schemas.microsoft.com/office/drawing/2014/main" id="{1F159239-3E5B-434A-8698-68A7A1023791}"/>
              </a:ext>
            </a:extLst>
          </p:cNvPr>
          <p:cNvSpPr>
            <a:spLocks noGrp="1"/>
          </p:cNvSpPr>
          <p:nvPr>
            <p:ph type="subTitle" idx="1"/>
          </p:nvPr>
        </p:nvSpPr>
        <p:spPr>
          <a:xfrm>
            <a:off x="4115102" y="5616349"/>
            <a:ext cx="3961795" cy="615639"/>
          </a:xfrm>
        </p:spPr>
        <p:txBody>
          <a:bodyPr anchor="ctr">
            <a:normAutofit/>
          </a:bodyPr>
          <a:lstStyle/>
          <a:p>
            <a:r>
              <a:rPr lang="en-US" sz="3200" b="1" dirty="0">
                <a:solidFill>
                  <a:schemeClr val="bg1"/>
                </a:solidFill>
              </a:rPr>
              <a:t>Dr. Kashif Ayyub</a:t>
            </a:r>
          </a:p>
        </p:txBody>
      </p:sp>
      <p:sp>
        <p:nvSpPr>
          <p:cNvPr id="17" name="TextBox 16">
            <a:extLst>
              <a:ext uri="{FF2B5EF4-FFF2-40B4-BE49-F238E27FC236}">
                <a16:creationId xmlns:a16="http://schemas.microsoft.com/office/drawing/2014/main" id="{66CF1C18-4F67-B45E-C0CF-F6B28D7FD093}"/>
              </a:ext>
            </a:extLst>
          </p:cNvPr>
          <p:cNvSpPr txBox="1"/>
          <p:nvPr/>
        </p:nvSpPr>
        <p:spPr>
          <a:xfrm>
            <a:off x="2202424" y="4472225"/>
            <a:ext cx="7787150" cy="461665"/>
          </a:xfrm>
          <a:prstGeom prst="rect">
            <a:avLst/>
          </a:prstGeom>
          <a:noFill/>
        </p:spPr>
        <p:txBody>
          <a:bodyPr wrap="square" rtlCol="0">
            <a:spAutoFit/>
          </a:bodyPr>
          <a:lstStyle/>
          <a:p>
            <a:pPr algn="ctr"/>
            <a:r>
              <a:rPr lang="en-US" sz="2400" b="1" dirty="0">
                <a:latin typeface="Arial Black" panose="020B0A04020102020204" pitchFamily="34" charset="0"/>
              </a:rPr>
              <a:t>DESIGN AND ANALYSIS OF ALGORITHMS</a:t>
            </a:r>
          </a:p>
        </p:txBody>
      </p:sp>
    </p:spTree>
    <p:extLst>
      <p:ext uri="{BB962C8B-B14F-4D97-AF65-F5344CB8AC3E}">
        <p14:creationId xmlns:p14="http://schemas.microsoft.com/office/powerpoint/2010/main" val="171665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an Algorithm</a:t>
            </a:r>
          </a:p>
        </p:txBody>
      </p:sp>
      <p:sp>
        <p:nvSpPr>
          <p:cNvPr id="4" name="Slide Number Placeholder 3">
            <a:extLst>
              <a:ext uri="{FF2B5EF4-FFF2-40B4-BE49-F238E27FC236}">
                <a16:creationId xmlns:a16="http://schemas.microsoft.com/office/drawing/2014/main" id="{9B06B639-D7FB-1948-5803-57E64C652124}"/>
              </a:ext>
            </a:extLst>
          </p:cNvPr>
          <p:cNvSpPr>
            <a:spLocks noGrp="1"/>
          </p:cNvSpPr>
          <p:nvPr>
            <p:ph type="sldNum" sz="quarter" idx="12"/>
          </p:nvPr>
        </p:nvSpPr>
        <p:spPr/>
        <p:txBody>
          <a:bodyPr/>
          <a:lstStyle/>
          <a:p>
            <a:fld id="{4CC025FC-8595-493D-A46F-2FDFDC85D9BC}" type="slidenum">
              <a:rPr lang="en-US" smtClean="0"/>
              <a:t>10</a:t>
            </a:fld>
            <a:endParaRPr lang="en-US"/>
          </a:p>
        </p:txBody>
      </p:sp>
      <p:sp>
        <p:nvSpPr>
          <p:cNvPr id="8" name="Content Placeholder 7">
            <a:extLst>
              <a:ext uri="{FF2B5EF4-FFF2-40B4-BE49-F238E27FC236}">
                <a16:creationId xmlns:a16="http://schemas.microsoft.com/office/drawing/2014/main" id="{543BC434-7A57-ECA2-85CF-43416289F99E}"/>
              </a:ext>
            </a:extLst>
          </p:cNvPr>
          <p:cNvSpPr>
            <a:spLocks noGrp="1"/>
          </p:cNvSpPr>
          <p:nvPr>
            <p:ph idx="1"/>
          </p:nvPr>
        </p:nvSpPr>
        <p:spPr/>
        <p:txBody>
          <a:bodyPr/>
          <a:lstStyle/>
          <a:p>
            <a:r>
              <a:rPr lang="en-US" dirty="0"/>
              <a:t>An algorithm can be represented in many ways, for example, a GCD </a:t>
            </a:r>
            <a:r>
              <a:rPr lang="en-US" dirty="0" err="1"/>
              <a:t>aglorithm</a:t>
            </a:r>
            <a:endParaRPr lang="en-US" dirty="0"/>
          </a:p>
        </p:txBody>
      </p:sp>
      <p:pic>
        <p:nvPicPr>
          <p:cNvPr id="10" name="Picture 9">
            <a:extLst>
              <a:ext uri="{FF2B5EF4-FFF2-40B4-BE49-F238E27FC236}">
                <a16:creationId xmlns:a16="http://schemas.microsoft.com/office/drawing/2014/main" id="{4CB375A2-5177-9D66-BB29-B0E109A5FE86}"/>
              </a:ext>
            </a:extLst>
          </p:cNvPr>
          <p:cNvPicPr>
            <a:picLocks noChangeAspect="1"/>
          </p:cNvPicPr>
          <p:nvPr/>
        </p:nvPicPr>
        <p:blipFill>
          <a:blip r:embed="rId2"/>
          <a:stretch>
            <a:fillRect/>
          </a:stretch>
        </p:blipFill>
        <p:spPr>
          <a:xfrm>
            <a:off x="570729" y="1768463"/>
            <a:ext cx="7816187" cy="1495856"/>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E982946-CB4E-4F79-1883-F455E635DF34}"/>
              </a:ext>
            </a:extLst>
          </p:cNvPr>
          <p:cNvPicPr>
            <a:picLocks noChangeAspect="1"/>
          </p:cNvPicPr>
          <p:nvPr/>
        </p:nvPicPr>
        <p:blipFill>
          <a:blip r:embed="rId3"/>
          <a:stretch>
            <a:fillRect/>
          </a:stretch>
        </p:blipFill>
        <p:spPr>
          <a:xfrm>
            <a:off x="569267" y="3865160"/>
            <a:ext cx="5661106" cy="2491143"/>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47AE18CB-C773-B648-0BB6-B542CE33EEA8}"/>
              </a:ext>
            </a:extLst>
          </p:cNvPr>
          <p:cNvPicPr>
            <a:picLocks noChangeAspect="1"/>
          </p:cNvPicPr>
          <p:nvPr/>
        </p:nvPicPr>
        <p:blipFill>
          <a:blip r:embed="rId4"/>
          <a:stretch>
            <a:fillRect/>
          </a:stretch>
        </p:blipFill>
        <p:spPr>
          <a:xfrm>
            <a:off x="6536403" y="3504749"/>
            <a:ext cx="5558613" cy="14765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124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0F57-39A8-6268-9911-99A4CAE4EC01}"/>
              </a:ext>
            </a:extLst>
          </p:cNvPr>
          <p:cNvSpPr>
            <a:spLocks noGrp="1"/>
          </p:cNvSpPr>
          <p:nvPr>
            <p:ph type="title"/>
          </p:nvPr>
        </p:nvSpPr>
        <p:spPr/>
        <p:txBody>
          <a:bodyPr/>
          <a:lstStyle/>
          <a:p>
            <a:r>
              <a:rPr lang="en-US" dirty="0"/>
              <a:t>Properties of an Algorithm</a:t>
            </a:r>
          </a:p>
        </p:txBody>
      </p:sp>
      <p:sp>
        <p:nvSpPr>
          <p:cNvPr id="3" name="Content Placeholder 2">
            <a:extLst>
              <a:ext uri="{FF2B5EF4-FFF2-40B4-BE49-F238E27FC236}">
                <a16:creationId xmlns:a16="http://schemas.microsoft.com/office/drawing/2014/main" id="{057F1C48-788C-36D4-C335-46BE06DC0276}"/>
              </a:ext>
            </a:extLst>
          </p:cNvPr>
          <p:cNvSpPr>
            <a:spLocks noGrp="1"/>
          </p:cNvSpPr>
          <p:nvPr>
            <p:ph idx="1"/>
          </p:nvPr>
        </p:nvSpPr>
        <p:spPr/>
        <p:txBody>
          <a:bodyPr>
            <a:normAutofit fontScale="77500" lnSpcReduction="20000"/>
          </a:bodyPr>
          <a:lstStyle/>
          <a:p>
            <a:r>
              <a:rPr lang="en-US" b="1" i="1" dirty="0"/>
              <a:t>Input: </a:t>
            </a:r>
            <a:r>
              <a:rPr lang="en-US" dirty="0"/>
              <a:t>An algorithm requires one or more inputs. The values that are first supplied to the algorithm before its processing are known as inputs. These inputs come from a predetermined range of acceptable values.</a:t>
            </a:r>
          </a:p>
          <a:p>
            <a:r>
              <a:rPr lang="en-US" b="1" i="1" dirty="0"/>
              <a:t>Output: </a:t>
            </a:r>
            <a:r>
              <a:rPr lang="en-US" dirty="0"/>
              <a:t>One or more outputs must be produced by an algorithm. The output is the outcome of the algorithm after every step has been completed. The relationship between the input and the result should be clear.</a:t>
            </a:r>
          </a:p>
          <a:p>
            <a:r>
              <a:rPr lang="en-US" b="1" i="1" dirty="0"/>
              <a:t>Precision:</a:t>
            </a:r>
            <a:r>
              <a:rPr lang="en-US" dirty="0"/>
              <a:t> The steps must be precisely stated.</a:t>
            </a:r>
          </a:p>
          <a:p>
            <a:r>
              <a:rPr lang="en-US" b="1" i="1" dirty="0"/>
              <a:t>Finiteness:</a:t>
            </a:r>
            <a:r>
              <a:rPr lang="en-US" dirty="0"/>
              <a:t> An algorithm must terminate after a finite number of steps in all test cases. Every instruction which contains a fundamental operator must be terminated within a finite amount of time.</a:t>
            </a:r>
          </a:p>
          <a:p>
            <a:r>
              <a:rPr lang="en-US" b="1" i="1" dirty="0"/>
              <a:t>Definiteness:</a:t>
            </a:r>
            <a:r>
              <a:rPr lang="en-US" dirty="0"/>
              <a:t> All instructions in an algorithm must be unambiguous, precise, and easy to interpret. By referring to any of the instructions in an algorithm one can clearly understand what is to be done.</a:t>
            </a:r>
          </a:p>
          <a:p>
            <a:r>
              <a:rPr lang="en-US" b="1" i="1" dirty="0"/>
              <a:t>Correctness:</a:t>
            </a:r>
            <a:r>
              <a:rPr lang="en-US" dirty="0"/>
              <a:t> The algorithm should produce correct results for all possible input data.</a:t>
            </a:r>
          </a:p>
          <a:p>
            <a:r>
              <a:rPr lang="en-US" b="1" i="1" dirty="0"/>
              <a:t>Generality:</a:t>
            </a:r>
            <a:r>
              <a:rPr lang="en-US" dirty="0"/>
              <a:t> Rather than being limited to a single particular case, an algorithm should be able to solve a group of issues. It should offer a generic fix that manages a variety of inputs inside a predetermined range or domain.</a:t>
            </a:r>
          </a:p>
        </p:txBody>
      </p:sp>
      <p:sp>
        <p:nvSpPr>
          <p:cNvPr id="4" name="Slide Number Placeholder 3">
            <a:extLst>
              <a:ext uri="{FF2B5EF4-FFF2-40B4-BE49-F238E27FC236}">
                <a16:creationId xmlns:a16="http://schemas.microsoft.com/office/drawing/2014/main" id="{EDB61B31-19FB-5449-25D5-790E4B02ACB4}"/>
              </a:ext>
            </a:extLst>
          </p:cNvPr>
          <p:cNvSpPr>
            <a:spLocks noGrp="1"/>
          </p:cNvSpPr>
          <p:nvPr>
            <p:ph type="sldNum" sz="quarter" idx="12"/>
          </p:nvPr>
        </p:nvSpPr>
        <p:spPr/>
        <p:txBody>
          <a:bodyPr/>
          <a:lstStyle/>
          <a:p>
            <a:fld id="{4CC025FC-8595-493D-A46F-2FDFDC85D9BC}" type="slidenum">
              <a:rPr lang="en-US" smtClean="0"/>
              <a:t>11</a:t>
            </a:fld>
            <a:endParaRPr lang="en-US"/>
          </a:p>
        </p:txBody>
      </p:sp>
    </p:spTree>
    <p:extLst>
      <p:ext uri="{BB962C8B-B14F-4D97-AF65-F5344CB8AC3E}">
        <p14:creationId xmlns:p14="http://schemas.microsoft.com/office/powerpoint/2010/main" val="22240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Algorithms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a:t>An algorithm is any well-defined computational procedure that takes some value, or set of values, as input and produces some value, or set of values, as output in a finite amount of time. </a:t>
                </a:r>
                <a:r>
                  <a:rPr lang="en-US" i="1" dirty="0">
                    <a:solidFill>
                      <a:srgbClr val="4C69D0"/>
                    </a:solidFill>
                  </a:rPr>
                  <a:t>An algorithm is thus a sequence of computational steps that transform the input into the output.</a:t>
                </a:r>
              </a:p>
              <a:p>
                <a:pPr lvl="1"/>
                <a:r>
                  <a:rPr lang="en-US" b="1" i="1" dirty="0"/>
                  <a:t>As an example</a:t>
                </a:r>
                <a:r>
                  <a:rPr lang="en-US" dirty="0"/>
                  <a:t>, suppose that you need to sort a sequence of numbers into monotonically increasing order.</a:t>
                </a:r>
              </a:p>
              <a:p>
                <a:pPr lvl="1"/>
                <a:r>
                  <a:rPr lang="en-US" b="1" i="1" dirty="0"/>
                  <a:t>Input: </a:t>
                </a:r>
                <a:r>
                  <a:rPr lang="en-US" dirty="0"/>
                  <a:t>A sequence of n numbers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e>
                    </m:d>
                  </m:oMath>
                </a14:m>
                <a:endParaRPr lang="en-US" dirty="0"/>
              </a:p>
              <a:p>
                <a:pPr lvl="1"/>
                <a:r>
                  <a:rPr lang="en-US" b="1" i="1" dirty="0"/>
                  <a:t>Output:</a:t>
                </a:r>
                <a:r>
                  <a:rPr lang="en-US" dirty="0"/>
                  <a:t> A permutation (reordering) </a:t>
                </a:r>
                <a14:m>
                  <m:oMath xmlns:m="http://schemas.openxmlformats.org/officeDocument/2006/math">
                    <m:d>
                      <m:dPr>
                        <m:begChr m:val="⟨"/>
                        <m:endChr m:val="⟩"/>
                        <m:ctrlPr>
                          <a:rPr lang="en-US"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2</m:t>
                            </m:r>
                          </m:sub>
                          <m:sup>
                            <m:r>
                              <a:rPr lang="en-US" i="1">
                                <a:latin typeface="Cambria Math" panose="02040503050406030204" pitchFamily="18" charset="0"/>
                              </a:rPr>
                              <m:t>′</m:t>
                            </m:r>
                          </m:sup>
                        </m:sSubSup>
                        <m:r>
                          <a:rPr lang="en-US" i="1">
                            <a:latin typeface="Cambria Math" panose="02040503050406030204" pitchFamily="18" charset="0"/>
                          </a:rPr>
                          <m:t>,</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𝑛</m:t>
                            </m:r>
                          </m:sub>
                          <m:sup>
                            <m:r>
                              <a:rPr lang="en-US" i="1">
                                <a:latin typeface="Cambria Math" panose="02040503050406030204" pitchFamily="18" charset="0"/>
                              </a:rPr>
                              <m:t>′</m:t>
                            </m:r>
                          </m:sup>
                        </m:sSubSup>
                      </m:e>
                    </m:d>
                  </m:oMath>
                </a14:m>
                <a:r>
                  <a:rPr lang="en-US" dirty="0"/>
                  <a:t> of the input sequence such that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m:t>
                        </m:r>
                      </m:sup>
                    </m:sSubSup>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2</m:t>
                        </m:r>
                      </m:sub>
                      <m:sup>
                        <m:r>
                          <a:rPr lang="en-US" i="1">
                            <a:latin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𝑛</m:t>
                        </m:r>
                      </m:sub>
                      <m:sup>
                        <m:r>
                          <a:rPr lang="en-US" i="1">
                            <a:latin typeface="Cambria Math" panose="02040503050406030204" pitchFamily="18" charset="0"/>
                          </a:rPr>
                          <m:t>′</m:t>
                        </m:r>
                      </m:sup>
                    </m:sSubSup>
                  </m:oMath>
                </a14:m>
                <a:endParaRPr lang="en-US" dirty="0"/>
              </a:p>
              <a:p>
                <a:pPr lvl="1"/>
                <a:r>
                  <a:rPr lang="en-US" dirty="0"/>
                  <a:t>Thus, given the input sequence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31, 41, 59, 26, 41, 58</m:t>
                        </m:r>
                      </m:e>
                    </m:d>
                  </m:oMath>
                </a14:m>
                <a:r>
                  <a:rPr lang="en-US" dirty="0"/>
                  <a:t>, a correct sorting algorithm returns as output the sequence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26, 31, 41, 41, 58, 59</m:t>
                        </m:r>
                      </m:e>
                    </m:d>
                  </m:oMath>
                </a14:m>
                <a:r>
                  <a:rPr lang="en-US" dirty="0"/>
                  <a:t>. </a:t>
                </a:r>
              </a:p>
              <a:p>
                <a:pPr lvl="1"/>
                <a:r>
                  <a:rPr lang="en-US" dirty="0"/>
                  <a:t>Such an input sequence is called an </a:t>
                </a:r>
                <a:r>
                  <a:rPr lang="en-US" b="1" i="1" dirty="0"/>
                  <a:t>instance </a:t>
                </a:r>
                <a:r>
                  <a:rPr lang="en-US" dirty="0"/>
                  <a:t>of the sorting problem. </a:t>
                </a:r>
                <a:r>
                  <a:rPr lang="en-US" i="1" dirty="0">
                    <a:solidFill>
                      <a:srgbClr val="4C69D0"/>
                    </a:solidFill>
                  </a:rPr>
                  <a:t>In general, an instance of a problem consists of the input (satisfying whatever constraints are imposed in the problem statement) needed to compute a solution to the problem.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0" t="-2741" r="-1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06B639-D7FB-1948-5803-57E64C652124}"/>
              </a:ext>
            </a:extLst>
          </p:cNvPr>
          <p:cNvSpPr>
            <a:spLocks noGrp="1"/>
          </p:cNvSpPr>
          <p:nvPr>
            <p:ph type="sldNum" sz="quarter" idx="12"/>
          </p:nvPr>
        </p:nvSpPr>
        <p:spPr/>
        <p:txBody>
          <a:bodyPr/>
          <a:lstStyle/>
          <a:p>
            <a:fld id="{4CC025FC-8595-493D-A46F-2FDFDC85D9BC}"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Algorithms</a:t>
            </a:r>
          </a:p>
        </p:txBody>
      </p:sp>
      <p:sp>
        <p:nvSpPr>
          <p:cNvPr id="3" name="Content Placeholder 2"/>
          <p:cNvSpPr>
            <a:spLocks noGrp="1"/>
          </p:cNvSpPr>
          <p:nvPr>
            <p:ph idx="1"/>
          </p:nvPr>
        </p:nvSpPr>
        <p:spPr/>
        <p:txBody>
          <a:bodyPr>
            <a:normAutofit/>
          </a:bodyPr>
          <a:lstStyle/>
          <a:p>
            <a:r>
              <a:rPr lang="en-US" dirty="0"/>
              <a:t>An algorithm for a computational problem is </a:t>
            </a:r>
            <a:r>
              <a:rPr lang="en-US" b="1" i="1" dirty="0">
                <a:solidFill>
                  <a:srgbClr val="4C69D0"/>
                </a:solidFill>
              </a:rPr>
              <a:t>correct</a:t>
            </a:r>
            <a:r>
              <a:rPr lang="en-US" dirty="0"/>
              <a:t> if, for every problem instance provided as input, it </a:t>
            </a:r>
            <a:r>
              <a:rPr lang="en-US" b="1" i="1" dirty="0">
                <a:solidFill>
                  <a:srgbClr val="4C69D0"/>
                </a:solidFill>
              </a:rPr>
              <a:t>halts (finishes)</a:t>
            </a:r>
            <a:r>
              <a:rPr lang="en-US" dirty="0"/>
              <a:t> its computing in finite time and outputs the correct solution to the problem instance.</a:t>
            </a:r>
          </a:p>
          <a:p>
            <a:r>
              <a:rPr lang="en-US" dirty="0"/>
              <a:t>A correct algorithm solves the given computational problem. </a:t>
            </a:r>
          </a:p>
          <a:p>
            <a:r>
              <a:rPr lang="en-US" dirty="0"/>
              <a:t>An incorrect algorithm might not halt at all on some input instances, or it might halt with an incorrect answer. </a:t>
            </a:r>
          </a:p>
          <a:p>
            <a:r>
              <a:rPr lang="en-US" dirty="0"/>
              <a:t>Contrary to what you might expect, incorrect algorithms can sometimes be useful, if you can control their error rate. E.g. Code to find minimum number.</a:t>
            </a:r>
            <a:endParaRPr lang="en-US" i="1" dirty="0">
              <a:solidFill>
                <a:srgbClr val="4C69D0"/>
              </a:solidFill>
            </a:endParaRPr>
          </a:p>
        </p:txBody>
      </p:sp>
      <p:sp>
        <p:nvSpPr>
          <p:cNvPr id="4" name="Slide Number Placeholder 3">
            <a:extLst>
              <a:ext uri="{FF2B5EF4-FFF2-40B4-BE49-F238E27FC236}">
                <a16:creationId xmlns:a16="http://schemas.microsoft.com/office/drawing/2014/main" id="{9B06B639-D7FB-1948-5803-57E64C652124}"/>
              </a:ext>
            </a:extLst>
          </p:cNvPr>
          <p:cNvSpPr>
            <a:spLocks noGrp="1"/>
          </p:cNvSpPr>
          <p:nvPr>
            <p:ph type="sldNum" sz="quarter" idx="12"/>
          </p:nvPr>
        </p:nvSpPr>
        <p:spPr/>
        <p:txBody>
          <a:bodyPr/>
          <a:lstStyle/>
          <a:p>
            <a:fld id="{4CC025FC-8595-493D-A46F-2FDFDC85D9BC}" type="slidenum">
              <a:rPr lang="en-US" smtClean="0"/>
              <a:t>3</a:t>
            </a:fld>
            <a:endParaRPr lang="en-US"/>
          </a:p>
        </p:txBody>
      </p:sp>
      <p:sp>
        <p:nvSpPr>
          <p:cNvPr id="6" name="TextBox 5">
            <a:extLst>
              <a:ext uri="{FF2B5EF4-FFF2-40B4-BE49-F238E27FC236}">
                <a16:creationId xmlns:a16="http://schemas.microsoft.com/office/drawing/2014/main" id="{1FA9CDE0-A8E6-2908-EB7E-C325630AAF19}"/>
              </a:ext>
            </a:extLst>
          </p:cNvPr>
          <p:cNvSpPr txBox="1"/>
          <p:nvPr/>
        </p:nvSpPr>
        <p:spPr>
          <a:xfrm>
            <a:off x="3728936" y="4598117"/>
            <a:ext cx="6718570" cy="2031325"/>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std::</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"Enter a list of numbers (enter 0 to finish): ";</a:t>
            </a:r>
          </a:p>
          <a:p>
            <a:r>
              <a:rPr lang="en-US" sz="1400" dirty="0">
                <a:latin typeface="Courier New" panose="02070309020205020404" pitchFamily="49" charset="0"/>
                <a:cs typeface="Courier New" panose="02070309020205020404" pitchFamily="49" charset="0"/>
              </a:rPr>
              <a:t>std::</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min_num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while (</a:t>
            </a:r>
            <a:r>
              <a:rPr lang="en-US" sz="1400" b="1" i="1" dirty="0">
                <a:solidFill>
                  <a:srgbClr val="4C69D0"/>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std::</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num;</a:t>
            </a:r>
          </a:p>
          <a:p>
            <a:r>
              <a:rPr lang="en-US" sz="1400" dirty="0">
                <a:latin typeface="Courier New" panose="02070309020205020404" pitchFamily="49" charset="0"/>
                <a:cs typeface="Courier New" panose="02070309020205020404" pitchFamily="49" charset="0"/>
              </a:rPr>
              <a:t>        if (num == 0) break;</a:t>
            </a:r>
          </a:p>
          <a:p>
            <a:r>
              <a:rPr lang="en-US" sz="1400" dirty="0">
                <a:latin typeface="Courier New" panose="02070309020205020404" pitchFamily="49" charset="0"/>
                <a:cs typeface="Courier New" panose="02070309020205020404" pitchFamily="49" charset="0"/>
              </a:rPr>
              <a:t>        if (num </a:t>
            </a:r>
            <a:r>
              <a:rPr lang="en-US" sz="1400" b="1" dirty="0">
                <a:solidFill>
                  <a:srgbClr val="4C69D0"/>
                </a:solidFill>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min_num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min_num</a:t>
            </a:r>
            <a:r>
              <a:rPr lang="en-US" sz="1400" dirty="0">
                <a:latin typeface="Courier New" panose="02070309020205020404" pitchFamily="49" charset="0"/>
                <a:cs typeface="Courier New" panose="02070309020205020404" pitchFamily="49" charset="0"/>
              </a:rPr>
              <a:t> = num;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std::</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"The minimum number is: " &lt;&lt; </a:t>
            </a:r>
            <a:r>
              <a:rPr lang="en-US" sz="1400" dirty="0" err="1">
                <a:latin typeface="Courier New" panose="02070309020205020404" pitchFamily="49" charset="0"/>
                <a:cs typeface="Courier New" panose="02070309020205020404" pitchFamily="49" charset="0"/>
              </a:rPr>
              <a:t>min_num</a:t>
            </a:r>
            <a:r>
              <a:rPr lang="en-US" sz="1400" dirty="0">
                <a:latin typeface="Courier New" panose="02070309020205020404" pitchFamily="49" charset="0"/>
                <a:cs typeface="Courier New" panose="02070309020205020404" pitchFamily="49" charset="0"/>
              </a:rPr>
              <a:t>;</a:t>
            </a:r>
          </a:p>
        </p:txBody>
      </p:sp>
      <p:sp>
        <p:nvSpPr>
          <p:cNvPr id="7" name="Speech Bubble: Rectangle with Corners Rounded 6">
            <a:extLst>
              <a:ext uri="{FF2B5EF4-FFF2-40B4-BE49-F238E27FC236}">
                <a16:creationId xmlns:a16="http://schemas.microsoft.com/office/drawing/2014/main" id="{42FEF2D4-332F-5277-B856-AB58C2E55A68}"/>
              </a:ext>
            </a:extLst>
          </p:cNvPr>
          <p:cNvSpPr/>
          <p:nvPr/>
        </p:nvSpPr>
        <p:spPr>
          <a:xfrm>
            <a:off x="408562" y="4688732"/>
            <a:ext cx="2217906" cy="486383"/>
          </a:xfrm>
          <a:prstGeom prst="wedgeRoundRectCallout">
            <a:avLst>
              <a:gd name="adj1" fmla="val 132676"/>
              <a:gd name="adj2" fmla="val 30068"/>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Wouldn't stop if replaces with “false”</a:t>
            </a:r>
          </a:p>
        </p:txBody>
      </p:sp>
      <p:sp>
        <p:nvSpPr>
          <p:cNvPr id="8" name="Speech Bubble: Rectangle with Corners Rounded 7">
            <a:extLst>
              <a:ext uri="{FF2B5EF4-FFF2-40B4-BE49-F238E27FC236}">
                <a16:creationId xmlns:a16="http://schemas.microsoft.com/office/drawing/2014/main" id="{3D841A99-AADC-EC5E-ECDD-294E1EAD3B80}"/>
              </a:ext>
            </a:extLst>
          </p:cNvPr>
          <p:cNvSpPr/>
          <p:nvPr/>
        </p:nvSpPr>
        <p:spPr>
          <a:xfrm>
            <a:off x="408561" y="6042288"/>
            <a:ext cx="2480553" cy="486383"/>
          </a:xfrm>
          <a:prstGeom prst="wedgeRoundRectCallout">
            <a:avLst>
              <a:gd name="adj1" fmla="val 156954"/>
              <a:gd name="adj2" fmla="val -35932"/>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Will generate wrong output if replaces with “&gt;”</a:t>
            </a:r>
          </a:p>
        </p:txBody>
      </p:sp>
    </p:spTree>
    <p:extLst>
      <p:ext uri="{BB962C8B-B14F-4D97-AF65-F5344CB8AC3E}">
        <p14:creationId xmlns:p14="http://schemas.microsoft.com/office/powerpoint/2010/main" val="323478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D00B-702F-024A-C7E5-6196EC47FBDA}"/>
              </a:ext>
            </a:extLst>
          </p:cNvPr>
          <p:cNvSpPr>
            <a:spLocks noGrp="1"/>
          </p:cNvSpPr>
          <p:nvPr>
            <p:ph type="title"/>
          </p:nvPr>
        </p:nvSpPr>
        <p:spPr/>
        <p:txBody>
          <a:bodyPr/>
          <a:lstStyle/>
          <a:p>
            <a:r>
              <a:rPr lang="en-US" dirty="0"/>
              <a:t>Why Do You Need to Study Algorithms</a:t>
            </a:r>
          </a:p>
        </p:txBody>
      </p:sp>
      <p:sp>
        <p:nvSpPr>
          <p:cNvPr id="3" name="Content Placeholder 2">
            <a:extLst>
              <a:ext uri="{FF2B5EF4-FFF2-40B4-BE49-F238E27FC236}">
                <a16:creationId xmlns:a16="http://schemas.microsoft.com/office/drawing/2014/main" id="{177A8E69-D5E6-5D06-FB79-99FD8C959BE9}"/>
              </a:ext>
            </a:extLst>
          </p:cNvPr>
          <p:cNvSpPr>
            <a:spLocks noGrp="1"/>
          </p:cNvSpPr>
          <p:nvPr>
            <p:ph idx="1"/>
          </p:nvPr>
        </p:nvSpPr>
        <p:spPr/>
        <p:txBody>
          <a:bodyPr>
            <a:normAutofit/>
          </a:bodyPr>
          <a:lstStyle/>
          <a:p>
            <a:r>
              <a:rPr lang="en-US" b="1" dirty="0"/>
              <a:t>Foundation for Programming:</a:t>
            </a:r>
            <a:r>
              <a:rPr lang="en-US" dirty="0"/>
              <a:t> Algorithms are fundamental to computer science and programming, providing a basis for understanding how software operates and how to build efficient systems.</a:t>
            </a:r>
          </a:p>
          <a:p>
            <a:r>
              <a:rPr lang="en-US" b="1" dirty="0"/>
              <a:t>Problem-Solving:</a:t>
            </a:r>
            <a:r>
              <a:rPr lang="en-US" dirty="0"/>
              <a:t> Algorithms provide a structured approach to solving complex problems efficiently and effectively.</a:t>
            </a:r>
          </a:p>
          <a:p>
            <a:r>
              <a:rPr lang="en-US" b="1" dirty="0"/>
              <a:t>Efficiency:</a:t>
            </a:r>
            <a:r>
              <a:rPr lang="en-US" dirty="0"/>
              <a:t> Understanding algorithms helps in designing solutions that are both time and resource-efficient, leading to faster and more reliable software.</a:t>
            </a:r>
          </a:p>
          <a:p>
            <a:r>
              <a:rPr lang="en-US" b="1" dirty="0"/>
              <a:t>Optimization:</a:t>
            </a:r>
            <a:r>
              <a:rPr lang="en-US" dirty="0"/>
              <a:t> Knowledge of algorithms allows for optimizing code and improving the performance of applications by selecting the most appropriate algorithm for a given task.</a:t>
            </a:r>
          </a:p>
        </p:txBody>
      </p:sp>
      <p:sp>
        <p:nvSpPr>
          <p:cNvPr id="4" name="Slide Number Placeholder 3">
            <a:extLst>
              <a:ext uri="{FF2B5EF4-FFF2-40B4-BE49-F238E27FC236}">
                <a16:creationId xmlns:a16="http://schemas.microsoft.com/office/drawing/2014/main" id="{21145855-0DA8-B07A-24A6-9D9AED40795A}"/>
              </a:ext>
            </a:extLst>
          </p:cNvPr>
          <p:cNvSpPr>
            <a:spLocks noGrp="1"/>
          </p:cNvSpPr>
          <p:nvPr>
            <p:ph type="sldNum" sz="quarter" idx="12"/>
          </p:nvPr>
        </p:nvSpPr>
        <p:spPr/>
        <p:txBody>
          <a:bodyPr/>
          <a:lstStyle/>
          <a:p>
            <a:fld id="{4CC025FC-8595-493D-A46F-2FDFDC85D9BC}" type="slidenum">
              <a:rPr lang="en-US" smtClean="0"/>
              <a:t>4</a:t>
            </a:fld>
            <a:endParaRPr lang="en-US"/>
          </a:p>
        </p:txBody>
      </p:sp>
    </p:spTree>
    <p:extLst>
      <p:ext uri="{BB962C8B-B14F-4D97-AF65-F5344CB8AC3E}">
        <p14:creationId xmlns:p14="http://schemas.microsoft.com/office/powerpoint/2010/main" val="36330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D00B-702F-024A-C7E5-6196EC47FBDA}"/>
              </a:ext>
            </a:extLst>
          </p:cNvPr>
          <p:cNvSpPr>
            <a:spLocks noGrp="1"/>
          </p:cNvSpPr>
          <p:nvPr>
            <p:ph type="title"/>
          </p:nvPr>
        </p:nvSpPr>
        <p:spPr/>
        <p:txBody>
          <a:bodyPr/>
          <a:lstStyle/>
          <a:p>
            <a:r>
              <a:rPr lang="en-US" dirty="0"/>
              <a:t>Why Do You Need to Study Algorithms</a:t>
            </a:r>
          </a:p>
        </p:txBody>
      </p:sp>
      <p:sp>
        <p:nvSpPr>
          <p:cNvPr id="3" name="Content Placeholder 2">
            <a:extLst>
              <a:ext uri="{FF2B5EF4-FFF2-40B4-BE49-F238E27FC236}">
                <a16:creationId xmlns:a16="http://schemas.microsoft.com/office/drawing/2014/main" id="{177A8E69-D5E6-5D06-FB79-99FD8C959BE9}"/>
              </a:ext>
            </a:extLst>
          </p:cNvPr>
          <p:cNvSpPr>
            <a:spLocks noGrp="1"/>
          </p:cNvSpPr>
          <p:nvPr>
            <p:ph idx="1"/>
          </p:nvPr>
        </p:nvSpPr>
        <p:spPr/>
        <p:txBody>
          <a:bodyPr>
            <a:normAutofit/>
          </a:bodyPr>
          <a:lstStyle/>
          <a:p>
            <a:r>
              <a:rPr lang="en-US" b="1" dirty="0"/>
              <a:t>Data Handling: </a:t>
            </a:r>
            <a:r>
              <a:rPr lang="en-US" dirty="0"/>
              <a:t>Algorithms are crucial for managing and processing large amounts of data, including sorting, searching, and manipulating data structures.</a:t>
            </a:r>
          </a:p>
          <a:p>
            <a:r>
              <a:rPr lang="en-US" b="1" dirty="0"/>
              <a:t>Innovation:</a:t>
            </a:r>
            <a:r>
              <a:rPr lang="en-US" dirty="0"/>
              <a:t> A deep understanding of algorithms drives innovation in technology, leading to the development of new methods and solutions in fields such as artificial intelligence, machine learning, and data analysis.</a:t>
            </a:r>
          </a:p>
          <a:p>
            <a:r>
              <a:rPr lang="en-US" b="1" dirty="0"/>
              <a:t>Career Opportunities:</a:t>
            </a:r>
            <a:r>
              <a:rPr lang="en-US" dirty="0"/>
              <a:t> Proficiency in algorithms is highly valued in the tech industry, as it demonstrates problem-solving skills and the ability to handle complex computational tasks.</a:t>
            </a:r>
          </a:p>
          <a:p>
            <a:r>
              <a:rPr lang="en-US" b="1" dirty="0"/>
              <a:t>Understanding Complexity:</a:t>
            </a:r>
            <a:r>
              <a:rPr lang="en-US" dirty="0"/>
              <a:t> Studying algorithms helps in understanding computational complexity, which is vital for evaluating the feasibility and scalability of software solutions.</a:t>
            </a:r>
          </a:p>
        </p:txBody>
      </p:sp>
      <p:sp>
        <p:nvSpPr>
          <p:cNvPr id="4" name="Slide Number Placeholder 3">
            <a:extLst>
              <a:ext uri="{FF2B5EF4-FFF2-40B4-BE49-F238E27FC236}">
                <a16:creationId xmlns:a16="http://schemas.microsoft.com/office/drawing/2014/main" id="{21145855-0DA8-B07A-24A6-9D9AED40795A}"/>
              </a:ext>
            </a:extLst>
          </p:cNvPr>
          <p:cNvSpPr>
            <a:spLocks noGrp="1"/>
          </p:cNvSpPr>
          <p:nvPr>
            <p:ph type="sldNum" sz="quarter" idx="12"/>
          </p:nvPr>
        </p:nvSpPr>
        <p:spPr/>
        <p:txBody>
          <a:bodyPr/>
          <a:lstStyle/>
          <a:p>
            <a:fld id="{4CC025FC-8595-493D-A46F-2FDFDC85D9BC}" type="slidenum">
              <a:rPr lang="en-US" smtClean="0"/>
              <a:t>5</a:t>
            </a:fld>
            <a:endParaRPr lang="en-US"/>
          </a:p>
        </p:txBody>
      </p:sp>
    </p:spTree>
    <p:extLst>
      <p:ext uri="{BB962C8B-B14F-4D97-AF65-F5344CB8AC3E}">
        <p14:creationId xmlns:p14="http://schemas.microsoft.com/office/powerpoint/2010/main" val="282082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0C9D-F3B2-C212-A64B-5A89364C2DE1}"/>
              </a:ext>
            </a:extLst>
          </p:cNvPr>
          <p:cNvSpPr>
            <a:spLocks noGrp="1"/>
          </p:cNvSpPr>
          <p:nvPr>
            <p:ph type="title"/>
          </p:nvPr>
        </p:nvSpPr>
        <p:spPr/>
        <p:txBody>
          <a:bodyPr/>
          <a:lstStyle/>
          <a:p>
            <a:r>
              <a:rPr lang="en-US" sz="3600" dirty="0"/>
              <a:t>What kinds of problems are solved by algorithms?</a:t>
            </a:r>
          </a:p>
        </p:txBody>
      </p:sp>
      <p:sp>
        <p:nvSpPr>
          <p:cNvPr id="3" name="Content Placeholder 2">
            <a:extLst>
              <a:ext uri="{FF2B5EF4-FFF2-40B4-BE49-F238E27FC236}">
                <a16:creationId xmlns:a16="http://schemas.microsoft.com/office/drawing/2014/main" id="{9E29EFAE-C234-3414-9AD3-04B0AAF917FA}"/>
              </a:ext>
            </a:extLst>
          </p:cNvPr>
          <p:cNvSpPr>
            <a:spLocks noGrp="1"/>
          </p:cNvSpPr>
          <p:nvPr>
            <p:ph idx="1"/>
          </p:nvPr>
        </p:nvSpPr>
        <p:spPr/>
        <p:txBody>
          <a:bodyPr>
            <a:normAutofit fontScale="92500" lnSpcReduction="10000"/>
          </a:bodyPr>
          <a:lstStyle/>
          <a:p>
            <a:r>
              <a:rPr lang="en-US" dirty="0"/>
              <a:t>The problem consist of </a:t>
            </a:r>
            <a:r>
              <a:rPr lang="en-US" b="1" i="1" dirty="0">
                <a:solidFill>
                  <a:srgbClr val="4C69D0"/>
                </a:solidFill>
              </a:rPr>
              <a:t>huge amount of data</a:t>
            </a:r>
            <a:r>
              <a:rPr lang="en-US" dirty="0"/>
              <a:t>, for example Human Genome (determining similarity between DNA sequences)</a:t>
            </a:r>
          </a:p>
          <a:p>
            <a:r>
              <a:rPr lang="en-US" dirty="0"/>
              <a:t>Find good </a:t>
            </a:r>
            <a:r>
              <a:rPr lang="en-US" b="1" i="1" dirty="0">
                <a:solidFill>
                  <a:srgbClr val="4C69D0"/>
                </a:solidFill>
              </a:rPr>
              <a:t>routes</a:t>
            </a:r>
            <a:r>
              <a:rPr lang="en-US" dirty="0"/>
              <a:t> (shortest/fastest path algorithms) to access the required information from the different website.</a:t>
            </a:r>
          </a:p>
          <a:p>
            <a:r>
              <a:rPr lang="en-US" dirty="0"/>
              <a:t>The core technologies used in </a:t>
            </a:r>
            <a:r>
              <a:rPr lang="en-US" b="1" i="1" dirty="0">
                <a:solidFill>
                  <a:srgbClr val="4C69D0"/>
                </a:solidFill>
              </a:rPr>
              <a:t>electronic commerce </a:t>
            </a:r>
            <a:r>
              <a:rPr lang="en-US" dirty="0"/>
              <a:t>include public-key cryptography and digital signatures), which are based on numerical algorithms and number theory.</a:t>
            </a:r>
          </a:p>
          <a:p>
            <a:r>
              <a:rPr lang="en-US" dirty="0"/>
              <a:t>Various industries, including oil companies (for well digging/placement), political campaigns, airlines, and internet service providers, need to </a:t>
            </a:r>
            <a:r>
              <a:rPr lang="en-US" b="1" i="1" dirty="0">
                <a:solidFill>
                  <a:srgbClr val="4C69D0"/>
                </a:solidFill>
              </a:rPr>
              <a:t>optimize resource allocation</a:t>
            </a:r>
            <a:r>
              <a:rPr lang="en-US" dirty="0"/>
              <a:t> to maximize profits, efficiency, and effectiveness in their operations.</a:t>
            </a:r>
          </a:p>
          <a:p>
            <a:r>
              <a:rPr lang="en-US" dirty="0"/>
              <a:t>By using a </a:t>
            </a:r>
            <a:r>
              <a:rPr lang="en-US" b="1" i="1" dirty="0">
                <a:solidFill>
                  <a:srgbClr val="4C69D0"/>
                </a:solidFill>
              </a:rPr>
              <a:t>clustering algorithm</a:t>
            </a:r>
            <a:r>
              <a:rPr lang="en-US" dirty="0"/>
              <a:t>, a doctor needs to determine whether an image represents a cancerous tumor or a benign one.</a:t>
            </a:r>
          </a:p>
          <a:p>
            <a:r>
              <a:rPr lang="en-US" dirty="0"/>
              <a:t>File compression.</a:t>
            </a:r>
          </a:p>
        </p:txBody>
      </p:sp>
      <p:sp>
        <p:nvSpPr>
          <p:cNvPr id="4" name="Slide Number Placeholder 3">
            <a:extLst>
              <a:ext uri="{FF2B5EF4-FFF2-40B4-BE49-F238E27FC236}">
                <a16:creationId xmlns:a16="http://schemas.microsoft.com/office/drawing/2014/main" id="{87443AE0-D4E9-D107-2B71-FA4212AD394E}"/>
              </a:ext>
            </a:extLst>
          </p:cNvPr>
          <p:cNvSpPr>
            <a:spLocks noGrp="1"/>
          </p:cNvSpPr>
          <p:nvPr>
            <p:ph type="sldNum" sz="quarter" idx="12"/>
          </p:nvPr>
        </p:nvSpPr>
        <p:spPr/>
        <p:txBody>
          <a:bodyPr/>
          <a:lstStyle/>
          <a:p>
            <a:fld id="{4CC025FC-8595-493D-A46F-2FDFDC85D9BC}" type="slidenum">
              <a:rPr lang="en-US" smtClean="0"/>
              <a:t>6</a:t>
            </a:fld>
            <a:endParaRPr lang="en-US"/>
          </a:p>
        </p:txBody>
      </p:sp>
    </p:spTree>
    <p:extLst>
      <p:ext uri="{BB962C8B-B14F-4D97-AF65-F5344CB8AC3E}">
        <p14:creationId xmlns:p14="http://schemas.microsoft.com/office/powerpoint/2010/main" val="388008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D00B-702F-024A-C7E5-6196EC47FBDA}"/>
              </a:ext>
            </a:extLst>
          </p:cNvPr>
          <p:cNvSpPr>
            <a:spLocks noGrp="1"/>
          </p:cNvSpPr>
          <p:nvPr>
            <p:ph type="title"/>
          </p:nvPr>
        </p:nvSpPr>
        <p:spPr/>
        <p:txBody>
          <a:bodyPr/>
          <a:lstStyle/>
          <a:p>
            <a:r>
              <a:rPr lang="en-US" sz="3600" dirty="0"/>
              <a:t>What kinds of problems are solved by algorithms?</a:t>
            </a:r>
          </a:p>
        </p:txBody>
      </p:sp>
      <p:sp>
        <p:nvSpPr>
          <p:cNvPr id="3" name="Content Placeholder 2">
            <a:extLst>
              <a:ext uri="{FF2B5EF4-FFF2-40B4-BE49-F238E27FC236}">
                <a16:creationId xmlns:a16="http://schemas.microsoft.com/office/drawing/2014/main" id="{177A8E69-D5E6-5D06-FB79-99FD8C959BE9}"/>
              </a:ext>
            </a:extLst>
          </p:cNvPr>
          <p:cNvSpPr>
            <a:spLocks noGrp="1"/>
          </p:cNvSpPr>
          <p:nvPr>
            <p:ph idx="1"/>
          </p:nvPr>
        </p:nvSpPr>
        <p:spPr/>
        <p:txBody>
          <a:bodyPr>
            <a:normAutofit fontScale="92500" lnSpcReduction="10000"/>
          </a:bodyPr>
          <a:lstStyle/>
          <a:p>
            <a:r>
              <a:rPr lang="en-US" b="1" dirty="0"/>
              <a:t>Search Problems:</a:t>
            </a:r>
            <a:r>
              <a:rPr lang="en-US" dirty="0"/>
              <a:t> Algorithms help in finding specific data within large datasets, such as searching for a particular element in a list or database.</a:t>
            </a:r>
          </a:p>
          <a:p>
            <a:r>
              <a:rPr lang="en-US" b="1" dirty="0"/>
              <a:t>Sorting Problems:</a:t>
            </a:r>
            <a:r>
              <a:rPr lang="en-US" dirty="0"/>
              <a:t> Algorithms arrange data in a particular order, such as sorting numbers in ascending order or arranging names alphabetically.</a:t>
            </a:r>
          </a:p>
          <a:p>
            <a:r>
              <a:rPr lang="en-US" b="1" dirty="0"/>
              <a:t>Optimization Problems:</a:t>
            </a:r>
            <a:r>
              <a:rPr lang="en-US" dirty="0"/>
              <a:t> Algorithms are used to find the best solution among many possible options, such as minimizing costs, maximizing profits, or optimizing resource allocation.</a:t>
            </a:r>
          </a:p>
          <a:p>
            <a:r>
              <a:rPr lang="en-US" b="1" dirty="0"/>
              <a:t>Graph Problems:</a:t>
            </a:r>
            <a:r>
              <a:rPr lang="en-US" dirty="0"/>
              <a:t> Algorithms solve problems related to networks and connections, such as finding the shortest path between two points, detecting cycles, or identifying connected components in a graph.</a:t>
            </a:r>
          </a:p>
          <a:p>
            <a:r>
              <a:rPr lang="en-US" b="1" dirty="0"/>
              <a:t>Data Processing:</a:t>
            </a:r>
            <a:r>
              <a:rPr lang="en-US" dirty="0"/>
              <a:t> Algorithms handle tasks like filtering, aggregating, and transforming data, often used in data analysis, machine learning, and big data applications.</a:t>
            </a:r>
          </a:p>
        </p:txBody>
      </p:sp>
      <p:sp>
        <p:nvSpPr>
          <p:cNvPr id="4" name="Slide Number Placeholder 3">
            <a:extLst>
              <a:ext uri="{FF2B5EF4-FFF2-40B4-BE49-F238E27FC236}">
                <a16:creationId xmlns:a16="http://schemas.microsoft.com/office/drawing/2014/main" id="{21145855-0DA8-B07A-24A6-9D9AED40795A}"/>
              </a:ext>
            </a:extLst>
          </p:cNvPr>
          <p:cNvSpPr>
            <a:spLocks noGrp="1"/>
          </p:cNvSpPr>
          <p:nvPr>
            <p:ph type="sldNum" sz="quarter" idx="12"/>
          </p:nvPr>
        </p:nvSpPr>
        <p:spPr/>
        <p:txBody>
          <a:bodyPr/>
          <a:lstStyle/>
          <a:p>
            <a:fld id="{4CC025FC-8595-493D-A46F-2FDFDC85D9BC}" type="slidenum">
              <a:rPr lang="en-US" smtClean="0"/>
              <a:t>7</a:t>
            </a:fld>
            <a:endParaRPr lang="en-US"/>
          </a:p>
        </p:txBody>
      </p:sp>
    </p:spTree>
    <p:extLst>
      <p:ext uri="{BB962C8B-B14F-4D97-AF65-F5344CB8AC3E}">
        <p14:creationId xmlns:p14="http://schemas.microsoft.com/office/powerpoint/2010/main" val="141203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D00B-702F-024A-C7E5-6196EC47FBDA}"/>
              </a:ext>
            </a:extLst>
          </p:cNvPr>
          <p:cNvSpPr>
            <a:spLocks noGrp="1"/>
          </p:cNvSpPr>
          <p:nvPr>
            <p:ph type="title"/>
          </p:nvPr>
        </p:nvSpPr>
        <p:spPr/>
        <p:txBody>
          <a:bodyPr/>
          <a:lstStyle/>
          <a:p>
            <a:r>
              <a:rPr lang="en-US" sz="3600" dirty="0"/>
              <a:t>What kinds of problems are solved by algorithms?</a:t>
            </a:r>
          </a:p>
        </p:txBody>
      </p:sp>
      <p:sp>
        <p:nvSpPr>
          <p:cNvPr id="3" name="Content Placeholder 2">
            <a:extLst>
              <a:ext uri="{FF2B5EF4-FFF2-40B4-BE49-F238E27FC236}">
                <a16:creationId xmlns:a16="http://schemas.microsoft.com/office/drawing/2014/main" id="{177A8E69-D5E6-5D06-FB79-99FD8C959BE9}"/>
              </a:ext>
            </a:extLst>
          </p:cNvPr>
          <p:cNvSpPr>
            <a:spLocks noGrp="1"/>
          </p:cNvSpPr>
          <p:nvPr>
            <p:ph idx="1"/>
          </p:nvPr>
        </p:nvSpPr>
        <p:spPr/>
        <p:txBody>
          <a:bodyPr>
            <a:normAutofit fontScale="92500" lnSpcReduction="10000"/>
          </a:bodyPr>
          <a:lstStyle/>
          <a:p>
            <a:r>
              <a:rPr lang="en-US" b="1" dirty="0"/>
              <a:t>Cryptography:</a:t>
            </a:r>
            <a:r>
              <a:rPr lang="en-US" dirty="0"/>
              <a:t> Algorithms are essential for securing data, encrypting and decrypting information to ensure privacy and security in communications.</a:t>
            </a:r>
          </a:p>
          <a:p>
            <a:r>
              <a:rPr lang="en-US" b="1" dirty="0"/>
              <a:t>Mathematical Problems:</a:t>
            </a:r>
            <a:r>
              <a:rPr lang="en-US" dirty="0"/>
              <a:t> Algorithms perform complex mathematical computations, solve equations, and carry out tasks like prime factorization, matrix multiplication, and numerical integration.</a:t>
            </a:r>
          </a:p>
          <a:p>
            <a:r>
              <a:rPr lang="en-US" b="1" dirty="0"/>
              <a:t>Artificial Intelligence:</a:t>
            </a:r>
            <a:r>
              <a:rPr lang="en-US" dirty="0"/>
              <a:t> Algorithms enable machines to learn from data, make decisions, and solve problems autonomously in areas like machine learning, natural language processing, and computer vision.</a:t>
            </a:r>
          </a:p>
          <a:p>
            <a:r>
              <a:rPr lang="en-US" b="1" dirty="0"/>
              <a:t>Simulation and Modeling:</a:t>
            </a:r>
            <a:r>
              <a:rPr lang="en-US" dirty="0"/>
              <a:t> Algorithms are used to model real-world systems and simulate their behavior, such as in climate modeling, financial forecasting, and engineering simulations.</a:t>
            </a:r>
          </a:p>
          <a:p>
            <a:r>
              <a:rPr lang="en-US" b="1" dirty="0"/>
              <a:t>Automated Decision Making:</a:t>
            </a:r>
            <a:r>
              <a:rPr lang="en-US" dirty="0"/>
              <a:t> Algorithms drive decision-making processes in automated systems, such as in recommendation engines, self-driving cars, and automated trading systems.</a:t>
            </a:r>
          </a:p>
        </p:txBody>
      </p:sp>
      <p:sp>
        <p:nvSpPr>
          <p:cNvPr id="4" name="Slide Number Placeholder 3">
            <a:extLst>
              <a:ext uri="{FF2B5EF4-FFF2-40B4-BE49-F238E27FC236}">
                <a16:creationId xmlns:a16="http://schemas.microsoft.com/office/drawing/2014/main" id="{21145855-0DA8-B07A-24A6-9D9AED40795A}"/>
              </a:ext>
            </a:extLst>
          </p:cNvPr>
          <p:cNvSpPr>
            <a:spLocks noGrp="1"/>
          </p:cNvSpPr>
          <p:nvPr>
            <p:ph type="sldNum" sz="quarter" idx="12"/>
          </p:nvPr>
        </p:nvSpPr>
        <p:spPr/>
        <p:txBody>
          <a:bodyPr/>
          <a:lstStyle/>
          <a:p>
            <a:fld id="{4CC025FC-8595-493D-A46F-2FDFDC85D9BC}" type="slidenum">
              <a:rPr lang="en-US" smtClean="0"/>
              <a:t>8</a:t>
            </a:fld>
            <a:endParaRPr lang="en-US"/>
          </a:p>
        </p:txBody>
      </p:sp>
    </p:spTree>
    <p:extLst>
      <p:ext uri="{BB962C8B-B14F-4D97-AF65-F5344CB8AC3E}">
        <p14:creationId xmlns:p14="http://schemas.microsoft.com/office/powerpoint/2010/main" val="149780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76EB-36A0-BE76-8752-C4A57C797822}"/>
              </a:ext>
            </a:extLst>
          </p:cNvPr>
          <p:cNvSpPr>
            <a:spLocks noGrp="1"/>
          </p:cNvSpPr>
          <p:nvPr>
            <p:ph type="title"/>
          </p:nvPr>
        </p:nvSpPr>
        <p:spPr/>
        <p:txBody>
          <a:bodyPr/>
          <a:lstStyle/>
          <a:p>
            <a:r>
              <a:rPr lang="en-US" dirty="0"/>
              <a:t>Algorithms as Technology</a:t>
            </a:r>
          </a:p>
        </p:txBody>
      </p:sp>
      <p:sp>
        <p:nvSpPr>
          <p:cNvPr id="3" name="Content Placeholder 2">
            <a:extLst>
              <a:ext uri="{FF2B5EF4-FFF2-40B4-BE49-F238E27FC236}">
                <a16:creationId xmlns:a16="http://schemas.microsoft.com/office/drawing/2014/main" id="{D289B350-3DB2-6EBA-E298-5B771131F095}"/>
              </a:ext>
            </a:extLst>
          </p:cNvPr>
          <p:cNvSpPr>
            <a:spLocks noGrp="1"/>
          </p:cNvSpPr>
          <p:nvPr>
            <p:ph idx="1"/>
          </p:nvPr>
        </p:nvSpPr>
        <p:spPr/>
        <p:txBody>
          <a:bodyPr>
            <a:normAutofit/>
          </a:bodyPr>
          <a:lstStyle/>
          <a:p>
            <a:r>
              <a:rPr lang="en-US" sz="1800" dirty="0"/>
              <a:t>If computers were infinitely fast and computer memory were free, would you have any reason to study algorithms? The answer is yes, Of course, computers may be fast, but they are not infinitely fast. Computing time is therefore a bounded resource, which makes it precious. </a:t>
            </a:r>
          </a:p>
        </p:txBody>
      </p:sp>
      <p:sp>
        <p:nvSpPr>
          <p:cNvPr id="4" name="Slide Number Placeholder 3">
            <a:extLst>
              <a:ext uri="{FF2B5EF4-FFF2-40B4-BE49-F238E27FC236}">
                <a16:creationId xmlns:a16="http://schemas.microsoft.com/office/drawing/2014/main" id="{02BB74A8-A22D-ECCF-2BA0-EB5BA65BC883}"/>
              </a:ext>
            </a:extLst>
          </p:cNvPr>
          <p:cNvSpPr>
            <a:spLocks noGrp="1"/>
          </p:cNvSpPr>
          <p:nvPr>
            <p:ph type="sldNum" sz="quarter" idx="12"/>
          </p:nvPr>
        </p:nvSpPr>
        <p:spPr/>
        <p:txBody>
          <a:bodyPr/>
          <a:lstStyle/>
          <a:p>
            <a:fld id="{4CC025FC-8595-493D-A46F-2FDFDC85D9BC}" type="slidenum">
              <a:rPr lang="en-US" smtClean="0"/>
              <a:t>9</a:t>
            </a:fld>
            <a:endParaRPr lang="en-US"/>
          </a:p>
        </p:txBody>
      </p:sp>
      <p:sp>
        <p:nvSpPr>
          <p:cNvPr id="5" name="Content Placeholder 10">
            <a:extLst>
              <a:ext uri="{FF2B5EF4-FFF2-40B4-BE49-F238E27FC236}">
                <a16:creationId xmlns:a16="http://schemas.microsoft.com/office/drawing/2014/main" id="{360B4A27-53DE-CE47-8433-D128962945DF}"/>
              </a:ext>
            </a:extLst>
          </p:cNvPr>
          <p:cNvSpPr txBox="1">
            <a:spLocks/>
          </p:cNvSpPr>
          <p:nvPr/>
        </p:nvSpPr>
        <p:spPr>
          <a:xfrm>
            <a:off x="1981200" y="1930944"/>
            <a:ext cx="8229600" cy="1295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t>Problem:</a:t>
            </a:r>
            <a:r>
              <a:rPr lang="en-US" sz="2400"/>
              <a:t> Sorting </a:t>
            </a:r>
            <a:r>
              <a:rPr lang="en-US" sz="2400" b="1" i="1"/>
              <a:t>n</a:t>
            </a:r>
            <a:r>
              <a:rPr lang="en-US" sz="2400"/>
              <a:t> values</a:t>
            </a:r>
          </a:p>
          <a:p>
            <a:r>
              <a:rPr lang="en-US" sz="2400" b="1"/>
              <a:t>Input Size:</a:t>
            </a:r>
            <a:r>
              <a:rPr lang="en-US" sz="2400"/>
              <a:t> 10</a:t>
            </a:r>
            <a:r>
              <a:rPr lang="en-US" sz="2400" baseline="30000"/>
              <a:t>7</a:t>
            </a:r>
            <a:r>
              <a:rPr lang="en-US" sz="2400"/>
              <a:t> numbers (10 million)</a:t>
            </a:r>
          </a:p>
          <a:p>
            <a:r>
              <a:rPr lang="en-US" sz="2400" b="1">
                <a:solidFill>
                  <a:srgbClr val="C00000"/>
                </a:solidFill>
              </a:rPr>
              <a:t>Computer – A</a:t>
            </a:r>
            <a:r>
              <a:rPr lang="en-US" sz="2400"/>
              <a:t> is </a:t>
            </a:r>
            <a:r>
              <a:rPr lang="en-US" sz="2400" b="1"/>
              <a:t>1000</a:t>
            </a:r>
            <a:r>
              <a:rPr lang="en-US" sz="2400"/>
              <a:t> times faster than </a:t>
            </a:r>
            <a:r>
              <a:rPr lang="en-US" sz="2400" b="1">
                <a:solidFill>
                  <a:schemeClr val="accent3">
                    <a:lumMod val="75000"/>
                  </a:schemeClr>
                </a:solidFill>
              </a:rPr>
              <a:t>Computer - B</a:t>
            </a:r>
            <a:endParaRPr lang="en-US" sz="2400" b="1" dirty="0">
              <a:solidFill>
                <a:schemeClr val="accent3">
                  <a:lumMod val="75000"/>
                </a:schemeClr>
              </a:solidFill>
            </a:endParaRPr>
          </a:p>
        </p:txBody>
      </p:sp>
      <p:graphicFrame>
        <p:nvGraphicFramePr>
          <p:cNvPr id="6" name="Table 5">
            <a:extLst>
              <a:ext uri="{FF2B5EF4-FFF2-40B4-BE49-F238E27FC236}">
                <a16:creationId xmlns:a16="http://schemas.microsoft.com/office/drawing/2014/main" id="{9470CB28-64E4-7813-6682-2F0A6CE0F767}"/>
              </a:ext>
            </a:extLst>
          </p:cNvPr>
          <p:cNvGraphicFramePr>
            <a:graphicFrameLocks noGrp="1"/>
          </p:cNvGraphicFramePr>
          <p:nvPr>
            <p:extLst>
              <p:ext uri="{D42A27DB-BD31-4B8C-83A1-F6EECF244321}">
                <p14:modId xmlns:p14="http://schemas.microsoft.com/office/powerpoint/2010/main" val="1040543005"/>
              </p:ext>
            </p:extLst>
          </p:nvPr>
        </p:nvGraphicFramePr>
        <p:xfrm>
          <a:off x="2133600" y="3287303"/>
          <a:ext cx="79248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pPr algn="l"/>
                      <a:r>
                        <a:rPr lang="en-US" dirty="0"/>
                        <a:t>Computer – A</a:t>
                      </a:r>
                    </a:p>
                  </a:txBody>
                  <a:tcPr>
                    <a:solidFill>
                      <a:schemeClr val="accent2"/>
                    </a:solidFill>
                  </a:tcPr>
                </a:tc>
                <a:tc>
                  <a:txBody>
                    <a:bodyPr/>
                    <a:lstStyle/>
                    <a:p>
                      <a:pPr algn="l"/>
                      <a:r>
                        <a:rPr lang="en-US" dirty="0"/>
                        <a:t>Computer – B</a:t>
                      </a:r>
                    </a:p>
                  </a:txBody>
                  <a:tcPr>
                    <a:solidFill>
                      <a:schemeClr val="accent3"/>
                    </a:solidFill>
                  </a:tcPr>
                </a:tc>
                <a:extLst>
                  <a:ext uri="{0D108BD9-81ED-4DB2-BD59-A6C34878D82A}">
                    <a16:rowId xmlns:a16="http://schemas.microsoft.com/office/drawing/2014/main" val="10000"/>
                  </a:ext>
                </a:extLst>
              </a:tr>
              <a:tr h="370840">
                <a:tc>
                  <a:txBody>
                    <a:bodyPr/>
                    <a:lstStyle/>
                    <a:p>
                      <a:r>
                        <a:rPr lang="en-US" dirty="0"/>
                        <a:t>Speed</a:t>
                      </a:r>
                    </a:p>
                  </a:txBody>
                  <a:tcPr/>
                </a:tc>
                <a:tc>
                  <a:txBody>
                    <a:bodyPr/>
                    <a:lstStyle/>
                    <a:p>
                      <a:r>
                        <a:rPr lang="en-US" dirty="0"/>
                        <a:t>10</a:t>
                      </a:r>
                      <a:r>
                        <a:rPr lang="en-US" baseline="30000" dirty="0"/>
                        <a:t>10</a:t>
                      </a:r>
                      <a:r>
                        <a:rPr lang="en-US" dirty="0"/>
                        <a:t> inst/sec</a:t>
                      </a:r>
                    </a:p>
                  </a:txBody>
                  <a:tcPr>
                    <a:solidFill>
                      <a:schemeClr val="accent2">
                        <a:lumMod val="40000"/>
                        <a:lumOff val="60000"/>
                      </a:schemeClr>
                    </a:solidFill>
                  </a:tcPr>
                </a:tc>
                <a:tc>
                  <a:txBody>
                    <a:bodyPr/>
                    <a:lstStyle/>
                    <a:p>
                      <a:r>
                        <a:rPr lang="en-US" dirty="0"/>
                        <a:t>10</a:t>
                      </a:r>
                      <a:r>
                        <a:rPr lang="en-US" baseline="30000" dirty="0"/>
                        <a:t>7</a:t>
                      </a:r>
                      <a:r>
                        <a:rPr lang="en-US" dirty="0"/>
                        <a:t> inst/sec</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dirty="0"/>
                        <a:t>Algorithm</a:t>
                      </a:r>
                    </a:p>
                  </a:txBody>
                  <a:tcPr/>
                </a:tc>
                <a:tc>
                  <a:txBody>
                    <a:bodyPr/>
                    <a:lstStyle/>
                    <a:p>
                      <a:r>
                        <a:rPr lang="en-US" dirty="0"/>
                        <a:t>Bubble Sort</a:t>
                      </a:r>
                    </a:p>
                  </a:txBody>
                  <a:tcPr>
                    <a:solidFill>
                      <a:schemeClr val="accent2">
                        <a:lumMod val="20000"/>
                        <a:lumOff val="80000"/>
                      </a:schemeClr>
                    </a:solidFill>
                  </a:tcPr>
                </a:tc>
                <a:tc>
                  <a:txBody>
                    <a:bodyPr/>
                    <a:lstStyle/>
                    <a:p>
                      <a:r>
                        <a:rPr lang="en-US" dirty="0"/>
                        <a:t>Merge Sort</a:t>
                      </a:r>
                    </a:p>
                  </a:txBody>
                  <a:tcPr>
                    <a:solidFill>
                      <a:schemeClr val="accent3">
                        <a:lumMod val="20000"/>
                        <a:lumOff val="80000"/>
                      </a:schemeClr>
                    </a:solidFill>
                  </a:tcPr>
                </a:tc>
                <a:extLst>
                  <a:ext uri="{0D108BD9-81ED-4DB2-BD59-A6C34878D82A}">
                    <a16:rowId xmlns:a16="http://schemas.microsoft.com/office/drawing/2014/main" val="10002"/>
                  </a:ext>
                </a:extLst>
              </a:tr>
              <a:tr h="370840">
                <a:tc>
                  <a:txBody>
                    <a:bodyPr/>
                    <a:lstStyle/>
                    <a:p>
                      <a:r>
                        <a:rPr lang="en-US" dirty="0"/>
                        <a:t>Complexity</a:t>
                      </a:r>
                    </a:p>
                  </a:txBody>
                  <a:tcPr/>
                </a:tc>
                <a:tc>
                  <a:txBody>
                    <a:bodyPr/>
                    <a:lstStyle/>
                    <a:p>
                      <a:r>
                        <a:rPr lang="en-US" dirty="0"/>
                        <a:t>2n</a:t>
                      </a:r>
                      <a:r>
                        <a:rPr lang="en-US" baseline="30000" dirty="0"/>
                        <a:t>2</a:t>
                      </a:r>
                    </a:p>
                  </a:txBody>
                  <a:tcPr>
                    <a:solidFill>
                      <a:schemeClr val="accent2">
                        <a:lumMod val="40000"/>
                        <a:lumOff val="60000"/>
                      </a:schemeClr>
                    </a:solidFill>
                  </a:tcPr>
                </a:tc>
                <a:tc>
                  <a:txBody>
                    <a:bodyPr/>
                    <a:lstStyle/>
                    <a:p>
                      <a:r>
                        <a:rPr lang="en-US" dirty="0"/>
                        <a:t>50nlgn</a:t>
                      </a:r>
                    </a:p>
                  </a:txBody>
                  <a:tcPr>
                    <a:solidFill>
                      <a:schemeClr val="accent3">
                        <a:lumMod val="40000"/>
                        <a:lumOff val="60000"/>
                      </a:schemeClr>
                    </a:solidFill>
                  </a:tcPr>
                </a:tc>
                <a:extLst>
                  <a:ext uri="{0D108BD9-81ED-4DB2-BD59-A6C34878D82A}">
                    <a16:rowId xmlns:a16="http://schemas.microsoft.com/office/drawing/2014/main" val="10003"/>
                  </a:ext>
                </a:extLst>
              </a:tr>
              <a:tr h="370840">
                <a:tc>
                  <a:txBody>
                    <a:bodyPr/>
                    <a:lstStyle/>
                    <a:p>
                      <a:r>
                        <a:rPr lang="en-US" dirty="0"/>
                        <a:t>Programmer</a:t>
                      </a:r>
                    </a:p>
                  </a:txBody>
                  <a:tcPr/>
                </a:tc>
                <a:tc>
                  <a:txBody>
                    <a:bodyPr/>
                    <a:lstStyle/>
                    <a:p>
                      <a:r>
                        <a:rPr lang="en-US" dirty="0"/>
                        <a:t>World’s Best</a:t>
                      </a:r>
                    </a:p>
                  </a:txBody>
                  <a:tcPr>
                    <a:solidFill>
                      <a:schemeClr val="accent2">
                        <a:lumMod val="20000"/>
                        <a:lumOff val="80000"/>
                      </a:schemeClr>
                    </a:solidFill>
                  </a:tcPr>
                </a:tc>
                <a:tc>
                  <a:txBody>
                    <a:bodyPr/>
                    <a:lstStyle/>
                    <a:p>
                      <a:r>
                        <a:rPr lang="en-US" dirty="0"/>
                        <a:t>Average</a:t>
                      </a:r>
                    </a:p>
                  </a:txBody>
                  <a:tcPr>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r>
                        <a:rPr lang="en-US" dirty="0"/>
                        <a:t>Language</a:t>
                      </a:r>
                    </a:p>
                  </a:txBody>
                  <a:tcPr/>
                </a:tc>
                <a:tc>
                  <a:txBody>
                    <a:bodyPr/>
                    <a:lstStyle/>
                    <a:p>
                      <a:r>
                        <a:rPr lang="en-US" dirty="0"/>
                        <a:t>Machine</a:t>
                      </a:r>
                    </a:p>
                  </a:txBody>
                  <a:tcPr>
                    <a:solidFill>
                      <a:schemeClr val="accent2">
                        <a:lumMod val="40000"/>
                        <a:lumOff val="60000"/>
                      </a:schemeClr>
                    </a:solidFill>
                  </a:tcPr>
                </a:tc>
                <a:tc>
                  <a:txBody>
                    <a:bodyPr/>
                    <a:lstStyle/>
                    <a:p>
                      <a:r>
                        <a:rPr lang="en-US" dirty="0"/>
                        <a:t>High-Level</a:t>
                      </a:r>
                    </a:p>
                  </a:txBody>
                  <a:tcPr>
                    <a:solidFill>
                      <a:schemeClr val="accent3">
                        <a:lumMod val="40000"/>
                        <a:lumOff val="60000"/>
                      </a:schemeClr>
                    </a:solidFill>
                  </a:tcPr>
                </a:tc>
                <a:extLst>
                  <a:ext uri="{0D108BD9-81ED-4DB2-BD59-A6C34878D82A}">
                    <a16:rowId xmlns:a16="http://schemas.microsoft.com/office/drawing/2014/main" val="10005"/>
                  </a:ext>
                </a:extLst>
              </a:tr>
            </a:tbl>
          </a:graphicData>
        </a:graphic>
      </p:graphicFrame>
      <p:grpSp>
        <p:nvGrpSpPr>
          <p:cNvPr id="7" name="Group 6">
            <a:extLst>
              <a:ext uri="{FF2B5EF4-FFF2-40B4-BE49-F238E27FC236}">
                <a16:creationId xmlns:a16="http://schemas.microsoft.com/office/drawing/2014/main" id="{448C14B8-B7FE-A158-B0EF-3AED55C79D55}"/>
              </a:ext>
            </a:extLst>
          </p:cNvPr>
          <p:cNvGrpSpPr/>
          <p:nvPr/>
        </p:nvGrpSpPr>
        <p:grpSpPr>
          <a:xfrm>
            <a:off x="3733800" y="5512344"/>
            <a:ext cx="5638800" cy="1323439"/>
            <a:chOff x="2209800" y="5181600"/>
            <a:chExt cx="5638800" cy="1323439"/>
          </a:xfrm>
        </p:grpSpPr>
        <p:grpSp>
          <p:nvGrpSpPr>
            <p:cNvPr id="8" name="Group 7">
              <a:extLst>
                <a:ext uri="{FF2B5EF4-FFF2-40B4-BE49-F238E27FC236}">
                  <a16:creationId xmlns:a16="http://schemas.microsoft.com/office/drawing/2014/main" id="{5D300EA8-BAAE-D242-279E-58D0BA72F05A}"/>
                </a:ext>
              </a:extLst>
            </p:cNvPr>
            <p:cNvGrpSpPr/>
            <p:nvPr/>
          </p:nvGrpSpPr>
          <p:grpSpPr>
            <a:xfrm>
              <a:off x="2209800" y="5181600"/>
              <a:ext cx="2590800" cy="1323439"/>
              <a:chOff x="304800" y="5181600"/>
              <a:chExt cx="2590800" cy="1323439"/>
            </a:xfrm>
          </p:grpSpPr>
          <p:sp>
            <p:nvSpPr>
              <p:cNvPr id="12" name="TextBox 11">
                <a:extLst>
                  <a:ext uri="{FF2B5EF4-FFF2-40B4-BE49-F238E27FC236}">
                    <a16:creationId xmlns:a16="http://schemas.microsoft.com/office/drawing/2014/main" id="{613625F9-4B12-3D77-A81C-57D30BD69D1E}"/>
                  </a:ext>
                </a:extLst>
              </p:cNvPr>
              <p:cNvSpPr txBox="1"/>
              <p:nvPr/>
            </p:nvSpPr>
            <p:spPr>
              <a:xfrm>
                <a:off x="304800" y="5181600"/>
                <a:ext cx="2590800" cy="1323439"/>
              </a:xfrm>
              <a:prstGeom prst="rect">
                <a:avLst/>
              </a:prstGeom>
              <a:noFill/>
            </p:spPr>
            <p:txBody>
              <a:bodyPr wrap="square" rtlCol="0">
                <a:spAutoFit/>
              </a:bodyPr>
              <a:lstStyle/>
              <a:p>
                <a:r>
                  <a:rPr lang="en-US" sz="2000" dirty="0"/>
                  <a:t>2 x (10</a:t>
                </a:r>
                <a:r>
                  <a:rPr lang="en-US" sz="2000" baseline="30000" dirty="0"/>
                  <a:t>7</a:t>
                </a:r>
                <a:r>
                  <a:rPr lang="en-US" sz="2000" dirty="0"/>
                  <a:t>)</a:t>
                </a:r>
                <a:r>
                  <a:rPr lang="en-US" sz="2000" baseline="30000" dirty="0"/>
                  <a:t>2</a:t>
                </a:r>
                <a:r>
                  <a:rPr lang="en-US" sz="2000" dirty="0"/>
                  <a:t> inst</a:t>
                </a:r>
              </a:p>
              <a:p>
                <a:r>
                  <a:rPr lang="en-US" sz="2000" dirty="0"/>
                  <a:t>10</a:t>
                </a:r>
                <a:r>
                  <a:rPr lang="en-US" sz="2000" baseline="30000" dirty="0"/>
                  <a:t>10</a:t>
                </a:r>
                <a:r>
                  <a:rPr lang="en-US" sz="2000" dirty="0"/>
                  <a:t> inst/sec</a:t>
                </a:r>
                <a:endParaRPr lang="en-US" sz="2000" b="1" dirty="0"/>
              </a:p>
              <a:p>
                <a:r>
                  <a:rPr lang="en-US" sz="2000" b="1" dirty="0"/>
                  <a:t>= 20,000 seconds</a:t>
                </a:r>
              </a:p>
              <a:p>
                <a:r>
                  <a:rPr lang="en-US" sz="2000" b="1" dirty="0"/>
                  <a:t>= more than 5.5 hours</a:t>
                </a:r>
              </a:p>
            </p:txBody>
          </p:sp>
          <p:cxnSp>
            <p:nvCxnSpPr>
              <p:cNvPr id="13" name="Straight Connector 12">
                <a:extLst>
                  <a:ext uri="{FF2B5EF4-FFF2-40B4-BE49-F238E27FC236}">
                    <a16:creationId xmlns:a16="http://schemas.microsoft.com/office/drawing/2014/main" id="{62CF06B0-4B42-4903-6981-DD007E767D93}"/>
                  </a:ext>
                </a:extLst>
              </p:cNvPr>
              <p:cNvCxnSpPr/>
              <p:nvPr/>
            </p:nvCxnSpPr>
            <p:spPr>
              <a:xfrm>
                <a:off x="381000" y="5543490"/>
                <a:ext cx="1737360" cy="1588"/>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5F6138FB-6972-F7F2-A134-FB5172A88202}"/>
                </a:ext>
              </a:extLst>
            </p:cNvPr>
            <p:cNvGrpSpPr/>
            <p:nvPr/>
          </p:nvGrpSpPr>
          <p:grpSpPr>
            <a:xfrm>
              <a:off x="5257800" y="5181600"/>
              <a:ext cx="2590800" cy="1323439"/>
              <a:chOff x="304800" y="5181600"/>
              <a:chExt cx="2590800" cy="1323439"/>
            </a:xfrm>
          </p:grpSpPr>
          <p:sp>
            <p:nvSpPr>
              <p:cNvPr id="10" name="TextBox 9">
                <a:extLst>
                  <a:ext uri="{FF2B5EF4-FFF2-40B4-BE49-F238E27FC236}">
                    <a16:creationId xmlns:a16="http://schemas.microsoft.com/office/drawing/2014/main" id="{498B4EDB-CC50-FC85-7250-213029D0F090}"/>
                  </a:ext>
                </a:extLst>
              </p:cNvPr>
              <p:cNvSpPr txBox="1"/>
              <p:nvPr/>
            </p:nvSpPr>
            <p:spPr>
              <a:xfrm>
                <a:off x="304800" y="5181600"/>
                <a:ext cx="2590800" cy="1323439"/>
              </a:xfrm>
              <a:prstGeom prst="rect">
                <a:avLst/>
              </a:prstGeom>
              <a:noFill/>
            </p:spPr>
            <p:txBody>
              <a:bodyPr wrap="square" rtlCol="0">
                <a:spAutoFit/>
              </a:bodyPr>
              <a:lstStyle/>
              <a:p>
                <a:r>
                  <a:rPr lang="en-US" sz="2000" dirty="0"/>
                  <a:t>50 x 10</a:t>
                </a:r>
                <a:r>
                  <a:rPr lang="en-US" sz="2000" baseline="30000" dirty="0"/>
                  <a:t>7</a:t>
                </a:r>
                <a:r>
                  <a:rPr lang="en-US" sz="2000" dirty="0"/>
                  <a:t> x lg10</a:t>
                </a:r>
                <a:r>
                  <a:rPr lang="en-US" sz="2000" baseline="30000" dirty="0"/>
                  <a:t>7</a:t>
                </a:r>
                <a:r>
                  <a:rPr lang="en-US" sz="2000" dirty="0"/>
                  <a:t> inst</a:t>
                </a:r>
              </a:p>
              <a:p>
                <a:r>
                  <a:rPr lang="en-US" sz="2000" dirty="0"/>
                  <a:t>10</a:t>
                </a:r>
                <a:r>
                  <a:rPr lang="en-US" sz="2000" baseline="30000" dirty="0"/>
                  <a:t>7</a:t>
                </a:r>
                <a:r>
                  <a:rPr lang="en-US" sz="2000" dirty="0"/>
                  <a:t> inst/sec</a:t>
                </a:r>
                <a:endParaRPr lang="en-US" sz="2000" b="1" dirty="0"/>
              </a:p>
              <a:p>
                <a:r>
                  <a:rPr lang="en-US" sz="2000" b="1" dirty="0"/>
                  <a:t>= 1,163 seconds</a:t>
                </a:r>
              </a:p>
              <a:p>
                <a:r>
                  <a:rPr lang="en-US" sz="2000" b="1" dirty="0"/>
                  <a:t>= less than 20 minutes</a:t>
                </a:r>
              </a:p>
            </p:txBody>
          </p:sp>
          <p:cxnSp>
            <p:nvCxnSpPr>
              <p:cNvPr id="11" name="Straight Connector 10">
                <a:extLst>
                  <a:ext uri="{FF2B5EF4-FFF2-40B4-BE49-F238E27FC236}">
                    <a16:creationId xmlns:a16="http://schemas.microsoft.com/office/drawing/2014/main" id="{DCABED5F-D842-08A3-C52C-B86EBB31891C}"/>
                  </a:ext>
                </a:extLst>
              </p:cNvPr>
              <p:cNvCxnSpPr/>
              <p:nvPr/>
            </p:nvCxnSpPr>
            <p:spPr>
              <a:xfrm>
                <a:off x="381000" y="5543490"/>
                <a:ext cx="2103120" cy="1588"/>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52335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9180</TotalTime>
  <Words>1423</Words>
  <Application>Microsoft Office PowerPoint</Application>
  <PresentationFormat>Widescreen</PresentationFormat>
  <Paragraphs>105</Paragraphs>
  <Slides>11</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Arial Rounded MT Bold</vt:lpstr>
      <vt:lpstr>Calibri</vt:lpstr>
      <vt:lpstr>Cambria</vt:lpstr>
      <vt:lpstr>Cambria Math</vt:lpstr>
      <vt:lpstr>Courier New</vt:lpstr>
      <vt:lpstr>Office Theme</vt:lpstr>
      <vt:lpstr>PowerPoint Presentation</vt:lpstr>
      <vt:lpstr>What are Algorithms</vt:lpstr>
      <vt:lpstr>What are Algorithms</vt:lpstr>
      <vt:lpstr>Why Do You Need to Study Algorithms</vt:lpstr>
      <vt:lpstr>Why Do You Need to Study Algorithms</vt:lpstr>
      <vt:lpstr>What kinds of problems are solved by algorithms?</vt:lpstr>
      <vt:lpstr>What kinds of problems are solved by algorithms?</vt:lpstr>
      <vt:lpstr>What kinds of problems are solved by algorithms?</vt:lpstr>
      <vt:lpstr>Algorithms as Technology</vt:lpstr>
      <vt:lpstr>Representation of an Algorithm</vt:lpstr>
      <vt:lpstr>Properties of an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Quantification and Classification based on Diverse Feature Sets using Machine Learning</dc:title>
  <dc:creator>Kashif Ayyub</dc:creator>
  <cp:lastModifiedBy>Kashif Ayyub</cp:lastModifiedBy>
  <cp:revision>187</cp:revision>
  <dcterms:created xsi:type="dcterms:W3CDTF">2020-07-24T06:55:41Z</dcterms:created>
  <dcterms:modified xsi:type="dcterms:W3CDTF">2024-08-15T05:59:44Z</dcterms:modified>
</cp:coreProperties>
</file>