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8"/>
  </p:notesMasterIdLst>
  <p:sldIdLst>
    <p:sldId id="258" r:id="rId2"/>
    <p:sldId id="264" r:id="rId3"/>
    <p:sldId id="265" r:id="rId4"/>
    <p:sldId id="267" r:id="rId5"/>
    <p:sldId id="257"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9D0"/>
    <a:srgbClr val="88A1F2"/>
    <a:srgbClr val="B686DA"/>
    <a:srgbClr val="562F72"/>
    <a:srgbClr val="AE78D6"/>
    <a:srgbClr val="C3E8F5"/>
    <a:srgbClr val="D0E17A"/>
    <a:srgbClr val="115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8FE5-ECE5-4370-913A-35ADCD901DA6}" type="datetimeFigureOut">
              <a:rPr lang="en-US" smtClean="0"/>
              <a:t>06-Sep-24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1BE5-B7E6-4025-B54C-A2B10B87ABDE}" type="slidenum">
              <a:rPr lang="en-US" smtClean="0"/>
              <a:t>‹#›</a:t>
            </a:fld>
            <a:endParaRPr lang="en-US"/>
          </a:p>
        </p:txBody>
      </p:sp>
    </p:spTree>
    <p:extLst>
      <p:ext uri="{BB962C8B-B14F-4D97-AF65-F5344CB8AC3E}">
        <p14:creationId xmlns:p14="http://schemas.microsoft.com/office/powerpoint/2010/main" val="901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C8540-06A5-42E9-A973-F0AABBA7A0CD}" type="datetime1">
              <a:rPr lang="en-US" smtClean="0"/>
              <a:t>06-Sep-24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rgbClr val="4C69D0"/>
          </a:solidFill>
        </p:spPr>
        <p:txBody>
          <a:bodyPr/>
          <a:lstStyle/>
          <a:p>
            <a:fld id="{4CC025FC-8595-493D-A46F-2FDFDC85D9BC}" type="slidenum">
              <a:rPr lang="en-US" smtClean="0"/>
              <a:t>‹#›</a:t>
            </a:fld>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67A1B48-730F-4468-97B5-E1019D39764E}"/>
              </a:ext>
            </a:extLst>
          </p:cNvPr>
          <p:cNvSpPr/>
          <p:nvPr userDrawn="1"/>
        </p:nvSpPr>
        <p:spPr>
          <a:xfrm>
            <a:off x="0" y="0"/>
            <a:ext cx="12192000" cy="151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3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2E1DC-625F-49DE-BC7E-F35981F2AD7B}" type="datetime1">
              <a:rPr lang="en-US" smtClean="0"/>
              <a:t>06-Sep-24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2627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0F50-7D38-4BC3-B7B9-8073BCAAA45D}" type="datetime1">
              <a:rPr lang="en-US" smtClean="0"/>
              <a:t>06-Sep-24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913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47D8-99C8-4F06-BC87-5BEE810674AA}" type="datetime1">
              <a:rPr lang="en-US" smtClean="0"/>
              <a:t>06-Sep-24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83355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7EE63-7859-495C-B112-073843A2E5DE}" type="datetime1">
              <a:rPr lang="en-US" smtClean="0"/>
              <a:t>06-Sep-24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66551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82A9-EF72-4445-88E3-FAF6DDFC1EEF}" type="datetime1">
              <a:rPr lang="en-US" smtClean="0"/>
              <a:t>06-Sep-24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5618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C736-19CD-45C1-82F1-96E2FF65EA32}" type="datetime1">
              <a:rPr lang="en-US" smtClean="0"/>
              <a:t>06-Sep-24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402952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FF465-75CA-4A1B-BC09-C2E14B25012A}" type="datetime1">
              <a:rPr lang="en-US" smtClean="0"/>
              <a:t>06-Sep-24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76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0BCE1-9A89-4BCF-A207-7770EF123F16}" type="datetime1">
              <a:rPr lang="en-US" smtClean="0"/>
              <a:t>06-Sep-24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4607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FA78D-76BB-4049-BC1C-4C5F3769938B}" type="datetime1">
              <a:rPr lang="en-US" smtClean="0"/>
              <a:t>06-Sep-24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976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A1D34-8180-4D7E-98D9-6A7F91CCED75}" type="datetime1">
              <a:rPr lang="en-US" smtClean="0"/>
              <a:t>06-Sep-24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7720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ADE6B8-1486-4EAD-B1DA-C855F1727FC4}"/>
              </a:ext>
            </a:extLst>
          </p:cNvPr>
          <p:cNvSpPr/>
          <p:nvPr userDrawn="1"/>
        </p:nvSpPr>
        <p:spPr>
          <a:xfrm>
            <a:off x="11640456" y="6400480"/>
            <a:ext cx="454561" cy="365125"/>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263236" y="1057848"/>
            <a:ext cx="11665528" cy="5119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3948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51CD-1038-46AF-AB4F-97C588FB9CCC}" type="datetime1">
              <a:rPr lang="en-US" smtClean="0"/>
              <a:t>06-Sep-24</a:t>
            </a:fld>
            <a:endParaRPr lang="en-US"/>
          </a:p>
        </p:txBody>
      </p:sp>
      <p:sp>
        <p:nvSpPr>
          <p:cNvPr id="5" name="Footer Placeholder 4"/>
          <p:cNvSpPr>
            <a:spLocks noGrp="1"/>
          </p:cNvSpPr>
          <p:nvPr>
            <p:ph type="ftr" sz="quarter" idx="3"/>
          </p:nvPr>
        </p:nvSpPr>
        <p:spPr>
          <a:xfrm>
            <a:off x="4038600" y="64394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Rounded Corners 6">
            <a:extLst>
              <a:ext uri="{FF2B5EF4-FFF2-40B4-BE49-F238E27FC236}">
                <a16:creationId xmlns:a16="http://schemas.microsoft.com/office/drawing/2014/main" id="{C1F262DC-6842-44CC-9183-E53BBECFB35F}"/>
              </a:ext>
            </a:extLst>
          </p:cNvPr>
          <p:cNvSpPr/>
          <p:nvPr userDrawn="1"/>
        </p:nvSpPr>
        <p:spPr>
          <a:xfrm>
            <a:off x="110836" y="96982"/>
            <a:ext cx="11984182" cy="831273"/>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63236" y="226575"/>
            <a:ext cx="11665528" cy="590843"/>
          </a:xfrm>
          <a:prstGeom prst="rect">
            <a:avLst/>
          </a:prstGeom>
        </p:spPr>
        <p:txBody>
          <a:bodyPr vert="horz" lIns="91440" tIns="45720" rIns="91440" bIns="45720" rtlCol="0" anchor="ctr">
            <a:noAutofit/>
          </a:bodyPr>
          <a:lstStyle/>
          <a:p>
            <a:r>
              <a:rPr lang="en-US" dirty="0"/>
              <a:t>Click to edit Master title style</a:t>
            </a:r>
          </a:p>
        </p:txBody>
      </p:sp>
      <p:sp>
        <p:nvSpPr>
          <p:cNvPr id="6" name="Slide Number Placeholder 5"/>
          <p:cNvSpPr>
            <a:spLocks noGrp="1"/>
          </p:cNvSpPr>
          <p:nvPr>
            <p:ph type="sldNum" sz="quarter" idx="4"/>
          </p:nvPr>
        </p:nvSpPr>
        <p:spPr>
          <a:xfrm>
            <a:off x="11640455" y="6400480"/>
            <a:ext cx="454561" cy="348212"/>
          </a:xfrm>
          <a:prstGeom prst="rect">
            <a:avLst/>
          </a:prstGeom>
          <a:noFill/>
        </p:spPr>
        <p:txBody>
          <a:bodyPr vert="horz" lIns="91440" tIns="45720" rIns="91440" bIns="45720" rtlCol="0" anchor="ctr"/>
          <a:lstStyle>
            <a:lvl1pPr algn="ctr">
              <a:defRPr sz="1200" b="1">
                <a:solidFill>
                  <a:schemeClr val="bg1"/>
                </a:solidFill>
                <a:latin typeface="Cambria" panose="02040503050406030204" pitchFamily="18" charset="0"/>
                <a:ea typeface="Cambria" panose="02040503050406030204" pitchFamily="18" charset="0"/>
              </a:defRPr>
            </a:lvl1pPr>
          </a:lstStyle>
          <a:p>
            <a:fld id="{4CC025FC-8595-493D-A46F-2FDFDC85D9BC}" type="slidenum">
              <a:rPr lang="en-US" smtClean="0"/>
              <a:pPr/>
              <a:t>‹#›</a:t>
            </a:fld>
            <a:endParaRPr lang="en-US" dirty="0"/>
          </a:p>
        </p:txBody>
      </p:sp>
    </p:spTree>
    <p:extLst>
      <p:ext uri="{BB962C8B-B14F-4D97-AF65-F5344CB8AC3E}">
        <p14:creationId xmlns:p14="http://schemas.microsoft.com/office/powerpoint/2010/main" val="1533911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000" kern="1200">
          <a:solidFill>
            <a:schemeClr val="bg1"/>
          </a:solidFill>
          <a:latin typeface="Arial Rounded MT Bold" panose="020F070403050403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9D30CF8-5974-7B0A-54B7-166EEF3148CA}"/>
              </a:ext>
            </a:extLst>
          </p:cNvPr>
          <p:cNvSpPr/>
          <p:nvPr/>
        </p:nvSpPr>
        <p:spPr>
          <a:xfrm>
            <a:off x="4404852" y="5651760"/>
            <a:ext cx="3382298" cy="534444"/>
          </a:xfrm>
          <a:prstGeom prst="roundRect">
            <a:avLst/>
          </a:prstGeom>
          <a:solidFill>
            <a:srgbClr val="4C69D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dirty="0"/>
          </a:p>
        </p:txBody>
      </p:sp>
      <p:sp>
        <p:nvSpPr>
          <p:cNvPr id="4" name="Slide Number Placeholder 3">
            <a:extLst>
              <a:ext uri="{FF2B5EF4-FFF2-40B4-BE49-F238E27FC236}">
                <a16:creationId xmlns:a16="http://schemas.microsoft.com/office/drawing/2014/main" id="{5C8FD768-02AD-4FC9-856A-4F43F60FFECB}"/>
              </a:ext>
            </a:extLst>
          </p:cNvPr>
          <p:cNvSpPr>
            <a:spLocks noGrp="1"/>
          </p:cNvSpPr>
          <p:nvPr>
            <p:ph type="sldNum" sz="quarter" idx="12"/>
          </p:nvPr>
        </p:nvSpPr>
        <p:spPr/>
        <p:txBody>
          <a:bodyPr/>
          <a:lstStyle/>
          <a:p>
            <a:fld id="{4CC025FC-8595-493D-A46F-2FDFDC85D9BC}" type="slidenum">
              <a:rPr lang="en-US" smtClean="0"/>
              <a:t>1</a:t>
            </a:fld>
            <a:endParaRPr lang="en-US"/>
          </a:p>
        </p:txBody>
      </p:sp>
      <p:sp>
        <p:nvSpPr>
          <p:cNvPr id="13" name="Rectangle 12">
            <a:extLst>
              <a:ext uri="{FF2B5EF4-FFF2-40B4-BE49-F238E27FC236}">
                <a16:creationId xmlns:a16="http://schemas.microsoft.com/office/drawing/2014/main" id="{AB20FE11-F087-4F80-A691-4712D35AA5F4}"/>
              </a:ext>
            </a:extLst>
          </p:cNvPr>
          <p:cNvSpPr/>
          <p:nvPr/>
        </p:nvSpPr>
        <p:spPr>
          <a:xfrm>
            <a:off x="11493305" y="6231988"/>
            <a:ext cx="698695" cy="626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next to a book&#10;&#10;Description automatically generated">
            <a:extLst>
              <a:ext uri="{FF2B5EF4-FFF2-40B4-BE49-F238E27FC236}">
                <a16:creationId xmlns:a16="http://schemas.microsoft.com/office/drawing/2014/main" id="{170CEAAF-B4A3-3E53-C056-FBA3F1B8A182}"/>
              </a:ext>
            </a:extLst>
          </p:cNvPr>
          <p:cNvPicPr>
            <a:picLocks noChangeAspect="1"/>
          </p:cNvPicPr>
          <p:nvPr/>
        </p:nvPicPr>
        <p:blipFill rotWithShape="1">
          <a:blip r:embed="rId2">
            <a:clrChange>
              <a:clrFrom>
                <a:srgbClr val="F4D9BC"/>
              </a:clrFrom>
              <a:clrTo>
                <a:srgbClr val="F4D9BC">
                  <a:alpha val="0"/>
                </a:srgbClr>
              </a:clrTo>
            </a:clrChange>
            <a:extLst>
              <a:ext uri="{28A0092B-C50C-407E-A947-70E740481C1C}">
                <a14:useLocalDpi xmlns:a14="http://schemas.microsoft.com/office/drawing/2010/main" val="0"/>
              </a:ext>
            </a:extLst>
          </a:blip>
          <a:srcRect b="18018"/>
          <a:stretch/>
        </p:blipFill>
        <p:spPr>
          <a:xfrm>
            <a:off x="3264309" y="579893"/>
            <a:ext cx="5663380" cy="3736468"/>
          </a:xfrm>
          <a:prstGeom prst="rect">
            <a:avLst/>
          </a:prstGeom>
        </p:spPr>
      </p:pic>
      <p:sp>
        <p:nvSpPr>
          <p:cNvPr id="3" name="Subtitle 2">
            <a:extLst>
              <a:ext uri="{FF2B5EF4-FFF2-40B4-BE49-F238E27FC236}">
                <a16:creationId xmlns:a16="http://schemas.microsoft.com/office/drawing/2014/main" id="{1F159239-3E5B-434A-8698-68A7A1023791}"/>
              </a:ext>
            </a:extLst>
          </p:cNvPr>
          <p:cNvSpPr>
            <a:spLocks noGrp="1"/>
          </p:cNvSpPr>
          <p:nvPr>
            <p:ph type="subTitle" idx="1"/>
          </p:nvPr>
        </p:nvSpPr>
        <p:spPr>
          <a:xfrm>
            <a:off x="4115102" y="5616349"/>
            <a:ext cx="3961795" cy="615639"/>
          </a:xfrm>
        </p:spPr>
        <p:txBody>
          <a:bodyPr anchor="ctr">
            <a:normAutofit/>
          </a:bodyPr>
          <a:lstStyle/>
          <a:p>
            <a:r>
              <a:rPr lang="en-US" sz="3200" b="1" dirty="0">
                <a:solidFill>
                  <a:schemeClr val="bg1"/>
                </a:solidFill>
              </a:rPr>
              <a:t>Dr. Kashif Ayyub</a:t>
            </a:r>
          </a:p>
        </p:txBody>
      </p:sp>
      <p:sp>
        <p:nvSpPr>
          <p:cNvPr id="17" name="TextBox 16">
            <a:extLst>
              <a:ext uri="{FF2B5EF4-FFF2-40B4-BE49-F238E27FC236}">
                <a16:creationId xmlns:a16="http://schemas.microsoft.com/office/drawing/2014/main" id="{66CF1C18-4F67-B45E-C0CF-F6B28D7FD093}"/>
              </a:ext>
            </a:extLst>
          </p:cNvPr>
          <p:cNvSpPr txBox="1"/>
          <p:nvPr/>
        </p:nvSpPr>
        <p:spPr>
          <a:xfrm>
            <a:off x="2202424" y="4472225"/>
            <a:ext cx="7787150" cy="461665"/>
          </a:xfrm>
          <a:prstGeom prst="rect">
            <a:avLst/>
          </a:prstGeom>
          <a:noFill/>
        </p:spPr>
        <p:txBody>
          <a:bodyPr wrap="square" rtlCol="0">
            <a:spAutoFit/>
          </a:bodyPr>
          <a:lstStyle/>
          <a:p>
            <a:pPr algn="ctr"/>
            <a:r>
              <a:rPr lang="en-US" sz="2400" b="1" dirty="0">
                <a:latin typeface="Arial Black" panose="020B0A04020102020204" pitchFamily="34" charset="0"/>
              </a:rPr>
              <a:t>DESIGN AND ANALYSIS OF ALGORITHMS</a:t>
            </a:r>
          </a:p>
        </p:txBody>
      </p:sp>
    </p:spTree>
    <p:extLst>
      <p:ext uri="{BB962C8B-B14F-4D97-AF65-F5344CB8AC3E}">
        <p14:creationId xmlns:p14="http://schemas.microsoft.com/office/powerpoint/2010/main" val="171665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76EB-36A0-BE76-8752-C4A57C797822}"/>
              </a:ext>
            </a:extLst>
          </p:cNvPr>
          <p:cNvSpPr>
            <a:spLocks noGrp="1"/>
          </p:cNvSpPr>
          <p:nvPr>
            <p:ph type="title"/>
          </p:nvPr>
        </p:nvSpPr>
        <p:spPr/>
        <p:txBody>
          <a:bodyPr/>
          <a:lstStyle/>
          <a:p>
            <a:r>
              <a:rPr lang="en-US" dirty="0"/>
              <a:t>Algorithms as Technology</a:t>
            </a:r>
          </a:p>
        </p:txBody>
      </p:sp>
      <p:sp>
        <p:nvSpPr>
          <p:cNvPr id="3" name="Content Placeholder 2">
            <a:extLst>
              <a:ext uri="{FF2B5EF4-FFF2-40B4-BE49-F238E27FC236}">
                <a16:creationId xmlns:a16="http://schemas.microsoft.com/office/drawing/2014/main" id="{D289B350-3DB2-6EBA-E298-5B771131F095}"/>
              </a:ext>
            </a:extLst>
          </p:cNvPr>
          <p:cNvSpPr>
            <a:spLocks noGrp="1"/>
          </p:cNvSpPr>
          <p:nvPr>
            <p:ph idx="1"/>
          </p:nvPr>
        </p:nvSpPr>
        <p:spPr/>
        <p:txBody>
          <a:bodyPr>
            <a:normAutofit/>
          </a:bodyPr>
          <a:lstStyle/>
          <a:p>
            <a:r>
              <a:rPr lang="en-US" sz="1800" dirty="0"/>
              <a:t>If computers were infinitely fast and computer memory were free, would you have any reason to study algorithms? The answer is yes, Of course, computers may be fast, but they are not infinitely fast. Computing time is therefore a bounded resource, which makes it precious. </a:t>
            </a:r>
          </a:p>
        </p:txBody>
      </p:sp>
      <p:sp>
        <p:nvSpPr>
          <p:cNvPr id="4" name="Slide Number Placeholder 3">
            <a:extLst>
              <a:ext uri="{FF2B5EF4-FFF2-40B4-BE49-F238E27FC236}">
                <a16:creationId xmlns:a16="http://schemas.microsoft.com/office/drawing/2014/main" id="{02BB74A8-A22D-ECCF-2BA0-EB5BA65BC883}"/>
              </a:ext>
            </a:extLst>
          </p:cNvPr>
          <p:cNvSpPr>
            <a:spLocks noGrp="1"/>
          </p:cNvSpPr>
          <p:nvPr>
            <p:ph type="sldNum" sz="quarter" idx="12"/>
          </p:nvPr>
        </p:nvSpPr>
        <p:spPr/>
        <p:txBody>
          <a:bodyPr/>
          <a:lstStyle/>
          <a:p>
            <a:fld id="{4CC025FC-8595-493D-A46F-2FDFDC85D9BC}" type="slidenum">
              <a:rPr lang="en-US" smtClean="0"/>
              <a:t>2</a:t>
            </a:fld>
            <a:endParaRPr lang="en-US"/>
          </a:p>
        </p:txBody>
      </p:sp>
      <p:sp>
        <p:nvSpPr>
          <p:cNvPr id="5" name="Content Placeholder 10">
            <a:extLst>
              <a:ext uri="{FF2B5EF4-FFF2-40B4-BE49-F238E27FC236}">
                <a16:creationId xmlns:a16="http://schemas.microsoft.com/office/drawing/2014/main" id="{360B4A27-53DE-CE47-8433-D128962945DF}"/>
              </a:ext>
            </a:extLst>
          </p:cNvPr>
          <p:cNvSpPr txBox="1">
            <a:spLocks/>
          </p:cNvSpPr>
          <p:nvPr/>
        </p:nvSpPr>
        <p:spPr>
          <a:xfrm>
            <a:off x="1981200" y="1930944"/>
            <a:ext cx="8229600" cy="1295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Problem:</a:t>
            </a:r>
            <a:r>
              <a:rPr lang="en-US" sz="2400"/>
              <a:t> Sorting </a:t>
            </a:r>
            <a:r>
              <a:rPr lang="en-US" sz="2400" b="1" i="1"/>
              <a:t>n</a:t>
            </a:r>
            <a:r>
              <a:rPr lang="en-US" sz="2400"/>
              <a:t> values</a:t>
            </a:r>
          </a:p>
          <a:p>
            <a:r>
              <a:rPr lang="en-US" sz="2400" b="1"/>
              <a:t>Input Size:</a:t>
            </a:r>
            <a:r>
              <a:rPr lang="en-US" sz="2400"/>
              <a:t> 10</a:t>
            </a:r>
            <a:r>
              <a:rPr lang="en-US" sz="2400" baseline="30000"/>
              <a:t>7</a:t>
            </a:r>
            <a:r>
              <a:rPr lang="en-US" sz="2400"/>
              <a:t> numbers (10 million)</a:t>
            </a:r>
          </a:p>
          <a:p>
            <a:r>
              <a:rPr lang="en-US" sz="2400" b="1">
                <a:solidFill>
                  <a:srgbClr val="C00000"/>
                </a:solidFill>
              </a:rPr>
              <a:t>Computer – A</a:t>
            </a:r>
            <a:r>
              <a:rPr lang="en-US" sz="2400"/>
              <a:t> is </a:t>
            </a:r>
            <a:r>
              <a:rPr lang="en-US" sz="2400" b="1"/>
              <a:t>1000</a:t>
            </a:r>
            <a:r>
              <a:rPr lang="en-US" sz="2400"/>
              <a:t> times faster than </a:t>
            </a:r>
            <a:r>
              <a:rPr lang="en-US" sz="2400" b="1">
                <a:solidFill>
                  <a:schemeClr val="accent3">
                    <a:lumMod val="75000"/>
                  </a:schemeClr>
                </a:solidFill>
              </a:rPr>
              <a:t>Computer - B</a:t>
            </a:r>
            <a:endParaRPr lang="en-US" sz="2400" b="1" dirty="0">
              <a:solidFill>
                <a:schemeClr val="accent3">
                  <a:lumMod val="75000"/>
                </a:schemeClr>
              </a:solidFill>
            </a:endParaRPr>
          </a:p>
        </p:txBody>
      </p:sp>
      <p:graphicFrame>
        <p:nvGraphicFramePr>
          <p:cNvPr id="6" name="Table 5">
            <a:extLst>
              <a:ext uri="{FF2B5EF4-FFF2-40B4-BE49-F238E27FC236}">
                <a16:creationId xmlns:a16="http://schemas.microsoft.com/office/drawing/2014/main" id="{9470CB28-64E4-7813-6682-2F0A6CE0F767}"/>
              </a:ext>
            </a:extLst>
          </p:cNvPr>
          <p:cNvGraphicFramePr>
            <a:graphicFrameLocks noGrp="1"/>
          </p:cNvGraphicFramePr>
          <p:nvPr/>
        </p:nvGraphicFramePr>
        <p:xfrm>
          <a:off x="2133600" y="3287303"/>
          <a:ext cx="79248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l"/>
                      <a:r>
                        <a:rPr lang="en-US" dirty="0"/>
                        <a:t>Computer – A</a:t>
                      </a:r>
                    </a:p>
                  </a:txBody>
                  <a:tcPr>
                    <a:solidFill>
                      <a:schemeClr val="accent2"/>
                    </a:solidFill>
                  </a:tcPr>
                </a:tc>
                <a:tc>
                  <a:txBody>
                    <a:bodyPr/>
                    <a:lstStyle/>
                    <a:p>
                      <a:pPr algn="l"/>
                      <a:r>
                        <a:rPr lang="en-US" dirty="0"/>
                        <a:t>Computer – B</a:t>
                      </a:r>
                    </a:p>
                  </a:txBody>
                  <a:tcPr>
                    <a:solidFill>
                      <a:schemeClr val="accent3"/>
                    </a:solidFill>
                  </a:tcPr>
                </a:tc>
                <a:extLst>
                  <a:ext uri="{0D108BD9-81ED-4DB2-BD59-A6C34878D82A}">
                    <a16:rowId xmlns:a16="http://schemas.microsoft.com/office/drawing/2014/main" val="10000"/>
                  </a:ext>
                </a:extLst>
              </a:tr>
              <a:tr h="370840">
                <a:tc>
                  <a:txBody>
                    <a:bodyPr/>
                    <a:lstStyle/>
                    <a:p>
                      <a:r>
                        <a:rPr lang="en-US" dirty="0"/>
                        <a:t>Speed</a:t>
                      </a:r>
                    </a:p>
                  </a:txBody>
                  <a:tcPr/>
                </a:tc>
                <a:tc>
                  <a:txBody>
                    <a:bodyPr/>
                    <a:lstStyle/>
                    <a:p>
                      <a:r>
                        <a:rPr lang="en-US" dirty="0"/>
                        <a:t>10</a:t>
                      </a:r>
                      <a:r>
                        <a:rPr lang="en-US" baseline="30000" dirty="0"/>
                        <a:t>10</a:t>
                      </a:r>
                      <a:r>
                        <a:rPr lang="en-US" dirty="0"/>
                        <a:t> inst/sec</a:t>
                      </a:r>
                    </a:p>
                  </a:txBody>
                  <a:tcPr>
                    <a:solidFill>
                      <a:schemeClr val="accent2">
                        <a:lumMod val="40000"/>
                        <a:lumOff val="60000"/>
                      </a:schemeClr>
                    </a:solidFill>
                  </a:tcPr>
                </a:tc>
                <a:tc>
                  <a:txBody>
                    <a:bodyPr/>
                    <a:lstStyle/>
                    <a:p>
                      <a:r>
                        <a:rPr lang="en-US" dirty="0"/>
                        <a:t>10</a:t>
                      </a:r>
                      <a:r>
                        <a:rPr lang="en-US" baseline="30000" dirty="0"/>
                        <a:t>7</a:t>
                      </a:r>
                      <a:r>
                        <a:rPr lang="en-US" dirty="0"/>
                        <a:t> inst/sec</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dirty="0"/>
                        <a:t>Algorithm</a:t>
                      </a:r>
                    </a:p>
                  </a:txBody>
                  <a:tcPr/>
                </a:tc>
                <a:tc>
                  <a:txBody>
                    <a:bodyPr/>
                    <a:lstStyle/>
                    <a:p>
                      <a:r>
                        <a:rPr lang="en-US" dirty="0"/>
                        <a:t>Bubble Sort</a:t>
                      </a:r>
                    </a:p>
                  </a:txBody>
                  <a:tcPr>
                    <a:solidFill>
                      <a:schemeClr val="accent2">
                        <a:lumMod val="20000"/>
                        <a:lumOff val="80000"/>
                      </a:schemeClr>
                    </a:solidFill>
                  </a:tcPr>
                </a:tc>
                <a:tc>
                  <a:txBody>
                    <a:bodyPr/>
                    <a:lstStyle/>
                    <a:p>
                      <a:r>
                        <a:rPr lang="en-US" dirty="0"/>
                        <a:t>Merge Sort</a:t>
                      </a:r>
                    </a:p>
                  </a:txBody>
                  <a:tcPr>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r>
                        <a:rPr lang="en-US" dirty="0"/>
                        <a:t>Complexity</a:t>
                      </a:r>
                    </a:p>
                  </a:txBody>
                  <a:tcPr/>
                </a:tc>
                <a:tc>
                  <a:txBody>
                    <a:bodyPr/>
                    <a:lstStyle/>
                    <a:p>
                      <a:r>
                        <a:rPr lang="en-US" dirty="0"/>
                        <a:t>2n</a:t>
                      </a:r>
                      <a:r>
                        <a:rPr lang="en-US" baseline="30000" dirty="0"/>
                        <a:t>2</a:t>
                      </a:r>
                    </a:p>
                  </a:txBody>
                  <a:tcPr>
                    <a:solidFill>
                      <a:schemeClr val="accent2">
                        <a:lumMod val="40000"/>
                        <a:lumOff val="60000"/>
                      </a:schemeClr>
                    </a:solidFill>
                  </a:tcPr>
                </a:tc>
                <a:tc>
                  <a:txBody>
                    <a:bodyPr/>
                    <a:lstStyle/>
                    <a:p>
                      <a:r>
                        <a:rPr lang="en-US" dirty="0"/>
                        <a:t>50nlgn</a:t>
                      </a:r>
                    </a:p>
                  </a:txBody>
                  <a:tcPr>
                    <a:solidFill>
                      <a:schemeClr val="accent3">
                        <a:lumMod val="40000"/>
                        <a:lumOff val="60000"/>
                      </a:schemeClr>
                    </a:solidFill>
                  </a:tcPr>
                </a:tc>
                <a:extLst>
                  <a:ext uri="{0D108BD9-81ED-4DB2-BD59-A6C34878D82A}">
                    <a16:rowId xmlns:a16="http://schemas.microsoft.com/office/drawing/2014/main" val="10003"/>
                  </a:ext>
                </a:extLst>
              </a:tr>
              <a:tr h="370840">
                <a:tc>
                  <a:txBody>
                    <a:bodyPr/>
                    <a:lstStyle/>
                    <a:p>
                      <a:r>
                        <a:rPr lang="en-US" dirty="0"/>
                        <a:t>Programmer</a:t>
                      </a:r>
                    </a:p>
                  </a:txBody>
                  <a:tcPr/>
                </a:tc>
                <a:tc>
                  <a:txBody>
                    <a:bodyPr/>
                    <a:lstStyle/>
                    <a:p>
                      <a:r>
                        <a:rPr lang="en-US" dirty="0"/>
                        <a:t>World’s Best</a:t>
                      </a:r>
                    </a:p>
                  </a:txBody>
                  <a:tcPr>
                    <a:solidFill>
                      <a:schemeClr val="accent2">
                        <a:lumMod val="20000"/>
                        <a:lumOff val="80000"/>
                      </a:schemeClr>
                    </a:solidFill>
                  </a:tcPr>
                </a:tc>
                <a:tc>
                  <a:txBody>
                    <a:bodyPr/>
                    <a:lstStyle/>
                    <a:p>
                      <a:r>
                        <a:rPr lang="en-US" dirty="0"/>
                        <a:t>Average</a:t>
                      </a: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r>
                        <a:rPr lang="en-US" dirty="0"/>
                        <a:t>Language</a:t>
                      </a:r>
                    </a:p>
                  </a:txBody>
                  <a:tcPr/>
                </a:tc>
                <a:tc>
                  <a:txBody>
                    <a:bodyPr/>
                    <a:lstStyle/>
                    <a:p>
                      <a:r>
                        <a:rPr lang="en-US" dirty="0"/>
                        <a:t>Machine</a:t>
                      </a:r>
                    </a:p>
                  </a:txBody>
                  <a:tcPr>
                    <a:solidFill>
                      <a:schemeClr val="accent2">
                        <a:lumMod val="40000"/>
                        <a:lumOff val="60000"/>
                      </a:schemeClr>
                    </a:solidFill>
                  </a:tcPr>
                </a:tc>
                <a:tc>
                  <a:txBody>
                    <a:bodyPr/>
                    <a:lstStyle/>
                    <a:p>
                      <a:r>
                        <a:rPr lang="en-US" dirty="0"/>
                        <a:t>High-Level</a:t>
                      </a:r>
                    </a:p>
                  </a:txBody>
                  <a:tcPr>
                    <a:solidFill>
                      <a:schemeClr val="accent3">
                        <a:lumMod val="40000"/>
                        <a:lumOff val="60000"/>
                      </a:schemeClr>
                    </a:solidFill>
                  </a:tcPr>
                </a:tc>
                <a:extLst>
                  <a:ext uri="{0D108BD9-81ED-4DB2-BD59-A6C34878D82A}">
                    <a16:rowId xmlns:a16="http://schemas.microsoft.com/office/drawing/2014/main" val="10005"/>
                  </a:ext>
                </a:extLst>
              </a:tr>
            </a:tbl>
          </a:graphicData>
        </a:graphic>
      </p:graphicFrame>
      <p:grpSp>
        <p:nvGrpSpPr>
          <p:cNvPr id="7" name="Group 6">
            <a:extLst>
              <a:ext uri="{FF2B5EF4-FFF2-40B4-BE49-F238E27FC236}">
                <a16:creationId xmlns:a16="http://schemas.microsoft.com/office/drawing/2014/main" id="{448C14B8-B7FE-A158-B0EF-3AED55C79D55}"/>
              </a:ext>
            </a:extLst>
          </p:cNvPr>
          <p:cNvGrpSpPr/>
          <p:nvPr/>
        </p:nvGrpSpPr>
        <p:grpSpPr>
          <a:xfrm>
            <a:off x="3733800" y="5512344"/>
            <a:ext cx="5638800" cy="1323439"/>
            <a:chOff x="2209800" y="5181600"/>
            <a:chExt cx="5638800" cy="1323439"/>
          </a:xfrm>
        </p:grpSpPr>
        <p:grpSp>
          <p:nvGrpSpPr>
            <p:cNvPr id="8" name="Group 7">
              <a:extLst>
                <a:ext uri="{FF2B5EF4-FFF2-40B4-BE49-F238E27FC236}">
                  <a16:creationId xmlns:a16="http://schemas.microsoft.com/office/drawing/2014/main" id="{5D300EA8-BAAE-D242-279E-58D0BA72F05A}"/>
                </a:ext>
              </a:extLst>
            </p:cNvPr>
            <p:cNvGrpSpPr/>
            <p:nvPr/>
          </p:nvGrpSpPr>
          <p:grpSpPr>
            <a:xfrm>
              <a:off x="2209800" y="5181600"/>
              <a:ext cx="2590800" cy="1323439"/>
              <a:chOff x="304800" y="5181600"/>
              <a:chExt cx="2590800" cy="1323439"/>
            </a:xfrm>
          </p:grpSpPr>
          <p:sp>
            <p:nvSpPr>
              <p:cNvPr id="12" name="TextBox 11">
                <a:extLst>
                  <a:ext uri="{FF2B5EF4-FFF2-40B4-BE49-F238E27FC236}">
                    <a16:creationId xmlns:a16="http://schemas.microsoft.com/office/drawing/2014/main" id="{613625F9-4B12-3D77-A81C-57D30BD69D1E}"/>
                  </a:ext>
                </a:extLst>
              </p:cNvPr>
              <p:cNvSpPr txBox="1"/>
              <p:nvPr/>
            </p:nvSpPr>
            <p:spPr>
              <a:xfrm>
                <a:off x="304800" y="5181600"/>
                <a:ext cx="2590800" cy="1323439"/>
              </a:xfrm>
              <a:prstGeom prst="rect">
                <a:avLst/>
              </a:prstGeom>
              <a:noFill/>
            </p:spPr>
            <p:txBody>
              <a:bodyPr wrap="square" rtlCol="0">
                <a:spAutoFit/>
              </a:bodyPr>
              <a:lstStyle/>
              <a:p>
                <a:r>
                  <a:rPr lang="en-US" sz="2000" dirty="0"/>
                  <a:t>2 x (10</a:t>
                </a:r>
                <a:r>
                  <a:rPr lang="en-US" sz="2000" baseline="30000" dirty="0"/>
                  <a:t>7</a:t>
                </a:r>
                <a:r>
                  <a:rPr lang="en-US" sz="2000" dirty="0"/>
                  <a:t>)</a:t>
                </a:r>
                <a:r>
                  <a:rPr lang="en-US" sz="2000" baseline="30000" dirty="0"/>
                  <a:t>2</a:t>
                </a:r>
                <a:r>
                  <a:rPr lang="en-US" sz="2000" dirty="0"/>
                  <a:t> inst</a:t>
                </a:r>
              </a:p>
              <a:p>
                <a:r>
                  <a:rPr lang="en-US" sz="2000" dirty="0"/>
                  <a:t>10</a:t>
                </a:r>
                <a:r>
                  <a:rPr lang="en-US" sz="2000" baseline="30000" dirty="0"/>
                  <a:t>10</a:t>
                </a:r>
                <a:r>
                  <a:rPr lang="en-US" sz="2000" dirty="0"/>
                  <a:t> inst/sec</a:t>
                </a:r>
                <a:endParaRPr lang="en-US" sz="2000" b="1" dirty="0"/>
              </a:p>
              <a:p>
                <a:r>
                  <a:rPr lang="en-US" sz="2000" b="1" dirty="0"/>
                  <a:t>= 20,000 seconds</a:t>
                </a:r>
              </a:p>
              <a:p>
                <a:r>
                  <a:rPr lang="en-US" sz="2000" b="1" dirty="0"/>
                  <a:t>= more than 5.5 hours</a:t>
                </a:r>
              </a:p>
            </p:txBody>
          </p:sp>
          <p:cxnSp>
            <p:nvCxnSpPr>
              <p:cNvPr id="13" name="Straight Connector 12">
                <a:extLst>
                  <a:ext uri="{FF2B5EF4-FFF2-40B4-BE49-F238E27FC236}">
                    <a16:creationId xmlns:a16="http://schemas.microsoft.com/office/drawing/2014/main" id="{62CF06B0-4B42-4903-6981-DD007E767D93}"/>
                  </a:ext>
                </a:extLst>
              </p:cNvPr>
              <p:cNvCxnSpPr/>
              <p:nvPr/>
            </p:nvCxnSpPr>
            <p:spPr>
              <a:xfrm>
                <a:off x="381000" y="5543490"/>
                <a:ext cx="1737360" cy="1588"/>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5F6138FB-6972-F7F2-A134-FB5172A88202}"/>
                </a:ext>
              </a:extLst>
            </p:cNvPr>
            <p:cNvGrpSpPr/>
            <p:nvPr/>
          </p:nvGrpSpPr>
          <p:grpSpPr>
            <a:xfrm>
              <a:off x="5257800" y="5181600"/>
              <a:ext cx="2590800" cy="1323439"/>
              <a:chOff x="304800" y="5181600"/>
              <a:chExt cx="2590800" cy="1323439"/>
            </a:xfrm>
          </p:grpSpPr>
          <p:sp>
            <p:nvSpPr>
              <p:cNvPr id="10" name="TextBox 9">
                <a:extLst>
                  <a:ext uri="{FF2B5EF4-FFF2-40B4-BE49-F238E27FC236}">
                    <a16:creationId xmlns:a16="http://schemas.microsoft.com/office/drawing/2014/main" id="{498B4EDB-CC50-FC85-7250-213029D0F090}"/>
                  </a:ext>
                </a:extLst>
              </p:cNvPr>
              <p:cNvSpPr txBox="1"/>
              <p:nvPr/>
            </p:nvSpPr>
            <p:spPr>
              <a:xfrm>
                <a:off x="304800" y="5181600"/>
                <a:ext cx="2590800" cy="1323439"/>
              </a:xfrm>
              <a:prstGeom prst="rect">
                <a:avLst/>
              </a:prstGeom>
              <a:noFill/>
            </p:spPr>
            <p:txBody>
              <a:bodyPr wrap="square" rtlCol="0">
                <a:spAutoFit/>
              </a:bodyPr>
              <a:lstStyle/>
              <a:p>
                <a:r>
                  <a:rPr lang="en-US" sz="2000" dirty="0"/>
                  <a:t>50 x 10</a:t>
                </a:r>
                <a:r>
                  <a:rPr lang="en-US" sz="2000" baseline="30000" dirty="0"/>
                  <a:t>7</a:t>
                </a:r>
                <a:r>
                  <a:rPr lang="en-US" sz="2000" dirty="0"/>
                  <a:t> x lg10</a:t>
                </a:r>
                <a:r>
                  <a:rPr lang="en-US" sz="2000" baseline="30000" dirty="0"/>
                  <a:t>7</a:t>
                </a:r>
                <a:r>
                  <a:rPr lang="en-US" sz="2000" dirty="0"/>
                  <a:t> inst</a:t>
                </a:r>
              </a:p>
              <a:p>
                <a:r>
                  <a:rPr lang="en-US" sz="2000" dirty="0"/>
                  <a:t>10</a:t>
                </a:r>
                <a:r>
                  <a:rPr lang="en-US" sz="2000" baseline="30000" dirty="0"/>
                  <a:t>7</a:t>
                </a:r>
                <a:r>
                  <a:rPr lang="en-US" sz="2000" dirty="0"/>
                  <a:t> inst/sec</a:t>
                </a:r>
                <a:endParaRPr lang="en-US" sz="2000" b="1" dirty="0"/>
              </a:p>
              <a:p>
                <a:r>
                  <a:rPr lang="en-US" sz="2000" b="1" dirty="0"/>
                  <a:t>= 1,163 seconds</a:t>
                </a:r>
              </a:p>
              <a:p>
                <a:r>
                  <a:rPr lang="en-US" sz="2000" b="1" dirty="0"/>
                  <a:t>= less than 20 minutes</a:t>
                </a:r>
              </a:p>
            </p:txBody>
          </p:sp>
          <p:cxnSp>
            <p:nvCxnSpPr>
              <p:cNvPr id="11" name="Straight Connector 10">
                <a:extLst>
                  <a:ext uri="{FF2B5EF4-FFF2-40B4-BE49-F238E27FC236}">
                    <a16:creationId xmlns:a16="http://schemas.microsoft.com/office/drawing/2014/main" id="{DCABED5F-D842-08A3-C52C-B86EBB31891C}"/>
                  </a:ext>
                </a:extLst>
              </p:cNvPr>
              <p:cNvCxnSpPr/>
              <p:nvPr/>
            </p:nvCxnSpPr>
            <p:spPr>
              <a:xfrm>
                <a:off x="381000" y="5543490"/>
                <a:ext cx="2103120" cy="1588"/>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52335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an Algorithm</a:t>
            </a:r>
          </a:p>
        </p:txBody>
      </p:sp>
      <p:sp>
        <p:nvSpPr>
          <p:cNvPr id="4" name="Slide Number Placeholder 3">
            <a:extLst>
              <a:ext uri="{FF2B5EF4-FFF2-40B4-BE49-F238E27FC236}">
                <a16:creationId xmlns:a16="http://schemas.microsoft.com/office/drawing/2014/main" id="{9B06B639-D7FB-1948-5803-57E64C652124}"/>
              </a:ext>
            </a:extLst>
          </p:cNvPr>
          <p:cNvSpPr>
            <a:spLocks noGrp="1"/>
          </p:cNvSpPr>
          <p:nvPr>
            <p:ph type="sldNum" sz="quarter" idx="12"/>
          </p:nvPr>
        </p:nvSpPr>
        <p:spPr/>
        <p:txBody>
          <a:bodyPr/>
          <a:lstStyle/>
          <a:p>
            <a:fld id="{4CC025FC-8595-493D-A46F-2FDFDC85D9BC}" type="slidenum">
              <a:rPr lang="en-US" smtClean="0"/>
              <a:t>3</a:t>
            </a:fld>
            <a:endParaRPr lang="en-US"/>
          </a:p>
        </p:txBody>
      </p:sp>
      <p:sp>
        <p:nvSpPr>
          <p:cNvPr id="8" name="Content Placeholder 7">
            <a:extLst>
              <a:ext uri="{FF2B5EF4-FFF2-40B4-BE49-F238E27FC236}">
                <a16:creationId xmlns:a16="http://schemas.microsoft.com/office/drawing/2014/main" id="{543BC434-7A57-ECA2-85CF-43416289F99E}"/>
              </a:ext>
            </a:extLst>
          </p:cNvPr>
          <p:cNvSpPr>
            <a:spLocks noGrp="1"/>
          </p:cNvSpPr>
          <p:nvPr>
            <p:ph idx="1"/>
          </p:nvPr>
        </p:nvSpPr>
        <p:spPr/>
        <p:txBody>
          <a:bodyPr/>
          <a:lstStyle/>
          <a:p>
            <a:r>
              <a:rPr lang="en-US" dirty="0"/>
              <a:t>An algorithm can be represented in many ways, for example, a GCD </a:t>
            </a:r>
            <a:r>
              <a:rPr lang="en-US" dirty="0" err="1"/>
              <a:t>aglorithm</a:t>
            </a:r>
            <a:endParaRPr lang="en-US" dirty="0"/>
          </a:p>
        </p:txBody>
      </p:sp>
      <p:pic>
        <p:nvPicPr>
          <p:cNvPr id="10" name="Picture 9">
            <a:extLst>
              <a:ext uri="{FF2B5EF4-FFF2-40B4-BE49-F238E27FC236}">
                <a16:creationId xmlns:a16="http://schemas.microsoft.com/office/drawing/2014/main" id="{4CB375A2-5177-9D66-BB29-B0E109A5FE86}"/>
              </a:ext>
            </a:extLst>
          </p:cNvPr>
          <p:cNvPicPr>
            <a:picLocks noChangeAspect="1"/>
          </p:cNvPicPr>
          <p:nvPr/>
        </p:nvPicPr>
        <p:blipFill>
          <a:blip r:embed="rId2"/>
          <a:stretch>
            <a:fillRect/>
          </a:stretch>
        </p:blipFill>
        <p:spPr>
          <a:xfrm>
            <a:off x="570729" y="1768463"/>
            <a:ext cx="7816187" cy="1495856"/>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E982946-CB4E-4F79-1883-F455E635DF34}"/>
              </a:ext>
            </a:extLst>
          </p:cNvPr>
          <p:cNvPicPr>
            <a:picLocks noChangeAspect="1"/>
          </p:cNvPicPr>
          <p:nvPr/>
        </p:nvPicPr>
        <p:blipFill>
          <a:blip r:embed="rId3"/>
          <a:stretch>
            <a:fillRect/>
          </a:stretch>
        </p:blipFill>
        <p:spPr>
          <a:xfrm>
            <a:off x="569267" y="3865160"/>
            <a:ext cx="5661106" cy="2491143"/>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47AE18CB-C773-B648-0BB6-B542CE33EEA8}"/>
              </a:ext>
            </a:extLst>
          </p:cNvPr>
          <p:cNvPicPr>
            <a:picLocks noChangeAspect="1"/>
          </p:cNvPicPr>
          <p:nvPr/>
        </p:nvPicPr>
        <p:blipFill>
          <a:blip r:embed="rId4"/>
          <a:stretch>
            <a:fillRect/>
          </a:stretch>
        </p:blipFill>
        <p:spPr>
          <a:xfrm>
            <a:off x="6536403" y="3504749"/>
            <a:ext cx="5558613" cy="1476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124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0F57-39A8-6268-9911-99A4CAE4EC01}"/>
              </a:ext>
            </a:extLst>
          </p:cNvPr>
          <p:cNvSpPr>
            <a:spLocks noGrp="1"/>
          </p:cNvSpPr>
          <p:nvPr>
            <p:ph type="title"/>
          </p:nvPr>
        </p:nvSpPr>
        <p:spPr/>
        <p:txBody>
          <a:bodyPr/>
          <a:lstStyle/>
          <a:p>
            <a:r>
              <a:rPr lang="en-US" dirty="0"/>
              <a:t>Properties of an Algorithm</a:t>
            </a:r>
          </a:p>
        </p:txBody>
      </p:sp>
      <p:sp>
        <p:nvSpPr>
          <p:cNvPr id="3" name="Content Placeholder 2">
            <a:extLst>
              <a:ext uri="{FF2B5EF4-FFF2-40B4-BE49-F238E27FC236}">
                <a16:creationId xmlns:a16="http://schemas.microsoft.com/office/drawing/2014/main" id="{057F1C48-788C-36D4-C335-46BE06DC0276}"/>
              </a:ext>
            </a:extLst>
          </p:cNvPr>
          <p:cNvSpPr>
            <a:spLocks noGrp="1"/>
          </p:cNvSpPr>
          <p:nvPr>
            <p:ph idx="1"/>
          </p:nvPr>
        </p:nvSpPr>
        <p:spPr/>
        <p:txBody>
          <a:bodyPr>
            <a:normAutofit fontScale="77500" lnSpcReduction="20000"/>
          </a:bodyPr>
          <a:lstStyle/>
          <a:p>
            <a:r>
              <a:rPr lang="en-US" b="1" i="1" dirty="0"/>
              <a:t>Input: </a:t>
            </a:r>
            <a:r>
              <a:rPr lang="en-US" dirty="0"/>
              <a:t>An algorithm requires one or more inputs. The values that are first supplied to the algorithm before its processing are known as inputs. These inputs come from a predetermined range of acceptable values.</a:t>
            </a:r>
          </a:p>
          <a:p>
            <a:r>
              <a:rPr lang="en-US" b="1" i="1" dirty="0"/>
              <a:t>Output: </a:t>
            </a:r>
            <a:r>
              <a:rPr lang="en-US" dirty="0"/>
              <a:t>One or more outputs must be produced by an algorithm. The output is the outcome of the algorithm after every step has been completed. The relationship between the input and the result should be clear.</a:t>
            </a:r>
          </a:p>
          <a:p>
            <a:r>
              <a:rPr lang="en-US" b="1" i="1" dirty="0"/>
              <a:t>Precision:</a:t>
            </a:r>
            <a:r>
              <a:rPr lang="en-US" dirty="0"/>
              <a:t> The steps must be precisely stated.</a:t>
            </a:r>
          </a:p>
          <a:p>
            <a:r>
              <a:rPr lang="en-US" b="1" i="1" dirty="0"/>
              <a:t>Finiteness:</a:t>
            </a:r>
            <a:r>
              <a:rPr lang="en-US" dirty="0"/>
              <a:t> An algorithm must terminate after a finite number of steps in all test cases. Every instruction which contains a fundamental operator must be terminated within a finite amount of time.</a:t>
            </a:r>
          </a:p>
          <a:p>
            <a:r>
              <a:rPr lang="en-US" b="1" i="1" dirty="0"/>
              <a:t>Definiteness:</a:t>
            </a:r>
            <a:r>
              <a:rPr lang="en-US" dirty="0"/>
              <a:t> All instructions in an algorithm must be unambiguous, precise, and easy to interpret. By referring to any of the instructions in an algorithm one can clearly understand what is to be done.</a:t>
            </a:r>
          </a:p>
          <a:p>
            <a:r>
              <a:rPr lang="en-US" b="1" i="1" dirty="0"/>
              <a:t>Correctness:</a:t>
            </a:r>
            <a:r>
              <a:rPr lang="en-US" dirty="0"/>
              <a:t> The algorithm should produce correct results for all possible input data.</a:t>
            </a:r>
          </a:p>
          <a:p>
            <a:r>
              <a:rPr lang="en-US" b="1" i="1" dirty="0"/>
              <a:t>Generality:</a:t>
            </a:r>
            <a:r>
              <a:rPr lang="en-US" dirty="0"/>
              <a:t> Rather than being limited to a single particular case, an algorithm should be able to solve a group of issues. It should offer a generic fix that manages a variety of inputs inside a predetermined range or domain.</a:t>
            </a:r>
          </a:p>
        </p:txBody>
      </p:sp>
      <p:sp>
        <p:nvSpPr>
          <p:cNvPr id="4" name="Slide Number Placeholder 3">
            <a:extLst>
              <a:ext uri="{FF2B5EF4-FFF2-40B4-BE49-F238E27FC236}">
                <a16:creationId xmlns:a16="http://schemas.microsoft.com/office/drawing/2014/main" id="{EDB61B31-19FB-5449-25D5-790E4B02ACB4}"/>
              </a:ext>
            </a:extLst>
          </p:cNvPr>
          <p:cNvSpPr>
            <a:spLocks noGrp="1"/>
          </p:cNvSpPr>
          <p:nvPr>
            <p:ph type="sldNum" sz="quarter" idx="12"/>
          </p:nvPr>
        </p:nvSpPr>
        <p:spPr/>
        <p:txBody>
          <a:bodyPr/>
          <a:lstStyle/>
          <a:p>
            <a:fld id="{4CC025FC-8595-493D-A46F-2FDFDC85D9BC}" type="slidenum">
              <a:rPr lang="en-US" smtClean="0"/>
              <a:t>4</a:t>
            </a:fld>
            <a:endParaRPr lang="en-US"/>
          </a:p>
        </p:txBody>
      </p:sp>
    </p:spTree>
    <p:extLst>
      <p:ext uri="{BB962C8B-B14F-4D97-AF65-F5344CB8AC3E}">
        <p14:creationId xmlns:p14="http://schemas.microsoft.com/office/powerpoint/2010/main" val="22240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An Art and a Science</a:t>
            </a:r>
          </a:p>
        </p:txBody>
      </p:sp>
      <p:sp>
        <p:nvSpPr>
          <p:cNvPr id="3" name="Content Placeholder 2"/>
          <p:cNvSpPr>
            <a:spLocks noGrp="1"/>
          </p:cNvSpPr>
          <p:nvPr>
            <p:ph idx="1"/>
          </p:nvPr>
        </p:nvSpPr>
        <p:spPr/>
        <p:txBody>
          <a:bodyPr>
            <a:normAutofit/>
          </a:bodyPr>
          <a:lstStyle/>
          <a:p>
            <a:r>
              <a:rPr lang="en-US" dirty="0"/>
              <a:t>Problem-solving can be seen as more of an art than a science.</a:t>
            </a:r>
          </a:p>
          <a:p>
            <a:r>
              <a:rPr lang="en-US" dirty="0"/>
              <a:t>Each person has different ways of approaching problems.</a:t>
            </a:r>
            <a:endParaRPr lang="en-US" i="1" dirty="0">
              <a:solidFill>
                <a:srgbClr val="4C69D0"/>
              </a:solidFill>
            </a:endParaRPr>
          </a:p>
        </p:txBody>
      </p:sp>
      <p:sp>
        <p:nvSpPr>
          <p:cNvPr id="4" name="Slide Number Placeholder 3">
            <a:extLst>
              <a:ext uri="{FF2B5EF4-FFF2-40B4-BE49-F238E27FC236}">
                <a16:creationId xmlns:a16="http://schemas.microsoft.com/office/drawing/2014/main" id="{9B06B639-D7FB-1948-5803-57E64C652124}"/>
              </a:ext>
            </a:extLst>
          </p:cNvPr>
          <p:cNvSpPr>
            <a:spLocks noGrp="1"/>
          </p:cNvSpPr>
          <p:nvPr>
            <p:ph type="sldNum" sz="quarter" idx="12"/>
          </p:nvPr>
        </p:nvSpPr>
        <p:spPr/>
        <p:txBody>
          <a:bodyPr/>
          <a:lstStyle/>
          <a:p>
            <a:fld id="{4CC025FC-8595-493D-A46F-2FDFDC85D9BC}" type="slidenum">
              <a:rPr lang="en-US" smtClean="0"/>
              <a:t>5</a:t>
            </a:fld>
            <a:endParaRPr lang="en-US"/>
          </a:p>
        </p:txBody>
      </p:sp>
      <p:pic>
        <p:nvPicPr>
          <p:cNvPr id="6" name="Picture 5" descr="A group of cartoon people with words&#10;&#10;Description automatically generated">
            <a:extLst>
              <a:ext uri="{FF2B5EF4-FFF2-40B4-BE49-F238E27FC236}">
                <a16:creationId xmlns:a16="http://schemas.microsoft.com/office/drawing/2014/main" id="{BF8ACF82-8574-9EA2-E74E-46E7BE24C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918" y="2459718"/>
            <a:ext cx="6993377" cy="41960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2E7E-1758-71E7-3765-B9BF9A4B09CF}"/>
              </a:ext>
            </a:extLst>
          </p:cNvPr>
          <p:cNvSpPr>
            <a:spLocks noGrp="1"/>
          </p:cNvSpPr>
          <p:nvPr>
            <p:ph type="title"/>
          </p:nvPr>
        </p:nvSpPr>
        <p:spPr/>
        <p:txBody>
          <a:bodyPr/>
          <a:lstStyle/>
          <a:p>
            <a:r>
              <a:rPr lang="en-US" dirty="0"/>
              <a:t>STAIR Steps for Solving Problems</a:t>
            </a:r>
          </a:p>
        </p:txBody>
      </p:sp>
      <p:sp>
        <p:nvSpPr>
          <p:cNvPr id="4" name="Slide Number Placeholder 3">
            <a:extLst>
              <a:ext uri="{FF2B5EF4-FFF2-40B4-BE49-F238E27FC236}">
                <a16:creationId xmlns:a16="http://schemas.microsoft.com/office/drawing/2014/main" id="{7DB90970-67EC-9DFA-2309-E88E86271B07}"/>
              </a:ext>
            </a:extLst>
          </p:cNvPr>
          <p:cNvSpPr>
            <a:spLocks noGrp="1"/>
          </p:cNvSpPr>
          <p:nvPr>
            <p:ph type="sldNum" sz="quarter" idx="12"/>
          </p:nvPr>
        </p:nvSpPr>
        <p:spPr/>
        <p:txBody>
          <a:bodyPr/>
          <a:lstStyle/>
          <a:p>
            <a:fld id="{4CC025FC-8595-493D-A46F-2FDFDC85D9BC}" type="slidenum">
              <a:rPr lang="en-US" smtClean="0"/>
              <a:t>6</a:t>
            </a:fld>
            <a:endParaRPr lang="en-US"/>
          </a:p>
        </p:txBody>
      </p:sp>
      <p:sp>
        <p:nvSpPr>
          <p:cNvPr id="10" name="Content Placeholder 9">
            <a:extLst>
              <a:ext uri="{FF2B5EF4-FFF2-40B4-BE49-F238E27FC236}">
                <a16:creationId xmlns:a16="http://schemas.microsoft.com/office/drawing/2014/main" id="{1AE3DC72-524C-448B-D078-806C78C5DFB8}"/>
              </a:ext>
            </a:extLst>
          </p:cNvPr>
          <p:cNvSpPr>
            <a:spLocks noGrp="1"/>
          </p:cNvSpPr>
          <p:nvPr>
            <p:ph idx="1"/>
          </p:nvPr>
        </p:nvSpPr>
        <p:spPr/>
        <p:txBody>
          <a:bodyPr>
            <a:normAutofit/>
          </a:bodyPr>
          <a:lstStyle/>
          <a:p>
            <a:r>
              <a:rPr lang="en-US" dirty="0"/>
              <a:t>STAIR is an acronym designed to guide your problem-solving process.</a:t>
            </a:r>
          </a:p>
          <a:p>
            <a:r>
              <a:rPr lang="en-US" dirty="0"/>
              <a:t>Each letter represents a critical step in developing a solution.</a:t>
            </a:r>
          </a:p>
          <a:p>
            <a:pPr lvl="1"/>
            <a:r>
              <a:rPr lang="en-US" sz="3600" dirty="0"/>
              <a:t>S - State the problem</a:t>
            </a:r>
          </a:p>
          <a:p>
            <a:pPr lvl="1"/>
            <a:r>
              <a:rPr lang="en-US" sz="3600" dirty="0"/>
              <a:t>T - Tools for the job</a:t>
            </a:r>
          </a:p>
          <a:p>
            <a:pPr lvl="1"/>
            <a:r>
              <a:rPr lang="en-US" sz="3600" dirty="0"/>
              <a:t>A - Algorithm development</a:t>
            </a:r>
          </a:p>
          <a:p>
            <a:pPr lvl="1"/>
            <a:r>
              <a:rPr lang="en-US" sz="3600" dirty="0"/>
              <a:t>I - Implementation of the algorithm</a:t>
            </a:r>
          </a:p>
          <a:p>
            <a:pPr lvl="1"/>
            <a:r>
              <a:rPr lang="en-US" sz="3600" dirty="0"/>
              <a:t>R - Refinement</a:t>
            </a:r>
          </a:p>
        </p:txBody>
      </p:sp>
      <p:pic>
        <p:nvPicPr>
          <p:cNvPr id="14" name="Picture 13" descr="Cartoon stick figure drawing of person walking up stairs with chest&#10;&#10;Description automatically generated">
            <a:extLst>
              <a:ext uri="{FF2B5EF4-FFF2-40B4-BE49-F238E27FC236}">
                <a16:creationId xmlns:a16="http://schemas.microsoft.com/office/drawing/2014/main" id="{EE96E886-E619-51F1-0034-9849C69FC64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48545" y="1388752"/>
            <a:ext cx="6438366" cy="5359940"/>
          </a:xfrm>
          <a:prstGeom prst="rect">
            <a:avLst/>
          </a:prstGeom>
        </p:spPr>
      </p:pic>
    </p:spTree>
    <p:extLst>
      <p:ext uri="{BB962C8B-B14F-4D97-AF65-F5344CB8AC3E}">
        <p14:creationId xmlns:p14="http://schemas.microsoft.com/office/powerpoint/2010/main" val="3116144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10473</TotalTime>
  <Words>480</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Arial Rounded MT Bold</vt:lpstr>
      <vt:lpstr>Calibri</vt:lpstr>
      <vt:lpstr>Cambria</vt:lpstr>
      <vt:lpstr>Office Theme</vt:lpstr>
      <vt:lpstr>PowerPoint Presentation</vt:lpstr>
      <vt:lpstr>Algorithms as Technology</vt:lpstr>
      <vt:lpstr>Representation of an Algorithm</vt:lpstr>
      <vt:lpstr>Properties of an Algorithm</vt:lpstr>
      <vt:lpstr>Problem-Solving: An Art and a Science</vt:lpstr>
      <vt:lpstr>STAIR Steps for Solving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Quantification and Classification based on Diverse Feature Sets using Machine Learning</dc:title>
  <dc:creator>Kashif Ayyub</dc:creator>
  <cp:lastModifiedBy>Kashif Ayyub</cp:lastModifiedBy>
  <cp:revision>190</cp:revision>
  <dcterms:created xsi:type="dcterms:W3CDTF">2020-07-24T06:55:41Z</dcterms:created>
  <dcterms:modified xsi:type="dcterms:W3CDTF">2024-09-06T04:07:31Z</dcterms:modified>
</cp:coreProperties>
</file>