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58" r:id="rId2"/>
    <p:sldId id="267" r:id="rId3"/>
    <p:sldId id="268" r:id="rId4"/>
    <p:sldId id="269" r:id="rId5"/>
    <p:sldId id="270" r:id="rId6"/>
    <p:sldId id="271"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28A0E-9446-4A60-AEF6-0F47B6266937}" type="doc">
      <dgm:prSet loTypeId="urn:microsoft.com/office/officeart/2009/3/layout/HorizontalOrganizationChart" loCatId="hierarchy" qsTypeId="urn:microsoft.com/office/officeart/2005/8/quickstyle/simple5" qsCatId="simple" csTypeId="urn:microsoft.com/office/officeart/2005/8/colors/colorful1" csCatId="colorful" phldr="1"/>
      <dgm:spPr/>
      <dgm:t>
        <a:bodyPr/>
        <a:lstStyle/>
        <a:p>
          <a:endParaRPr lang="en-US"/>
        </a:p>
      </dgm:t>
    </dgm:pt>
    <dgm:pt modelId="{D4DB3883-4A3C-4865-9EEE-4E9DED703F05}">
      <dgm:prSet phldrT="[Text]"/>
      <dgm:spPr/>
      <dgm:t>
        <a:bodyPr/>
        <a:lstStyle/>
        <a:p>
          <a:r>
            <a:rPr lang="en-US" dirty="0"/>
            <a:t>Correctness</a:t>
          </a:r>
        </a:p>
      </dgm:t>
    </dgm:pt>
    <dgm:pt modelId="{017B2334-F297-4A68-AA2E-9CCD74DD4A31}" type="parTrans" cxnId="{6341FE0B-C361-49E5-B731-5465046BAC9D}">
      <dgm:prSet/>
      <dgm:spPr/>
      <dgm:t>
        <a:bodyPr/>
        <a:lstStyle/>
        <a:p>
          <a:endParaRPr lang="en-US"/>
        </a:p>
      </dgm:t>
    </dgm:pt>
    <dgm:pt modelId="{BA72A991-A099-4673-AFF0-27F383B5143D}" type="sibTrans" cxnId="{6341FE0B-C361-49E5-B731-5465046BAC9D}">
      <dgm:prSet/>
      <dgm:spPr/>
      <dgm:t>
        <a:bodyPr/>
        <a:lstStyle/>
        <a:p>
          <a:endParaRPr lang="en-US"/>
        </a:p>
      </dgm:t>
    </dgm:pt>
    <dgm:pt modelId="{E2F69451-A781-4AE6-BACF-DE87523E11EF}">
      <dgm:prSet phldrT="[Text]"/>
      <dgm:spPr/>
      <dgm:t>
        <a:bodyPr/>
        <a:lstStyle/>
        <a:p>
          <a:r>
            <a:rPr lang="en-US" dirty="0"/>
            <a:t>Partial Correctness</a:t>
          </a:r>
        </a:p>
      </dgm:t>
    </dgm:pt>
    <dgm:pt modelId="{94CE97EC-D485-4A5D-9AD2-180AD0A05785}" type="parTrans" cxnId="{63E11D15-2633-4CE1-B0E1-78AABF05F079}">
      <dgm:prSet/>
      <dgm:spPr/>
      <dgm:t>
        <a:bodyPr/>
        <a:lstStyle/>
        <a:p>
          <a:endParaRPr lang="en-US"/>
        </a:p>
      </dgm:t>
    </dgm:pt>
    <dgm:pt modelId="{E24B3C05-D311-4257-805F-6800AA284ADB}" type="sibTrans" cxnId="{63E11D15-2633-4CE1-B0E1-78AABF05F079}">
      <dgm:prSet/>
      <dgm:spPr/>
      <dgm:t>
        <a:bodyPr/>
        <a:lstStyle/>
        <a:p>
          <a:endParaRPr lang="en-US"/>
        </a:p>
      </dgm:t>
    </dgm:pt>
    <dgm:pt modelId="{EE3F4755-8FE5-45DF-8683-B23A73FF1319}">
      <dgm:prSet phldrT="[Text]"/>
      <dgm:spPr/>
      <dgm:t>
        <a:bodyPr/>
        <a:lstStyle/>
        <a:p>
          <a:r>
            <a:rPr lang="en-US" dirty="0"/>
            <a:t>Total Correctness</a:t>
          </a:r>
        </a:p>
      </dgm:t>
    </dgm:pt>
    <dgm:pt modelId="{2E7E9872-D1CC-4C92-9FF8-D0C00873FC05}" type="parTrans" cxnId="{1444957B-C76C-4EA8-83C6-6B86A9DE4BEC}">
      <dgm:prSet/>
      <dgm:spPr/>
      <dgm:t>
        <a:bodyPr/>
        <a:lstStyle/>
        <a:p>
          <a:endParaRPr lang="en-US"/>
        </a:p>
      </dgm:t>
    </dgm:pt>
    <dgm:pt modelId="{788D3387-49A4-4CFB-B351-FB35ACC7C24F}" type="sibTrans" cxnId="{1444957B-C76C-4EA8-83C6-6B86A9DE4BEC}">
      <dgm:prSet/>
      <dgm:spPr/>
      <dgm:t>
        <a:bodyPr/>
        <a:lstStyle/>
        <a:p>
          <a:endParaRPr lang="en-US"/>
        </a:p>
      </dgm:t>
    </dgm:pt>
    <dgm:pt modelId="{2EC7BD9E-F875-4474-9FBF-31E825E07685}" type="pres">
      <dgm:prSet presAssocID="{E9D28A0E-9446-4A60-AEF6-0F47B6266937}" presName="hierChild1" presStyleCnt="0">
        <dgm:presLayoutVars>
          <dgm:orgChart val="1"/>
          <dgm:chPref val="1"/>
          <dgm:dir/>
          <dgm:animOne val="branch"/>
          <dgm:animLvl val="lvl"/>
          <dgm:resizeHandles/>
        </dgm:presLayoutVars>
      </dgm:prSet>
      <dgm:spPr/>
    </dgm:pt>
    <dgm:pt modelId="{AC26F566-CBC5-4D45-9AA4-3F7378F1DA53}" type="pres">
      <dgm:prSet presAssocID="{D4DB3883-4A3C-4865-9EEE-4E9DED703F05}" presName="hierRoot1" presStyleCnt="0">
        <dgm:presLayoutVars>
          <dgm:hierBranch val="init"/>
        </dgm:presLayoutVars>
      </dgm:prSet>
      <dgm:spPr/>
    </dgm:pt>
    <dgm:pt modelId="{BAD71A26-1351-43C5-862E-B6FD6E9568E4}" type="pres">
      <dgm:prSet presAssocID="{D4DB3883-4A3C-4865-9EEE-4E9DED703F05}" presName="rootComposite1" presStyleCnt="0"/>
      <dgm:spPr/>
    </dgm:pt>
    <dgm:pt modelId="{297DB093-48F4-4CE5-99C8-CB08AF0411CA}" type="pres">
      <dgm:prSet presAssocID="{D4DB3883-4A3C-4865-9EEE-4E9DED703F05}" presName="rootText1" presStyleLbl="node0" presStyleIdx="0" presStyleCnt="1" custScaleX="81394">
        <dgm:presLayoutVars>
          <dgm:chPref val="3"/>
        </dgm:presLayoutVars>
      </dgm:prSet>
      <dgm:spPr/>
    </dgm:pt>
    <dgm:pt modelId="{3E424868-2BEC-4829-AEF4-C9BF1D05172B}" type="pres">
      <dgm:prSet presAssocID="{D4DB3883-4A3C-4865-9EEE-4E9DED703F05}" presName="rootConnector1" presStyleLbl="node1" presStyleIdx="0" presStyleCnt="0"/>
      <dgm:spPr/>
    </dgm:pt>
    <dgm:pt modelId="{9F15B33E-D840-405B-BD38-1F73B9D157FD}" type="pres">
      <dgm:prSet presAssocID="{D4DB3883-4A3C-4865-9EEE-4E9DED703F05}" presName="hierChild2" presStyleCnt="0"/>
      <dgm:spPr/>
    </dgm:pt>
    <dgm:pt modelId="{4A13ECC9-5830-464A-B4B6-38AEA6457B63}" type="pres">
      <dgm:prSet presAssocID="{94CE97EC-D485-4A5D-9AD2-180AD0A05785}" presName="Name64" presStyleLbl="parChTrans1D2" presStyleIdx="0" presStyleCnt="2"/>
      <dgm:spPr/>
    </dgm:pt>
    <dgm:pt modelId="{EE6994D9-87C9-4BEF-81E5-DB8A17177BF1}" type="pres">
      <dgm:prSet presAssocID="{E2F69451-A781-4AE6-BACF-DE87523E11EF}" presName="hierRoot2" presStyleCnt="0">
        <dgm:presLayoutVars>
          <dgm:hierBranch val="init"/>
        </dgm:presLayoutVars>
      </dgm:prSet>
      <dgm:spPr/>
    </dgm:pt>
    <dgm:pt modelId="{E2FB69C2-3EE9-47EF-AA9F-7C7901C0CFB6}" type="pres">
      <dgm:prSet presAssocID="{E2F69451-A781-4AE6-BACF-DE87523E11EF}" presName="rootComposite" presStyleCnt="0"/>
      <dgm:spPr/>
    </dgm:pt>
    <dgm:pt modelId="{9FFCB24A-2105-4CF4-850A-BAF90FC129FF}" type="pres">
      <dgm:prSet presAssocID="{E2F69451-A781-4AE6-BACF-DE87523E11EF}" presName="rootText" presStyleLbl="node2" presStyleIdx="0" presStyleCnt="2" custScaleX="81394">
        <dgm:presLayoutVars>
          <dgm:chPref val="3"/>
        </dgm:presLayoutVars>
      </dgm:prSet>
      <dgm:spPr/>
    </dgm:pt>
    <dgm:pt modelId="{A524ED55-A8DB-4455-A815-08135F0D1280}" type="pres">
      <dgm:prSet presAssocID="{E2F69451-A781-4AE6-BACF-DE87523E11EF}" presName="rootConnector" presStyleLbl="node2" presStyleIdx="0" presStyleCnt="2"/>
      <dgm:spPr/>
    </dgm:pt>
    <dgm:pt modelId="{5DE040E1-7864-48B9-92FA-B5F9AC1DBE7F}" type="pres">
      <dgm:prSet presAssocID="{E2F69451-A781-4AE6-BACF-DE87523E11EF}" presName="hierChild4" presStyleCnt="0"/>
      <dgm:spPr/>
    </dgm:pt>
    <dgm:pt modelId="{F8C2EB80-8B30-46F9-B53F-866481E4FB6A}" type="pres">
      <dgm:prSet presAssocID="{E2F69451-A781-4AE6-BACF-DE87523E11EF}" presName="hierChild5" presStyleCnt="0"/>
      <dgm:spPr/>
    </dgm:pt>
    <dgm:pt modelId="{40A90F2D-E3D4-489E-A66F-52DC1663C080}" type="pres">
      <dgm:prSet presAssocID="{2E7E9872-D1CC-4C92-9FF8-D0C00873FC05}" presName="Name64" presStyleLbl="parChTrans1D2" presStyleIdx="1" presStyleCnt="2"/>
      <dgm:spPr/>
    </dgm:pt>
    <dgm:pt modelId="{C6A7F0B3-0C0F-48CF-88D3-F11F9A2619AA}" type="pres">
      <dgm:prSet presAssocID="{EE3F4755-8FE5-45DF-8683-B23A73FF1319}" presName="hierRoot2" presStyleCnt="0">
        <dgm:presLayoutVars>
          <dgm:hierBranch val="init"/>
        </dgm:presLayoutVars>
      </dgm:prSet>
      <dgm:spPr/>
    </dgm:pt>
    <dgm:pt modelId="{0037FEB3-4DF5-4D1F-B8C3-EE1E161E2FC7}" type="pres">
      <dgm:prSet presAssocID="{EE3F4755-8FE5-45DF-8683-B23A73FF1319}" presName="rootComposite" presStyleCnt="0"/>
      <dgm:spPr/>
    </dgm:pt>
    <dgm:pt modelId="{DC124E47-A011-4B7A-9969-8FF2CD105CEA}" type="pres">
      <dgm:prSet presAssocID="{EE3F4755-8FE5-45DF-8683-B23A73FF1319}" presName="rootText" presStyleLbl="node2" presStyleIdx="1" presStyleCnt="2" custScaleX="81394">
        <dgm:presLayoutVars>
          <dgm:chPref val="3"/>
        </dgm:presLayoutVars>
      </dgm:prSet>
      <dgm:spPr/>
    </dgm:pt>
    <dgm:pt modelId="{5E60136B-D12C-4C9B-8514-6636B6B83DCF}" type="pres">
      <dgm:prSet presAssocID="{EE3F4755-8FE5-45DF-8683-B23A73FF1319}" presName="rootConnector" presStyleLbl="node2" presStyleIdx="1" presStyleCnt="2"/>
      <dgm:spPr/>
    </dgm:pt>
    <dgm:pt modelId="{1E5ACC81-0BCC-435B-92CC-30FFFCA79A6E}" type="pres">
      <dgm:prSet presAssocID="{EE3F4755-8FE5-45DF-8683-B23A73FF1319}" presName="hierChild4" presStyleCnt="0"/>
      <dgm:spPr/>
    </dgm:pt>
    <dgm:pt modelId="{C9FA0D73-50DA-4FFA-9DAE-B66436775F2A}" type="pres">
      <dgm:prSet presAssocID="{EE3F4755-8FE5-45DF-8683-B23A73FF1319}" presName="hierChild5" presStyleCnt="0"/>
      <dgm:spPr/>
    </dgm:pt>
    <dgm:pt modelId="{ED1767D3-3854-42AB-A2D0-D1717CC9EB4E}" type="pres">
      <dgm:prSet presAssocID="{D4DB3883-4A3C-4865-9EEE-4E9DED703F05}" presName="hierChild3" presStyleCnt="0"/>
      <dgm:spPr/>
    </dgm:pt>
  </dgm:ptLst>
  <dgm:cxnLst>
    <dgm:cxn modelId="{6341FE0B-C361-49E5-B731-5465046BAC9D}" srcId="{E9D28A0E-9446-4A60-AEF6-0F47B6266937}" destId="{D4DB3883-4A3C-4865-9EEE-4E9DED703F05}" srcOrd="0" destOrd="0" parTransId="{017B2334-F297-4A68-AA2E-9CCD74DD4A31}" sibTransId="{BA72A991-A099-4673-AFF0-27F383B5143D}"/>
    <dgm:cxn modelId="{63E11D15-2633-4CE1-B0E1-78AABF05F079}" srcId="{D4DB3883-4A3C-4865-9EEE-4E9DED703F05}" destId="{E2F69451-A781-4AE6-BACF-DE87523E11EF}" srcOrd="0" destOrd="0" parTransId="{94CE97EC-D485-4A5D-9AD2-180AD0A05785}" sibTransId="{E24B3C05-D311-4257-805F-6800AA284ADB}"/>
    <dgm:cxn modelId="{3ACB5F2C-CCFE-4D17-A313-59845CCDA69E}" type="presOf" srcId="{EE3F4755-8FE5-45DF-8683-B23A73FF1319}" destId="{DC124E47-A011-4B7A-9969-8FF2CD105CEA}" srcOrd="0" destOrd="0" presId="urn:microsoft.com/office/officeart/2009/3/layout/HorizontalOrganizationChart"/>
    <dgm:cxn modelId="{38BC6B54-FA61-4679-8FA7-8C59DC1CE2C8}" type="presOf" srcId="{2E7E9872-D1CC-4C92-9FF8-D0C00873FC05}" destId="{40A90F2D-E3D4-489E-A66F-52DC1663C080}" srcOrd="0" destOrd="0" presId="urn:microsoft.com/office/officeart/2009/3/layout/HorizontalOrganizationChart"/>
    <dgm:cxn modelId="{1444957B-C76C-4EA8-83C6-6B86A9DE4BEC}" srcId="{D4DB3883-4A3C-4865-9EEE-4E9DED703F05}" destId="{EE3F4755-8FE5-45DF-8683-B23A73FF1319}" srcOrd="1" destOrd="0" parTransId="{2E7E9872-D1CC-4C92-9FF8-D0C00873FC05}" sibTransId="{788D3387-49A4-4CFB-B351-FB35ACC7C24F}"/>
    <dgm:cxn modelId="{A3FBD282-3CCB-416B-AF11-3A1BA6D13F25}" type="presOf" srcId="{D4DB3883-4A3C-4865-9EEE-4E9DED703F05}" destId="{3E424868-2BEC-4829-AEF4-C9BF1D05172B}" srcOrd="1" destOrd="0" presId="urn:microsoft.com/office/officeart/2009/3/layout/HorizontalOrganizationChart"/>
    <dgm:cxn modelId="{B855DAAA-8A8C-4E61-8704-7619C599871B}" type="presOf" srcId="{E2F69451-A781-4AE6-BACF-DE87523E11EF}" destId="{9FFCB24A-2105-4CF4-850A-BAF90FC129FF}" srcOrd="0" destOrd="0" presId="urn:microsoft.com/office/officeart/2009/3/layout/HorizontalOrganizationChart"/>
    <dgm:cxn modelId="{288F15B0-3BC2-4288-A04A-D544FE76EE47}" type="presOf" srcId="{E9D28A0E-9446-4A60-AEF6-0F47B6266937}" destId="{2EC7BD9E-F875-4474-9FBF-31E825E07685}" srcOrd="0" destOrd="0" presId="urn:microsoft.com/office/officeart/2009/3/layout/HorizontalOrganizationChart"/>
    <dgm:cxn modelId="{03A10CBE-3D52-41A5-ABC3-16FFC1A7FC48}" type="presOf" srcId="{E2F69451-A781-4AE6-BACF-DE87523E11EF}" destId="{A524ED55-A8DB-4455-A815-08135F0D1280}" srcOrd="1" destOrd="0" presId="urn:microsoft.com/office/officeart/2009/3/layout/HorizontalOrganizationChart"/>
    <dgm:cxn modelId="{3C3625DA-377B-45B7-A6E0-82B0318C0245}" type="presOf" srcId="{D4DB3883-4A3C-4865-9EEE-4E9DED703F05}" destId="{297DB093-48F4-4CE5-99C8-CB08AF0411CA}" srcOrd="0" destOrd="0" presId="urn:microsoft.com/office/officeart/2009/3/layout/HorizontalOrganizationChart"/>
    <dgm:cxn modelId="{E151DFE1-FCA3-4B17-BBA5-D2C8E9BA8B89}" type="presOf" srcId="{EE3F4755-8FE5-45DF-8683-B23A73FF1319}" destId="{5E60136B-D12C-4C9B-8514-6636B6B83DCF}" srcOrd="1" destOrd="0" presId="urn:microsoft.com/office/officeart/2009/3/layout/HorizontalOrganizationChart"/>
    <dgm:cxn modelId="{E36B01F4-BCB1-420A-BA2E-BBDFDCBAE718}" type="presOf" srcId="{94CE97EC-D485-4A5D-9AD2-180AD0A05785}" destId="{4A13ECC9-5830-464A-B4B6-38AEA6457B63}" srcOrd="0" destOrd="0" presId="urn:microsoft.com/office/officeart/2009/3/layout/HorizontalOrganizationChart"/>
    <dgm:cxn modelId="{7D5672D6-5792-4455-A2B6-8B0BC0DF5617}" type="presParOf" srcId="{2EC7BD9E-F875-4474-9FBF-31E825E07685}" destId="{AC26F566-CBC5-4D45-9AA4-3F7378F1DA53}" srcOrd="0" destOrd="0" presId="urn:microsoft.com/office/officeart/2009/3/layout/HorizontalOrganizationChart"/>
    <dgm:cxn modelId="{619669A3-9CD6-4920-A85B-D4A7F137AFDB}" type="presParOf" srcId="{AC26F566-CBC5-4D45-9AA4-3F7378F1DA53}" destId="{BAD71A26-1351-43C5-862E-B6FD6E9568E4}" srcOrd="0" destOrd="0" presId="urn:microsoft.com/office/officeart/2009/3/layout/HorizontalOrganizationChart"/>
    <dgm:cxn modelId="{C1560E1A-AEAB-4452-8D54-5E7DE6B96C00}" type="presParOf" srcId="{BAD71A26-1351-43C5-862E-B6FD6E9568E4}" destId="{297DB093-48F4-4CE5-99C8-CB08AF0411CA}" srcOrd="0" destOrd="0" presId="urn:microsoft.com/office/officeart/2009/3/layout/HorizontalOrganizationChart"/>
    <dgm:cxn modelId="{3700DFB9-B5E1-4A23-BF48-5BEB43AA849B}" type="presParOf" srcId="{BAD71A26-1351-43C5-862E-B6FD6E9568E4}" destId="{3E424868-2BEC-4829-AEF4-C9BF1D05172B}" srcOrd="1" destOrd="0" presId="urn:microsoft.com/office/officeart/2009/3/layout/HorizontalOrganizationChart"/>
    <dgm:cxn modelId="{4E107492-61F9-4789-9E28-F79B7E8F2C38}" type="presParOf" srcId="{AC26F566-CBC5-4D45-9AA4-3F7378F1DA53}" destId="{9F15B33E-D840-405B-BD38-1F73B9D157FD}" srcOrd="1" destOrd="0" presId="urn:microsoft.com/office/officeart/2009/3/layout/HorizontalOrganizationChart"/>
    <dgm:cxn modelId="{FED7CD65-EDC4-4993-B8BF-BB41B2AC3D86}" type="presParOf" srcId="{9F15B33E-D840-405B-BD38-1F73B9D157FD}" destId="{4A13ECC9-5830-464A-B4B6-38AEA6457B63}" srcOrd="0" destOrd="0" presId="urn:microsoft.com/office/officeart/2009/3/layout/HorizontalOrganizationChart"/>
    <dgm:cxn modelId="{E7AA7AF4-D81A-44E0-B6F5-9E3430595514}" type="presParOf" srcId="{9F15B33E-D840-405B-BD38-1F73B9D157FD}" destId="{EE6994D9-87C9-4BEF-81E5-DB8A17177BF1}" srcOrd="1" destOrd="0" presId="urn:microsoft.com/office/officeart/2009/3/layout/HorizontalOrganizationChart"/>
    <dgm:cxn modelId="{C6C5C728-A791-4CB5-9166-0981C92DF36A}" type="presParOf" srcId="{EE6994D9-87C9-4BEF-81E5-DB8A17177BF1}" destId="{E2FB69C2-3EE9-47EF-AA9F-7C7901C0CFB6}" srcOrd="0" destOrd="0" presId="urn:microsoft.com/office/officeart/2009/3/layout/HorizontalOrganizationChart"/>
    <dgm:cxn modelId="{BAE0DA37-3C6D-4E1E-88E2-48852AEC9767}" type="presParOf" srcId="{E2FB69C2-3EE9-47EF-AA9F-7C7901C0CFB6}" destId="{9FFCB24A-2105-4CF4-850A-BAF90FC129FF}" srcOrd="0" destOrd="0" presId="urn:microsoft.com/office/officeart/2009/3/layout/HorizontalOrganizationChart"/>
    <dgm:cxn modelId="{C5FA0601-509D-47C9-A9F7-681606B651D8}" type="presParOf" srcId="{E2FB69C2-3EE9-47EF-AA9F-7C7901C0CFB6}" destId="{A524ED55-A8DB-4455-A815-08135F0D1280}" srcOrd="1" destOrd="0" presId="urn:microsoft.com/office/officeart/2009/3/layout/HorizontalOrganizationChart"/>
    <dgm:cxn modelId="{2824ABFE-7DB2-4A5D-91E8-85CECFE50158}" type="presParOf" srcId="{EE6994D9-87C9-4BEF-81E5-DB8A17177BF1}" destId="{5DE040E1-7864-48B9-92FA-B5F9AC1DBE7F}" srcOrd="1" destOrd="0" presId="urn:microsoft.com/office/officeart/2009/3/layout/HorizontalOrganizationChart"/>
    <dgm:cxn modelId="{B197C604-5C74-41ED-A7DF-64C934C14851}" type="presParOf" srcId="{EE6994D9-87C9-4BEF-81E5-DB8A17177BF1}" destId="{F8C2EB80-8B30-46F9-B53F-866481E4FB6A}" srcOrd="2" destOrd="0" presId="urn:microsoft.com/office/officeart/2009/3/layout/HorizontalOrganizationChart"/>
    <dgm:cxn modelId="{223F47C4-BE96-43C5-BE14-F244DD665531}" type="presParOf" srcId="{9F15B33E-D840-405B-BD38-1F73B9D157FD}" destId="{40A90F2D-E3D4-489E-A66F-52DC1663C080}" srcOrd="2" destOrd="0" presId="urn:microsoft.com/office/officeart/2009/3/layout/HorizontalOrganizationChart"/>
    <dgm:cxn modelId="{89FA514E-5F38-49A2-B19B-1B2EDB4C500F}" type="presParOf" srcId="{9F15B33E-D840-405B-BD38-1F73B9D157FD}" destId="{C6A7F0B3-0C0F-48CF-88D3-F11F9A2619AA}" srcOrd="3" destOrd="0" presId="urn:microsoft.com/office/officeart/2009/3/layout/HorizontalOrganizationChart"/>
    <dgm:cxn modelId="{C17C114D-C615-48DE-AACC-80AD993FDD39}" type="presParOf" srcId="{C6A7F0B3-0C0F-48CF-88D3-F11F9A2619AA}" destId="{0037FEB3-4DF5-4D1F-B8C3-EE1E161E2FC7}" srcOrd="0" destOrd="0" presId="urn:microsoft.com/office/officeart/2009/3/layout/HorizontalOrganizationChart"/>
    <dgm:cxn modelId="{657835B0-FA45-41A4-AF18-FB27C89E203E}" type="presParOf" srcId="{0037FEB3-4DF5-4D1F-B8C3-EE1E161E2FC7}" destId="{DC124E47-A011-4B7A-9969-8FF2CD105CEA}" srcOrd="0" destOrd="0" presId="urn:microsoft.com/office/officeart/2009/3/layout/HorizontalOrganizationChart"/>
    <dgm:cxn modelId="{729A2736-E485-403B-9465-BE66A2FB8CE5}" type="presParOf" srcId="{0037FEB3-4DF5-4D1F-B8C3-EE1E161E2FC7}" destId="{5E60136B-D12C-4C9B-8514-6636B6B83DCF}" srcOrd="1" destOrd="0" presId="urn:microsoft.com/office/officeart/2009/3/layout/HorizontalOrganizationChart"/>
    <dgm:cxn modelId="{037B0535-A744-4B78-B7A0-AFD32F1C15B4}" type="presParOf" srcId="{C6A7F0B3-0C0F-48CF-88D3-F11F9A2619AA}" destId="{1E5ACC81-0BCC-435B-92CC-30FFFCA79A6E}" srcOrd="1" destOrd="0" presId="urn:microsoft.com/office/officeart/2009/3/layout/HorizontalOrganizationChart"/>
    <dgm:cxn modelId="{CCCB9D6E-4AB1-45DC-B6C2-E9D55CA64D85}" type="presParOf" srcId="{C6A7F0B3-0C0F-48CF-88D3-F11F9A2619AA}" destId="{C9FA0D73-50DA-4FFA-9DAE-B66436775F2A}" srcOrd="2" destOrd="0" presId="urn:microsoft.com/office/officeart/2009/3/layout/HorizontalOrganizationChart"/>
    <dgm:cxn modelId="{6DF05663-9EEF-47DD-A833-60FF44610A26}" type="presParOf" srcId="{AC26F566-CBC5-4D45-9AA4-3F7378F1DA53}" destId="{ED1767D3-3854-42AB-A2D0-D1717CC9EB4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90F2D-E3D4-489E-A66F-52DC1663C080}">
      <dsp:nvSpPr>
        <dsp:cNvPr id="0" name=""/>
        <dsp:cNvSpPr/>
      </dsp:nvSpPr>
      <dsp:spPr>
        <a:xfrm>
          <a:off x="3619500" y="1785025"/>
          <a:ext cx="888999" cy="955674"/>
        </a:xfrm>
        <a:custGeom>
          <a:avLst/>
          <a:gdLst/>
          <a:ahLst/>
          <a:cxnLst/>
          <a:rect l="0" t="0" r="0" b="0"/>
          <a:pathLst>
            <a:path>
              <a:moveTo>
                <a:pt x="0" y="0"/>
              </a:moveTo>
              <a:lnTo>
                <a:pt x="444499" y="0"/>
              </a:lnTo>
              <a:lnTo>
                <a:pt x="444499" y="955674"/>
              </a:lnTo>
              <a:lnTo>
                <a:pt x="888999" y="95567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3ECC9-5830-464A-B4B6-38AEA6457B63}">
      <dsp:nvSpPr>
        <dsp:cNvPr id="0" name=""/>
        <dsp:cNvSpPr/>
      </dsp:nvSpPr>
      <dsp:spPr>
        <a:xfrm>
          <a:off x="3619500" y="829350"/>
          <a:ext cx="888999" cy="955674"/>
        </a:xfrm>
        <a:custGeom>
          <a:avLst/>
          <a:gdLst/>
          <a:ahLst/>
          <a:cxnLst/>
          <a:rect l="0" t="0" r="0" b="0"/>
          <a:pathLst>
            <a:path>
              <a:moveTo>
                <a:pt x="0" y="955674"/>
              </a:moveTo>
              <a:lnTo>
                <a:pt x="444499" y="955674"/>
              </a:lnTo>
              <a:lnTo>
                <a:pt x="444499" y="0"/>
              </a:lnTo>
              <a:lnTo>
                <a:pt x="88899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7DB093-48F4-4CE5-99C8-CB08AF0411CA}">
      <dsp:nvSpPr>
        <dsp:cNvPr id="0" name=""/>
        <dsp:cNvSpPr/>
      </dsp:nvSpPr>
      <dsp:spPr>
        <a:xfrm>
          <a:off x="1536" y="1107162"/>
          <a:ext cx="3617963" cy="13557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Correctness</a:t>
          </a:r>
        </a:p>
      </dsp:txBody>
      <dsp:txXfrm>
        <a:off x="1536" y="1107162"/>
        <a:ext cx="3617963" cy="1355724"/>
      </dsp:txXfrm>
    </dsp:sp>
    <dsp:sp modelId="{9FFCB24A-2105-4CF4-850A-BAF90FC129FF}">
      <dsp:nvSpPr>
        <dsp:cNvPr id="0" name=""/>
        <dsp:cNvSpPr/>
      </dsp:nvSpPr>
      <dsp:spPr>
        <a:xfrm>
          <a:off x="4508499" y="151487"/>
          <a:ext cx="3617963" cy="13557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Partial Correctness</a:t>
          </a:r>
        </a:p>
      </dsp:txBody>
      <dsp:txXfrm>
        <a:off x="4508499" y="151487"/>
        <a:ext cx="3617963" cy="1355724"/>
      </dsp:txXfrm>
    </dsp:sp>
    <dsp:sp modelId="{DC124E47-A011-4B7A-9969-8FF2CD105CEA}">
      <dsp:nvSpPr>
        <dsp:cNvPr id="0" name=""/>
        <dsp:cNvSpPr/>
      </dsp:nvSpPr>
      <dsp:spPr>
        <a:xfrm>
          <a:off x="4508499" y="2062837"/>
          <a:ext cx="3617963" cy="13557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Total Correctness</a:t>
          </a:r>
        </a:p>
      </dsp:txBody>
      <dsp:txXfrm>
        <a:off x="4508499" y="2062837"/>
        <a:ext cx="3617963" cy="135572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16-Sep-24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16-Sep-24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16-Sep-24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16-Sep-24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16-Sep-24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F453-134A-B4C5-30DF-E3C90CA143BD}"/>
              </a:ext>
            </a:extLst>
          </p:cNvPr>
          <p:cNvSpPr>
            <a:spLocks noGrp="1"/>
          </p:cNvSpPr>
          <p:nvPr>
            <p:ph type="title"/>
          </p:nvPr>
        </p:nvSpPr>
        <p:spPr/>
        <p:txBody>
          <a:bodyPr/>
          <a:lstStyle/>
          <a:p>
            <a:r>
              <a:rPr lang="en-US" dirty="0"/>
              <a:t>Correctness of an Algorithm</a:t>
            </a:r>
          </a:p>
        </p:txBody>
      </p:sp>
      <p:sp>
        <p:nvSpPr>
          <p:cNvPr id="4" name="Content Placeholder 3">
            <a:extLst>
              <a:ext uri="{FF2B5EF4-FFF2-40B4-BE49-F238E27FC236}">
                <a16:creationId xmlns:a16="http://schemas.microsoft.com/office/drawing/2014/main" id="{3B9465AD-AF29-81C7-5214-5FEC00E70A66}"/>
              </a:ext>
            </a:extLst>
          </p:cNvPr>
          <p:cNvSpPr>
            <a:spLocks noGrp="1"/>
          </p:cNvSpPr>
          <p:nvPr>
            <p:ph idx="1"/>
          </p:nvPr>
        </p:nvSpPr>
        <p:spPr/>
        <p:txBody>
          <a:bodyPr/>
          <a:lstStyle/>
          <a:p>
            <a:r>
              <a:rPr lang="en-US" dirty="0"/>
              <a:t>It is important for an algorithm to be correct.</a:t>
            </a:r>
          </a:p>
          <a:p>
            <a:r>
              <a:rPr lang="en-US" dirty="0"/>
              <a:t>A correct algorithm always produces the expected output or follows the ground truth for the range of valid inputs and, eventually, terminates.</a:t>
            </a:r>
          </a:p>
          <a:p>
            <a:r>
              <a:rPr lang="en-US" dirty="0"/>
              <a:t>There are two types of correctness:</a:t>
            </a:r>
          </a:p>
          <a:p>
            <a:pPr lvl="1"/>
            <a:r>
              <a:rPr lang="en-US" dirty="0"/>
              <a:t>Partial Correctness </a:t>
            </a:r>
          </a:p>
          <a:p>
            <a:pPr lvl="1"/>
            <a:r>
              <a:rPr lang="en-US" dirty="0"/>
              <a:t>Total Correctness</a:t>
            </a:r>
          </a:p>
        </p:txBody>
      </p:sp>
      <p:sp>
        <p:nvSpPr>
          <p:cNvPr id="3" name="Slide Number Placeholder 2">
            <a:extLst>
              <a:ext uri="{FF2B5EF4-FFF2-40B4-BE49-F238E27FC236}">
                <a16:creationId xmlns:a16="http://schemas.microsoft.com/office/drawing/2014/main" id="{256853E4-3484-6C2D-4733-5022274818C0}"/>
              </a:ext>
            </a:extLst>
          </p:cNvPr>
          <p:cNvSpPr>
            <a:spLocks noGrp="1"/>
          </p:cNvSpPr>
          <p:nvPr>
            <p:ph type="sldNum" sz="quarter" idx="12"/>
          </p:nvPr>
        </p:nvSpPr>
        <p:spPr/>
        <p:txBody>
          <a:bodyPr/>
          <a:lstStyle/>
          <a:p>
            <a:fld id="{4CC025FC-8595-493D-A46F-2FDFDC85D9BC}" type="slidenum">
              <a:rPr lang="en-US" smtClean="0"/>
              <a:t>10</a:t>
            </a:fld>
            <a:endParaRPr lang="en-US"/>
          </a:p>
        </p:txBody>
      </p:sp>
      <p:graphicFrame>
        <p:nvGraphicFramePr>
          <p:cNvPr id="7" name="Diagram 6">
            <a:extLst>
              <a:ext uri="{FF2B5EF4-FFF2-40B4-BE49-F238E27FC236}">
                <a16:creationId xmlns:a16="http://schemas.microsoft.com/office/drawing/2014/main" id="{87985062-3F93-0B7C-CDD4-4E8232F0341A}"/>
              </a:ext>
            </a:extLst>
          </p:cNvPr>
          <p:cNvGraphicFramePr/>
          <p:nvPr>
            <p:extLst>
              <p:ext uri="{D42A27DB-BD31-4B8C-83A1-F6EECF244321}">
                <p14:modId xmlns:p14="http://schemas.microsoft.com/office/powerpoint/2010/main" val="323696266"/>
              </p:ext>
            </p:extLst>
          </p:nvPr>
        </p:nvGraphicFramePr>
        <p:xfrm>
          <a:off x="3306323" y="2606913"/>
          <a:ext cx="8128000" cy="357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01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2660-A3FE-5E86-7EEC-3C5428F6064F}"/>
              </a:ext>
            </a:extLst>
          </p:cNvPr>
          <p:cNvSpPr>
            <a:spLocks noGrp="1"/>
          </p:cNvSpPr>
          <p:nvPr>
            <p:ph type="title"/>
          </p:nvPr>
        </p:nvSpPr>
        <p:spPr/>
        <p:txBody>
          <a:bodyPr/>
          <a:lstStyle/>
          <a:p>
            <a:r>
              <a:rPr lang="en-US" dirty="0"/>
              <a:t>Partial Correctness</a:t>
            </a:r>
          </a:p>
        </p:txBody>
      </p:sp>
      <p:sp>
        <p:nvSpPr>
          <p:cNvPr id="3" name="Content Placeholder 2">
            <a:extLst>
              <a:ext uri="{FF2B5EF4-FFF2-40B4-BE49-F238E27FC236}">
                <a16:creationId xmlns:a16="http://schemas.microsoft.com/office/drawing/2014/main" id="{6EA76844-F163-D90B-FC0E-FAD12DAD9CD2}"/>
              </a:ext>
            </a:extLst>
          </p:cNvPr>
          <p:cNvSpPr>
            <a:spLocks noGrp="1"/>
          </p:cNvSpPr>
          <p:nvPr>
            <p:ph idx="1"/>
          </p:nvPr>
        </p:nvSpPr>
        <p:spPr/>
        <p:txBody>
          <a:bodyPr/>
          <a:lstStyle/>
          <a:p>
            <a:r>
              <a:rPr lang="en-US" dirty="0"/>
              <a:t>An algorithm is partially correct if it receives </a:t>
            </a:r>
            <a:r>
              <a:rPr lang="en-US" b="1" i="1" dirty="0">
                <a:solidFill>
                  <a:srgbClr val="4C69D0"/>
                </a:solidFill>
              </a:rPr>
              <a:t>valid</a:t>
            </a:r>
            <a:r>
              <a:rPr lang="en-US" dirty="0"/>
              <a:t> input and then terminates.</a:t>
            </a:r>
          </a:p>
        </p:txBody>
      </p:sp>
      <p:sp>
        <p:nvSpPr>
          <p:cNvPr id="4" name="Slide Number Placeholder 3">
            <a:extLst>
              <a:ext uri="{FF2B5EF4-FFF2-40B4-BE49-F238E27FC236}">
                <a16:creationId xmlns:a16="http://schemas.microsoft.com/office/drawing/2014/main" id="{608A99B6-2B69-9E48-7786-659FBE60D697}"/>
              </a:ext>
            </a:extLst>
          </p:cNvPr>
          <p:cNvSpPr>
            <a:spLocks noGrp="1"/>
          </p:cNvSpPr>
          <p:nvPr>
            <p:ph type="sldNum" sz="quarter" idx="12"/>
          </p:nvPr>
        </p:nvSpPr>
        <p:spPr/>
        <p:txBody>
          <a:bodyPr/>
          <a:lstStyle/>
          <a:p>
            <a:fld id="{4CC025FC-8595-493D-A46F-2FDFDC85D9BC}" type="slidenum">
              <a:rPr lang="en-US" smtClean="0"/>
              <a:t>11</a:t>
            </a:fld>
            <a:endParaRPr lang="en-US"/>
          </a:p>
        </p:txBody>
      </p:sp>
      <p:pic>
        <p:nvPicPr>
          <p:cNvPr id="8" name="Picture 7">
            <a:extLst>
              <a:ext uri="{FF2B5EF4-FFF2-40B4-BE49-F238E27FC236}">
                <a16:creationId xmlns:a16="http://schemas.microsoft.com/office/drawing/2014/main" id="{2526BACE-12E6-4259-5500-0BDA350B631D}"/>
              </a:ext>
            </a:extLst>
          </p:cNvPr>
          <p:cNvPicPr>
            <a:picLocks noChangeAspect="1"/>
          </p:cNvPicPr>
          <p:nvPr/>
        </p:nvPicPr>
        <p:blipFill>
          <a:blip r:embed="rId2"/>
          <a:stretch>
            <a:fillRect/>
          </a:stretch>
        </p:blipFill>
        <p:spPr>
          <a:xfrm>
            <a:off x="2487560" y="1675934"/>
            <a:ext cx="7216880" cy="4402816"/>
          </a:xfrm>
          <a:prstGeom prst="rect">
            <a:avLst/>
          </a:prstGeom>
        </p:spPr>
      </p:pic>
      <p:sp>
        <p:nvSpPr>
          <p:cNvPr id="9" name="TextBox 8">
            <a:extLst>
              <a:ext uri="{FF2B5EF4-FFF2-40B4-BE49-F238E27FC236}">
                <a16:creationId xmlns:a16="http://schemas.microsoft.com/office/drawing/2014/main" id="{FDAF5B9C-A3B2-B846-D2D2-17319D6004D2}"/>
              </a:ext>
            </a:extLst>
          </p:cNvPr>
          <p:cNvSpPr txBox="1"/>
          <p:nvPr/>
        </p:nvSpPr>
        <p:spPr>
          <a:xfrm>
            <a:off x="651753" y="6313251"/>
            <a:ext cx="4367719" cy="369332"/>
          </a:xfrm>
          <a:prstGeom prst="rect">
            <a:avLst/>
          </a:prstGeom>
          <a:noFill/>
        </p:spPr>
        <p:txBody>
          <a:bodyPr wrap="square" rtlCol="0">
            <a:spAutoFit/>
          </a:bodyPr>
          <a:lstStyle/>
          <a:p>
            <a:r>
              <a:rPr lang="en-US" b="1" dirty="0">
                <a:solidFill>
                  <a:srgbClr val="00B050"/>
                </a:solidFill>
              </a:rPr>
              <a:t>Test Case – 1: </a:t>
            </a:r>
            <a:r>
              <a:rPr lang="en-US" b="1" dirty="0">
                <a:solidFill>
                  <a:srgbClr val="00B050"/>
                </a:solidFill>
                <a:latin typeface="Courier New" panose="02070309020205020404" pitchFamily="49" charset="0"/>
                <a:cs typeface="Courier New" panose="02070309020205020404" pitchFamily="49" charset="0"/>
              </a:rPr>
              <a:t>{ 13, 4, 24, 7 }</a:t>
            </a:r>
          </a:p>
        </p:txBody>
      </p:sp>
      <p:sp>
        <p:nvSpPr>
          <p:cNvPr id="10" name="TextBox 9">
            <a:extLst>
              <a:ext uri="{FF2B5EF4-FFF2-40B4-BE49-F238E27FC236}">
                <a16:creationId xmlns:a16="http://schemas.microsoft.com/office/drawing/2014/main" id="{F66EAAAF-1EF2-C5C8-2A06-FBF772F8D703}"/>
              </a:ext>
            </a:extLst>
          </p:cNvPr>
          <p:cNvSpPr txBox="1"/>
          <p:nvPr/>
        </p:nvSpPr>
        <p:spPr>
          <a:xfrm>
            <a:off x="6903396" y="6310008"/>
            <a:ext cx="4367719" cy="369332"/>
          </a:xfrm>
          <a:prstGeom prst="rect">
            <a:avLst/>
          </a:prstGeom>
          <a:noFill/>
        </p:spPr>
        <p:txBody>
          <a:bodyPr wrap="square" rtlCol="0">
            <a:spAutoFit/>
          </a:bodyPr>
          <a:lstStyle/>
          <a:p>
            <a:pPr algn="r"/>
            <a:r>
              <a:rPr lang="en-US" b="1" dirty="0">
                <a:solidFill>
                  <a:srgbClr val="FF0000"/>
                </a:solidFill>
              </a:rPr>
              <a:t>Test Case – 2: </a:t>
            </a:r>
            <a:r>
              <a:rPr lang="en-US" b="1" dirty="0">
                <a:solidFill>
                  <a:srgbClr val="FF0000"/>
                </a:solidFill>
                <a:latin typeface="Courier New" panose="02070309020205020404" pitchFamily="49" charset="0"/>
                <a:cs typeface="Courier New" panose="02070309020205020404" pitchFamily="49" charset="0"/>
              </a:rPr>
              <a:t>{ -13, -4, -24, -7 }</a:t>
            </a:r>
          </a:p>
        </p:txBody>
      </p:sp>
    </p:spTree>
    <p:extLst>
      <p:ext uri="{BB962C8B-B14F-4D97-AF65-F5344CB8AC3E}">
        <p14:creationId xmlns:p14="http://schemas.microsoft.com/office/powerpoint/2010/main" val="71668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2660-A3FE-5E86-7EEC-3C5428F6064F}"/>
              </a:ext>
            </a:extLst>
          </p:cNvPr>
          <p:cNvSpPr>
            <a:spLocks noGrp="1"/>
          </p:cNvSpPr>
          <p:nvPr>
            <p:ph type="title"/>
          </p:nvPr>
        </p:nvSpPr>
        <p:spPr/>
        <p:txBody>
          <a:bodyPr/>
          <a:lstStyle/>
          <a:p>
            <a:r>
              <a:rPr lang="en-US" dirty="0"/>
              <a:t>Total Correctness</a:t>
            </a:r>
          </a:p>
        </p:txBody>
      </p:sp>
      <p:sp>
        <p:nvSpPr>
          <p:cNvPr id="3" name="Content Placeholder 2">
            <a:extLst>
              <a:ext uri="{FF2B5EF4-FFF2-40B4-BE49-F238E27FC236}">
                <a16:creationId xmlns:a16="http://schemas.microsoft.com/office/drawing/2014/main" id="{6EA76844-F163-D90B-FC0E-FAD12DAD9CD2}"/>
              </a:ext>
            </a:extLst>
          </p:cNvPr>
          <p:cNvSpPr>
            <a:spLocks noGrp="1"/>
          </p:cNvSpPr>
          <p:nvPr>
            <p:ph idx="1"/>
          </p:nvPr>
        </p:nvSpPr>
        <p:spPr/>
        <p:txBody>
          <a:bodyPr/>
          <a:lstStyle/>
          <a:p>
            <a:r>
              <a:rPr lang="en-US" dirty="0"/>
              <a:t>An algorithm is totally correct if it receives valid input, terminates, and </a:t>
            </a:r>
            <a:r>
              <a:rPr lang="en-US" b="1" i="1" dirty="0">
                <a:solidFill>
                  <a:srgbClr val="4C69D0"/>
                </a:solidFill>
              </a:rPr>
              <a:t>always</a:t>
            </a:r>
            <a:r>
              <a:rPr lang="en-US" dirty="0"/>
              <a:t> returns the correct output.</a:t>
            </a:r>
          </a:p>
        </p:txBody>
      </p:sp>
      <p:sp>
        <p:nvSpPr>
          <p:cNvPr id="4" name="Slide Number Placeholder 3">
            <a:extLst>
              <a:ext uri="{FF2B5EF4-FFF2-40B4-BE49-F238E27FC236}">
                <a16:creationId xmlns:a16="http://schemas.microsoft.com/office/drawing/2014/main" id="{608A99B6-2B69-9E48-7786-659FBE60D697}"/>
              </a:ext>
            </a:extLst>
          </p:cNvPr>
          <p:cNvSpPr>
            <a:spLocks noGrp="1"/>
          </p:cNvSpPr>
          <p:nvPr>
            <p:ph type="sldNum" sz="quarter" idx="12"/>
          </p:nvPr>
        </p:nvSpPr>
        <p:spPr/>
        <p:txBody>
          <a:bodyPr/>
          <a:lstStyle/>
          <a:p>
            <a:fld id="{4CC025FC-8595-493D-A46F-2FDFDC85D9BC}" type="slidenum">
              <a:rPr lang="en-US" smtClean="0"/>
              <a:t>12</a:t>
            </a:fld>
            <a:endParaRPr lang="en-US"/>
          </a:p>
        </p:txBody>
      </p:sp>
      <p:sp>
        <p:nvSpPr>
          <p:cNvPr id="9" name="TextBox 8">
            <a:extLst>
              <a:ext uri="{FF2B5EF4-FFF2-40B4-BE49-F238E27FC236}">
                <a16:creationId xmlns:a16="http://schemas.microsoft.com/office/drawing/2014/main" id="{FDAF5B9C-A3B2-B846-D2D2-17319D6004D2}"/>
              </a:ext>
            </a:extLst>
          </p:cNvPr>
          <p:cNvSpPr txBox="1"/>
          <p:nvPr/>
        </p:nvSpPr>
        <p:spPr>
          <a:xfrm>
            <a:off x="651753" y="6313251"/>
            <a:ext cx="4367719" cy="369332"/>
          </a:xfrm>
          <a:prstGeom prst="rect">
            <a:avLst/>
          </a:prstGeom>
          <a:noFill/>
        </p:spPr>
        <p:txBody>
          <a:bodyPr wrap="square" rtlCol="0">
            <a:spAutoFit/>
          </a:bodyPr>
          <a:lstStyle/>
          <a:p>
            <a:r>
              <a:rPr lang="en-US" b="1" dirty="0">
                <a:solidFill>
                  <a:srgbClr val="00B050"/>
                </a:solidFill>
              </a:rPr>
              <a:t>Test Case – 1: </a:t>
            </a:r>
            <a:r>
              <a:rPr lang="en-US" b="1" dirty="0">
                <a:solidFill>
                  <a:srgbClr val="00B050"/>
                </a:solidFill>
                <a:latin typeface="Courier New" panose="02070309020205020404" pitchFamily="49" charset="0"/>
                <a:cs typeface="Courier New" panose="02070309020205020404" pitchFamily="49" charset="0"/>
              </a:rPr>
              <a:t>{ 13, -4, 24, -7 }</a:t>
            </a:r>
          </a:p>
        </p:txBody>
      </p:sp>
      <p:sp>
        <p:nvSpPr>
          <p:cNvPr id="10" name="TextBox 9">
            <a:extLst>
              <a:ext uri="{FF2B5EF4-FFF2-40B4-BE49-F238E27FC236}">
                <a16:creationId xmlns:a16="http://schemas.microsoft.com/office/drawing/2014/main" id="{F66EAAAF-1EF2-C5C8-2A06-FBF772F8D703}"/>
              </a:ext>
            </a:extLst>
          </p:cNvPr>
          <p:cNvSpPr txBox="1"/>
          <p:nvPr/>
        </p:nvSpPr>
        <p:spPr>
          <a:xfrm>
            <a:off x="6903396" y="6310008"/>
            <a:ext cx="4367719" cy="369332"/>
          </a:xfrm>
          <a:prstGeom prst="rect">
            <a:avLst/>
          </a:prstGeom>
          <a:noFill/>
        </p:spPr>
        <p:txBody>
          <a:bodyPr wrap="square" rtlCol="0">
            <a:spAutoFit/>
          </a:bodyPr>
          <a:lstStyle/>
          <a:p>
            <a:pPr algn="r"/>
            <a:r>
              <a:rPr lang="en-US" b="1" dirty="0">
                <a:solidFill>
                  <a:srgbClr val="00B050"/>
                </a:solidFill>
              </a:rPr>
              <a:t>Test Case – 2: </a:t>
            </a:r>
            <a:r>
              <a:rPr lang="en-US" b="1" dirty="0">
                <a:solidFill>
                  <a:srgbClr val="00B050"/>
                </a:solidFill>
                <a:latin typeface="Courier New" panose="02070309020205020404" pitchFamily="49" charset="0"/>
                <a:cs typeface="Courier New" panose="02070309020205020404" pitchFamily="49" charset="0"/>
              </a:rPr>
              <a:t>{ 13, 4, 24, 7 }</a:t>
            </a:r>
          </a:p>
        </p:txBody>
      </p:sp>
      <p:pic>
        <p:nvPicPr>
          <p:cNvPr id="6" name="Picture 5">
            <a:extLst>
              <a:ext uri="{FF2B5EF4-FFF2-40B4-BE49-F238E27FC236}">
                <a16:creationId xmlns:a16="http://schemas.microsoft.com/office/drawing/2014/main" id="{3385F3D7-1713-6AE2-667E-0B04CD696FEE}"/>
              </a:ext>
            </a:extLst>
          </p:cNvPr>
          <p:cNvPicPr>
            <a:picLocks noChangeAspect="1"/>
          </p:cNvPicPr>
          <p:nvPr/>
        </p:nvPicPr>
        <p:blipFill>
          <a:blip r:embed="rId2"/>
          <a:stretch>
            <a:fillRect/>
          </a:stretch>
        </p:blipFill>
        <p:spPr>
          <a:xfrm>
            <a:off x="2482989" y="1847713"/>
            <a:ext cx="7226022" cy="4217720"/>
          </a:xfrm>
          <a:prstGeom prst="rect">
            <a:avLst/>
          </a:prstGeom>
        </p:spPr>
      </p:pic>
    </p:spTree>
    <p:extLst>
      <p:ext uri="{BB962C8B-B14F-4D97-AF65-F5344CB8AC3E}">
        <p14:creationId xmlns:p14="http://schemas.microsoft.com/office/powerpoint/2010/main" val="400601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0F57-39A8-6268-9911-99A4CAE4EC01}"/>
              </a:ext>
            </a:extLst>
          </p:cNvPr>
          <p:cNvSpPr>
            <a:spLocks noGrp="1"/>
          </p:cNvSpPr>
          <p:nvPr>
            <p:ph type="title"/>
          </p:nvPr>
        </p:nvSpPr>
        <p:spPr/>
        <p:txBody>
          <a:bodyPr/>
          <a:lstStyle/>
          <a:p>
            <a:r>
              <a:rPr lang="en-US" dirty="0"/>
              <a:t>Computational Problems</a:t>
            </a:r>
          </a:p>
        </p:txBody>
      </p:sp>
      <p:sp>
        <p:nvSpPr>
          <p:cNvPr id="3" name="Content Placeholder 2">
            <a:extLst>
              <a:ext uri="{FF2B5EF4-FFF2-40B4-BE49-F238E27FC236}">
                <a16:creationId xmlns:a16="http://schemas.microsoft.com/office/drawing/2014/main" id="{057F1C48-788C-36D4-C335-46BE06DC0276}"/>
              </a:ext>
            </a:extLst>
          </p:cNvPr>
          <p:cNvSpPr>
            <a:spLocks noGrp="1"/>
          </p:cNvSpPr>
          <p:nvPr>
            <p:ph idx="1"/>
          </p:nvPr>
        </p:nvSpPr>
        <p:spPr>
          <a:xfrm>
            <a:off x="263236" y="1057848"/>
            <a:ext cx="7130622" cy="5119115"/>
          </a:xfrm>
        </p:spPr>
        <p:txBody>
          <a:bodyPr>
            <a:normAutofit/>
          </a:bodyPr>
          <a:lstStyle/>
          <a:p>
            <a:r>
              <a:rPr lang="en-US" sz="4400" dirty="0"/>
              <a:t>A problem that can be solved step-by-step with a computer. These problems usually have a well-defined input, constraints, and conditions that the output must satisfied.</a:t>
            </a:r>
          </a:p>
        </p:txBody>
      </p:sp>
      <p:sp>
        <p:nvSpPr>
          <p:cNvPr id="4" name="Slide Number Placeholder 3">
            <a:extLst>
              <a:ext uri="{FF2B5EF4-FFF2-40B4-BE49-F238E27FC236}">
                <a16:creationId xmlns:a16="http://schemas.microsoft.com/office/drawing/2014/main" id="{EDB61B31-19FB-5449-25D5-790E4B02ACB4}"/>
              </a:ext>
            </a:extLst>
          </p:cNvPr>
          <p:cNvSpPr>
            <a:spLocks noGrp="1"/>
          </p:cNvSpPr>
          <p:nvPr>
            <p:ph type="sldNum" sz="quarter" idx="12"/>
          </p:nvPr>
        </p:nvSpPr>
        <p:spPr/>
        <p:txBody>
          <a:bodyPr/>
          <a:lstStyle/>
          <a:p>
            <a:fld id="{4CC025FC-8595-493D-A46F-2FDFDC85D9BC}" type="slidenum">
              <a:rPr lang="en-US" smtClean="0"/>
              <a:t>2</a:t>
            </a:fld>
            <a:endParaRPr lang="en-US"/>
          </a:p>
        </p:txBody>
      </p:sp>
      <p:pic>
        <p:nvPicPr>
          <p:cNvPr id="1028" name="Picture 4" descr="Problem Solving icons for free download | Freepik">
            <a:extLst>
              <a:ext uri="{FF2B5EF4-FFF2-40B4-BE49-F238E27FC236}">
                <a16:creationId xmlns:a16="http://schemas.microsoft.com/office/drawing/2014/main" id="{75D38B3A-AABA-1583-E9BF-23A665F5A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484" y="1407919"/>
            <a:ext cx="4418971" cy="441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0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0F57-39A8-6268-9911-99A4CAE4EC01}"/>
              </a:ext>
            </a:extLst>
          </p:cNvPr>
          <p:cNvSpPr>
            <a:spLocks noGrp="1"/>
          </p:cNvSpPr>
          <p:nvPr>
            <p:ph type="title"/>
          </p:nvPr>
        </p:nvSpPr>
        <p:spPr/>
        <p:txBody>
          <a:bodyPr/>
          <a:lstStyle/>
          <a:p>
            <a:r>
              <a:rPr lang="en-US" dirty="0"/>
              <a:t>Specify a Computational Problem?</a:t>
            </a:r>
          </a:p>
        </p:txBody>
      </p:sp>
      <p:sp>
        <p:nvSpPr>
          <p:cNvPr id="3" name="Content Placeholder 2">
            <a:extLst>
              <a:ext uri="{FF2B5EF4-FFF2-40B4-BE49-F238E27FC236}">
                <a16:creationId xmlns:a16="http://schemas.microsoft.com/office/drawing/2014/main" id="{057F1C48-788C-36D4-C335-46BE06DC0276}"/>
              </a:ext>
            </a:extLst>
          </p:cNvPr>
          <p:cNvSpPr>
            <a:spLocks noGrp="1"/>
          </p:cNvSpPr>
          <p:nvPr>
            <p:ph idx="1"/>
          </p:nvPr>
        </p:nvSpPr>
        <p:spPr/>
        <p:txBody>
          <a:bodyPr>
            <a:normAutofit fontScale="92500" lnSpcReduction="20000"/>
          </a:bodyPr>
          <a:lstStyle/>
          <a:p>
            <a:r>
              <a:rPr lang="en-US" sz="3600" dirty="0"/>
              <a:t>A computational problem is specified by one (or more) pairs of </a:t>
            </a:r>
            <a:r>
              <a:rPr lang="en-US" sz="3600" b="1" i="1" dirty="0"/>
              <a:t>preconditions and postconditions</a:t>
            </a:r>
            <a:r>
              <a:rPr lang="en-US" sz="3600" dirty="0"/>
              <a:t>.</a:t>
            </a:r>
          </a:p>
          <a:p>
            <a:r>
              <a:rPr lang="en-US" sz="3600" b="1" i="1" dirty="0">
                <a:solidFill>
                  <a:srgbClr val="4C69D0"/>
                </a:solidFill>
              </a:rPr>
              <a:t>Precondition:</a:t>
            </a:r>
            <a:r>
              <a:rPr lang="en-US" sz="3600" dirty="0"/>
              <a:t> A condition that one might expect to be satisfied when the execution of a program begins. This generally involves the algorithm’s </a:t>
            </a:r>
            <a:r>
              <a:rPr lang="en-US" sz="3600" b="1" i="1" dirty="0"/>
              <a:t>inputs</a:t>
            </a:r>
            <a:r>
              <a:rPr lang="en-US" sz="3600" dirty="0"/>
              <a:t> as well as initial values of </a:t>
            </a:r>
            <a:r>
              <a:rPr lang="en-US" sz="3600" b="1" i="1" dirty="0"/>
              <a:t>global variables</a:t>
            </a:r>
            <a:r>
              <a:rPr lang="en-US" sz="3600" dirty="0"/>
              <a:t>.</a:t>
            </a:r>
          </a:p>
          <a:p>
            <a:r>
              <a:rPr lang="en-US" sz="3600" b="1" i="1" dirty="0">
                <a:solidFill>
                  <a:srgbClr val="4C69D0"/>
                </a:solidFill>
              </a:rPr>
              <a:t>Postcondition:</a:t>
            </a:r>
            <a:r>
              <a:rPr lang="en-US" sz="3600" dirty="0"/>
              <a:t> A condition that one might want to be satisfied when the execution of a program ends. This might be</a:t>
            </a:r>
          </a:p>
          <a:p>
            <a:pPr lvl="1"/>
            <a:r>
              <a:rPr lang="en-US" sz="3200" dirty="0"/>
              <a:t>A set of relationships between the values of inputs (and the values of global variables when execution started) and the values of outputs (and the values of global variables on a program’s termination), or </a:t>
            </a:r>
          </a:p>
          <a:p>
            <a:pPr lvl="1"/>
            <a:r>
              <a:rPr lang="en-US" sz="3200" dirty="0"/>
              <a:t>A description of output generated, or </a:t>
            </a:r>
          </a:p>
          <a:p>
            <a:pPr lvl="1"/>
            <a:r>
              <a:rPr lang="en-US" sz="3200" dirty="0"/>
              <a:t>Exception(s) raised.</a:t>
            </a:r>
          </a:p>
        </p:txBody>
      </p:sp>
      <p:sp>
        <p:nvSpPr>
          <p:cNvPr id="4" name="Slide Number Placeholder 3">
            <a:extLst>
              <a:ext uri="{FF2B5EF4-FFF2-40B4-BE49-F238E27FC236}">
                <a16:creationId xmlns:a16="http://schemas.microsoft.com/office/drawing/2014/main" id="{EDB61B31-19FB-5449-25D5-790E4B02ACB4}"/>
              </a:ext>
            </a:extLst>
          </p:cNvPr>
          <p:cNvSpPr>
            <a:spLocks noGrp="1"/>
          </p:cNvSpPr>
          <p:nvPr>
            <p:ph type="sldNum" sz="quarter" idx="12"/>
          </p:nvPr>
        </p:nvSpPr>
        <p:spPr/>
        <p:txBody>
          <a:bodyPr/>
          <a:lstStyle/>
          <a:p>
            <a:fld id="{4CC025FC-8595-493D-A46F-2FDFDC85D9BC}" type="slidenum">
              <a:rPr lang="en-US" smtClean="0"/>
              <a:t>3</a:t>
            </a:fld>
            <a:endParaRPr lang="en-US"/>
          </a:p>
        </p:txBody>
      </p:sp>
    </p:spTree>
    <p:extLst>
      <p:ext uri="{BB962C8B-B14F-4D97-AF65-F5344CB8AC3E}">
        <p14:creationId xmlns:p14="http://schemas.microsoft.com/office/powerpoint/2010/main" val="7706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40D3-A52F-54F7-5D61-245A8DFBFEFB}"/>
              </a:ext>
            </a:extLst>
          </p:cNvPr>
          <p:cNvSpPr>
            <a:spLocks noGrp="1"/>
          </p:cNvSpPr>
          <p:nvPr>
            <p:ph type="title"/>
          </p:nvPr>
        </p:nvSpPr>
        <p:spPr/>
        <p:txBody>
          <a:bodyPr/>
          <a:lstStyle/>
          <a:p>
            <a:r>
              <a:rPr lang="en-US" dirty="0"/>
              <a:t>Example: Specification of a “Search” Problem</a:t>
            </a:r>
          </a:p>
        </p:txBody>
      </p:sp>
      <p:sp>
        <p:nvSpPr>
          <p:cNvPr id="3" name="Content Placeholder 2">
            <a:extLst>
              <a:ext uri="{FF2B5EF4-FFF2-40B4-BE49-F238E27FC236}">
                <a16:creationId xmlns:a16="http://schemas.microsoft.com/office/drawing/2014/main" id="{4A8C7048-EF63-C1B8-60DF-F99DC2FA414F}"/>
              </a:ext>
            </a:extLst>
          </p:cNvPr>
          <p:cNvSpPr>
            <a:spLocks noGrp="1"/>
          </p:cNvSpPr>
          <p:nvPr>
            <p:ph idx="1"/>
          </p:nvPr>
        </p:nvSpPr>
        <p:spPr/>
        <p:txBody>
          <a:bodyPr>
            <a:normAutofit lnSpcReduction="10000"/>
          </a:bodyPr>
          <a:lstStyle/>
          <a:p>
            <a:r>
              <a:rPr lang="en-US" b="1" i="1" dirty="0">
                <a:solidFill>
                  <a:srgbClr val="4C69D0"/>
                </a:solidFill>
              </a:rPr>
              <a:t>Precondition P1:</a:t>
            </a:r>
            <a:r>
              <a:rPr lang="en-US" dirty="0"/>
              <a:t> Inputs include</a:t>
            </a:r>
          </a:p>
          <a:p>
            <a:pPr lvl="1"/>
            <a:r>
              <a:rPr lang="en-US" dirty="0">
                <a:latin typeface="Courier New" panose="02070309020205020404" pitchFamily="49" charset="0"/>
                <a:cs typeface="Courier New" panose="02070309020205020404" pitchFamily="49" charset="0"/>
              </a:rPr>
              <a:t>n</a:t>
            </a:r>
            <a:r>
              <a:rPr lang="en-US" dirty="0"/>
              <a:t>: a positive integer</a:t>
            </a:r>
          </a:p>
          <a:p>
            <a:pPr lvl="1"/>
            <a:r>
              <a:rPr lang="en-US" dirty="0">
                <a:latin typeface="Courier New" panose="02070309020205020404" pitchFamily="49" charset="0"/>
                <a:cs typeface="Courier New" panose="02070309020205020404" pitchFamily="49" charset="0"/>
              </a:rPr>
              <a:t>A</a:t>
            </a:r>
            <a:r>
              <a:rPr lang="en-US" dirty="0"/>
              <a:t>: an integer array of length n, with entries</a:t>
            </a:r>
          </a:p>
          <a:p>
            <a:pPr marL="457200" lvl="1" indent="0">
              <a:buNone/>
            </a:pPr>
            <a:r>
              <a:rPr lang="en-US" dirty="0"/>
              <a:t>	</a:t>
            </a:r>
            <a:r>
              <a:rPr lang="en-US" dirty="0">
                <a:latin typeface="Courier New" panose="02070309020205020404" pitchFamily="49" charset="0"/>
                <a:cs typeface="Courier New" panose="02070309020205020404" pitchFamily="49" charset="0"/>
              </a:rPr>
              <a:t>A[0], A[1], . . . , A[n-1]</a:t>
            </a:r>
          </a:p>
          <a:p>
            <a:pPr lvl="1"/>
            <a:r>
              <a:rPr lang="en-US" dirty="0">
                <a:latin typeface="Courier New" panose="02070309020205020404" pitchFamily="49" charset="0"/>
                <a:cs typeface="Courier New" panose="02070309020205020404" pitchFamily="49" charset="0"/>
              </a:rPr>
              <a:t>key</a:t>
            </a:r>
            <a:r>
              <a:rPr lang="en-US" dirty="0"/>
              <a:t>: An integer found in the array (</a:t>
            </a:r>
            <a:r>
              <a:rPr lang="en-US" dirty="0" err="1"/>
              <a:t>ie</a:t>
            </a:r>
            <a:r>
              <a:rPr lang="en-US" dirty="0"/>
              <a:t>, such that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key </a:t>
            </a:r>
            <a:r>
              <a:rPr lang="en-US" dirty="0"/>
              <a:t>for at least one integer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between </a:t>
            </a:r>
            <a:r>
              <a:rPr lang="en-US" dirty="0">
                <a:latin typeface="Courier New" panose="02070309020205020404" pitchFamily="49" charset="0"/>
                <a:cs typeface="Courier New" panose="02070309020205020404" pitchFamily="49" charset="0"/>
              </a:rPr>
              <a:t>0 </a:t>
            </a:r>
            <a:r>
              <a:rPr lang="en-US" dirty="0"/>
              <a:t>and </a:t>
            </a:r>
            <a:r>
              <a:rPr lang="en-US" dirty="0">
                <a:latin typeface="Courier New" panose="02070309020205020404" pitchFamily="49" charset="0"/>
                <a:cs typeface="Courier New" panose="02070309020205020404" pitchFamily="49" charset="0"/>
              </a:rPr>
              <a:t>n-1</a:t>
            </a:r>
            <a:r>
              <a:rPr lang="en-US" dirty="0"/>
              <a:t>)</a:t>
            </a:r>
          </a:p>
          <a:p>
            <a:pPr lvl="1"/>
            <a:endParaRPr lang="en-US" dirty="0"/>
          </a:p>
          <a:p>
            <a:r>
              <a:rPr lang="en-US" b="1" i="1" dirty="0">
                <a:solidFill>
                  <a:srgbClr val="4C69D0"/>
                </a:solidFill>
              </a:rPr>
              <a:t>Postcondition Q1:</a:t>
            </a:r>
          </a:p>
          <a:p>
            <a:pPr lvl="1"/>
            <a:r>
              <a:rPr lang="en-US" dirty="0"/>
              <a:t>Output is the integer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such that </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n, A[j] ≠ key </a:t>
            </a:r>
            <a:r>
              <a:rPr lang="en-US" dirty="0"/>
              <a:t>for every integer </a:t>
            </a:r>
            <a:r>
              <a:rPr lang="en-US" dirty="0">
                <a:latin typeface="Courier New" panose="02070309020205020404" pitchFamily="49" charset="0"/>
                <a:cs typeface="Courier New" panose="02070309020205020404" pitchFamily="49" charset="0"/>
              </a:rPr>
              <a:t>j</a:t>
            </a:r>
            <a:r>
              <a:rPr lang="en-US" dirty="0"/>
              <a:t> such that </a:t>
            </a:r>
            <a:r>
              <a:rPr lang="en-US" dirty="0">
                <a:latin typeface="Courier New" panose="02070309020205020404" pitchFamily="49" charset="0"/>
                <a:cs typeface="Courier New" panose="02070309020205020404" pitchFamily="49" charset="0"/>
              </a:rPr>
              <a:t>0 ≤ j &lt; </a:t>
            </a:r>
            <a:r>
              <a:rPr lang="en-US" dirty="0" err="1">
                <a:latin typeface="Courier New" panose="02070309020205020404" pitchFamily="49" charset="0"/>
                <a:cs typeface="Courier New" panose="02070309020205020404" pitchFamily="49" charset="0"/>
              </a:rPr>
              <a:t>i</a:t>
            </a:r>
            <a:r>
              <a:rPr lang="en-US" dirty="0"/>
              <a:t>, and such that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key</a:t>
            </a:r>
          </a:p>
          <a:p>
            <a:pPr lvl="1"/>
            <a:r>
              <a:rPr lang="en-US" dirty="0"/>
              <a:t>Inputs (and other variables) have not changed</a:t>
            </a:r>
          </a:p>
          <a:p>
            <a:pPr marL="457200" lvl="1" indent="0">
              <a:buNone/>
            </a:pPr>
            <a:endParaRPr lang="en-US" dirty="0"/>
          </a:p>
          <a:p>
            <a:pPr marL="457200" lvl="1" indent="0">
              <a:buNone/>
            </a:pPr>
            <a:r>
              <a:rPr lang="en-US" dirty="0"/>
              <a:t>This describes what should happen for a </a:t>
            </a:r>
            <a:r>
              <a:rPr lang="en-US" b="1" i="1" dirty="0">
                <a:solidFill>
                  <a:srgbClr val="4C69D0"/>
                </a:solidFill>
              </a:rPr>
              <a:t>“successful search.”</a:t>
            </a:r>
          </a:p>
        </p:txBody>
      </p:sp>
      <p:sp>
        <p:nvSpPr>
          <p:cNvPr id="4" name="Slide Number Placeholder 3">
            <a:extLst>
              <a:ext uri="{FF2B5EF4-FFF2-40B4-BE49-F238E27FC236}">
                <a16:creationId xmlns:a16="http://schemas.microsoft.com/office/drawing/2014/main" id="{B30AC4AA-B878-80DA-FD64-B886961FFB9F}"/>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289205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40D3-A52F-54F7-5D61-245A8DFBFEFB}"/>
              </a:ext>
            </a:extLst>
          </p:cNvPr>
          <p:cNvSpPr>
            <a:spLocks noGrp="1"/>
          </p:cNvSpPr>
          <p:nvPr>
            <p:ph type="title"/>
          </p:nvPr>
        </p:nvSpPr>
        <p:spPr/>
        <p:txBody>
          <a:bodyPr/>
          <a:lstStyle/>
          <a:p>
            <a:r>
              <a:rPr lang="en-US" dirty="0"/>
              <a:t>Example: Specification of a “Search” Problem</a:t>
            </a:r>
          </a:p>
        </p:txBody>
      </p:sp>
      <p:sp>
        <p:nvSpPr>
          <p:cNvPr id="3" name="Content Placeholder 2">
            <a:extLst>
              <a:ext uri="{FF2B5EF4-FFF2-40B4-BE49-F238E27FC236}">
                <a16:creationId xmlns:a16="http://schemas.microsoft.com/office/drawing/2014/main" id="{4A8C7048-EF63-C1B8-60DF-F99DC2FA414F}"/>
              </a:ext>
            </a:extLst>
          </p:cNvPr>
          <p:cNvSpPr>
            <a:spLocks noGrp="1"/>
          </p:cNvSpPr>
          <p:nvPr>
            <p:ph idx="1"/>
          </p:nvPr>
        </p:nvSpPr>
        <p:spPr/>
        <p:txBody>
          <a:bodyPr>
            <a:normAutofit/>
          </a:bodyPr>
          <a:lstStyle/>
          <a:p>
            <a:r>
              <a:rPr lang="en-US" b="1" i="1" dirty="0">
                <a:solidFill>
                  <a:srgbClr val="4C69D0"/>
                </a:solidFill>
              </a:rPr>
              <a:t>Precondition P2:</a:t>
            </a:r>
            <a:r>
              <a:rPr lang="en-US" dirty="0"/>
              <a:t> Inputs include</a:t>
            </a:r>
          </a:p>
          <a:p>
            <a:pPr lvl="1"/>
            <a:r>
              <a:rPr lang="en-US" dirty="0">
                <a:latin typeface="Courier New" panose="02070309020205020404" pitchFamily="49" charset="0"/>
                <a:cs typeface="Courier New" panose="02070309020205020404" pitchFamily="49" charset="0"/>
              </a:rPr>
              <a:t>n</a:t>
            </a:r>
            <a:r>
              <a:rPr lang="en-US" dirty="0"/>
              <a:t>: a positive integer</a:t>
            </a:r>
          </a:p>
          <a:p>
            <a:pPr lvl="1"/>
            <a:r>
              <a:rPr lang="en-US" dirty="0">
                <a:latin typeface="Courier New" panose="02070309020205020404" pitchFamily="49" charset="0"/>
                <a:cs typeface="Courier New" panose="02070309020205020404" pitchFamily="49" charset="0"/>
              </a:rPr>
              <a:t>A</a:t>
            </a:r>
            <a:r>
              <a:rPr lang="en-US" dirty="0"/>
              <a:t>: an integer array of length n, with entries</a:t>
            </a:r>
          </a:p>
          <a:p>
            <a:pPr marL="457200" lvl="1" indent="0">
              <a:buNone/>
            </a:pPr>
            <a:r>
              <a:rPr lang="en-US" dirty="0"/>
              <a:t>	</a:t>
            </a:r>
            <a:r>
              <a:rPr lang="en-US" dirty="0">
                <a:latin typeface="Courier New" panose="02070309020205020404" pitchFamily="49" charset="0"/>
                <a:cs typeface="Courier New" panose="02070309020205020404" pitchFamily="49" charset="0"/>
              </a:rPr>
              <a:t>A[0], A[1], . . . , A[n-1]</a:t>
            </a:r>
          </a:p>
          <a:p>
            <a:pPr lvl="1"/>
            <a:r>
              <a:rPr lang="en-US" dirty="0">
                <a:latin typeface="Courier New" panose="02070309020205020404" pitchFamily="49" charset="0"/>
                <a:cs typeface="Courier New" panose="02070309020205020404" pitchFamily="49" charset="0"/>
              </a:rPr>
              <a:t>key</a:t>
            </a:r>
            <a:r>
              <a:rPr lang="en-US" dirty="0"/>
              <a:t>: An integer not found in the array (</a:t>
            </a:r>
            <a:r>
              <a:rPr lang="en-US" dirty="0" err="1"/>
              <a:t>ie</a:t>
            </a:r>
            <a:r>
              <a:rPr lang="en-US" dirty="0"/>
              <a:t>, such that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key </a:t>
            </a:r>
            <a:r>
              <a:rPr lang="en-US" dirty="0"/>
              <a:t>for integer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between </a:t>
            </a:r>
            <a:r>
              <a:rPr lang="en-US" dirty="0">
                <a:latin typeface="Courier New" panose="02070309020205020404" pitchFamily="49" charset="0"/>
                <a:cs typeface="Courier New" panose="02070309020205020404" pitchFamily="49" charset="0"/>
              </a:rPr>
              <a:t>0 </a:t>
            </a:r>
            <a:r>
              <a:rPr lang="en-US" dirty="0"/>
              <a:t>and </a:t>
            </a:r>
            <a:r>
              <a:rPr lang="en-US" dirty="0">
                <a:latin typeface="Courier New" panose="02070309020205020404" pitchFamily="49" charset="0"/>
                <a:cs typeface="Courier New" panose="02070309020205020404" pitchFamily="49" charset="0"/>
              </a:rPr>
              <a:t>n-1</a:t>
            </a:r>
            <a:r>
              <a:rPr lang="en-US" dirty="0"/>
              <a:t>)</a:t>
            </a:r>
          </a:p>
          <a:p>
            <a:pPr lvl="1"/>
            <a:endParaRPr lang="en-US" dirty="0"/>
          </a:p>
          <a:p>
            <a:r>
              <a:rPr lang="en-US" b="1" i="1" dirty="0">
                <a:solidFill>
                  <a:srgbClr val="4C69D0"/>
                </a:solidFill>
              </a:rPr>
              <a:t>Postcondition Q2:</a:t>
            </a:r>
          </a:p>
          <a:p>
            <a:pPr lvl="1"/>
            <a:r>
              <a:rPr lang="en-US" dirty="0"/>
              <a:t>A </a:t>
            </a:r>
            <a:r>
              <a:rPr lang="en-US" dirty="0" err="1">
                <a:latin typeface="Courier New" panose="02070309020205020404" pitchFamily="49" charset="0"/>
                <a:cs typeface="Courier New" panose="02070309020205020404" pitchFamily="49" charset="0"/>
              </a:rPr>
              <a:t>notFoundException</a:t>
            </a:r>
            <a:r>
              <a:rPr lang="en-US" dirty="0"/>
              <a:t> is thrown</a:t>
            </a:r>
            <a:endParaRPr lang="en-US" dirty="0">
              <a:latin typeface="Courier New" panose="02070309020205020404" pitchFamily="49" charset="0"/>
              <a:cs typeface="Courier New" panose="02070309020205020404" pitchFamily="49" charset="0"/>
            </a:endParaRPr>
          </a:p>
          <a:p>
            <a:pPr lvl="1"/>
            <a:r>
              <a:rPr lang="en-US" dirty="0"/>
              <a:t>Inputs (and other variables) have not changed</a:t>
            </a:r>
          </a:p>
          <a:p>
            <a:pPr marL="457200" lvl="1" indent="0">
              <a:buNone/>
            </a:pPr>
            <a:endParaRPr lang="en-US" dirty="0"/>
          </a:p>
          <a:p>
            <a:pPr marL="457200" lvl="1" indent="0">
              <a:buNone/>
            </a:pPr>
            <a:r>
              <a:rPr lang="en-US" dirty="0"/>
              <a:t>This describes what should happen for an </a:t>
            </a:r>
            <a:r>
              <a:rPr lang="en-US" b="1" i="1" dirty="0">
                <a:solidFill>
                  <a:srgbClr val="4C69D0"/>
                </a:solidFill>
              </a:rPr>
              <a:t>“unsuccessful search.”</a:t>
            </a:r>
          </a:p>
        </p:txBody>
      </p:sp>
      <p:sp>
        <p:nvSpPr>
          <p:cNvPr id="4" name="Slide Number Placeholder 3">
            <a:extLst>
              <a:ext uri="{FF2B5EF4-FFF2-40B4-BE49-F238E27FC236}">
                <a16:creationId xmlns:a16="http://schemas.microsoft.com/office/drawing/2014/main" id="{B30AC4AA-B878-80DA-FD64-B886961FFB9F}"/>
              </a:ext>
            </a:extLst>
          </p:cNvPr>
          <p:cNvSpPr>
            <a:spLocks noGrp="1"/>
          </p:cNvSpPr>
          <p:nvPr>
            <p:ph type="sldNum" sz="quarter" idx="12"/>
          </p:nvPr>
        </p:nvSpPr>
        <p:spPr/>
        <p:txBody>
          <a:bodyPr/>
          <a:lstStyle/>
          <a:p>
            <a:fld id="{4CC025FC-8595-493D-A46F-2FDFDC85D9BC}" type="slidenum">
              <a:rPr lang="en-US" smtClean="0"/>
              <a:t>5</a:t>
            </a:fld>
            <a:endParaRPr lang="en-US"/>
          </a:p>
        </p:txBody>
      </p:sp>
    </p:spTree>
    <p:extLst>
      <p:ext uri="{BB962C8B-B14F-4D97-AF65-F5344CB8AC3E}">
        <p14:creationId xmlns:p14="http://schemas.microsoft.com/office/powerpoint/2010/main" val="31670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AEB6-F8BF-CE09-CBE4-AFFC984405F8}"/>
              </a:ext>
            </a:extLst>
          </p:cNvPr>
          <p:cNvSpPr>
            <a:spLocks noGrp="1"/>
          </p:cNvSpPr>
          <p:nvPr>
            <p:ph type="title"/>
          </p:nvPr>
        </p:nvSpPr>
        <p:spPr/>
        <p:txBody>
          <a:bodyPr/>
          <a:lstStyle/>
          <a:p>
            <a:r>
              <a:rPr lang="en-US" dirty="0"/>
              <a:t>Example: Finding the maximum</a:t>
            </a:r>
          </a:p>
        </p:txBody>
      </p:sp>
      <p:sp>
        <p:nvSpPr>
          <p:cNvPr id="3" name="Content Placeholder 2">
            <a:extLst>
              <a:ext uri="{FF2B5EF4-FFF2-40B4-BE49-F238E27FC236}">
                <a16:creationId xmlns:a16="http://schemas.microsoft.com/office/drawing/2014/main" id="{1BA6E0DC-1463-DBB1-0436-70EAACADC937}"/>
              </a:ext>
            </a:extLst>
          </p:cNvPr>
          <p:cNvSpPr>
            <a:spLocks noGrp="1"/>
          </p:cNvSpPr>
          <p:nvPr>
            <p:ph idx="1"/>
          </p:nvPr>
        </p:nvSpPr>
        <p:spPr/>
        <p:txBody>
          <a:bodyPr>
            <a:normAutofit fontScale="85000" lnSpcReduction="20000"/>
          </a:bodyPr>
          <a:lstStyle/>
          <a:p>
            <a:r>
              <a:rPr lang="en-US" dirty="0"/>
              <a:t>Given a finite list </a:t>
            </a:r>
            <a:r>
              <a:rPr lang="en-US" dirty="0">
                <a:latin typeface="Courier New" panose="02070309020205020404" pitchFamily="49" charset="0"/>
                <a:cs typeface="Courier New" panose="02070309020205020404" pitchFamily="49" charset="0"/>
              </a:rPr>
              <a:t>L</a:t>
            </a:r>
            <a:r>
              <a:rPr lang="en-US" dirty="0"/>
              <a:t>  of </a:t>
            </a:r>
            <a:r>
              <a:rPr lang="en-US" dirty="0">
                <a:latin typeface="Courier New" panose="02070309020205020404" pitchFamily="49" charset="0"/>
                <a:cs typeface="Courier New" panose="02070309020205020404" pitchFamily="49" charset="0"/>
              </a:rPr>
              <a:t>k</a:t>
            </a:r>
            <a:r>
              <a:rPr lang="en-US" dirty="0"/>
              <a:t>  integers (</a:t>
            </a:r>
            <a:r>
              <a:rPr lang="en-US" dirty="0">
                <a:latin typeface="Courier New" panose="02070309020205020404" pitchFamily="49" charset="0"/>
                <a:cs typeface="Courier New" panose="02070309020205020404" pitchFamily="49" charset="0"/>
              </a:rPr>
              <a:t>k &gt; 0</a:t>
            </a:r>
            <a:r>
              <a:rPr lang="en-US" dirty="0"/>
              <a:t>), find the integer with the maximum value from the list.</a:t>
            </a:r>
          </a:p>
          <a:p>
            <a:endParaRPr lang="en-US" dirty="0"/>
          </a:p>
          <a:p>
            <a:r>
              <a:rPr lang="en-US" dirty="0"/>
              <a:t>First, let's consider if this is a computational problem. The input is very well defined. We know what an integer is. We are told we have at least one, and we have a finite number of them.</a:t>
            </a:r>
          </a:p>
          <a:p>
            <a:endParaRPr lang="en-US" dirty="0"/>
          </a:p>
          <a:p>
            <a:r>
              <a:rPr lang="en-US" dirty="0"/>
              <a:t>Second, let's consider the output. What conditions must the output satisfy? First, it has to be equal or larger than every other integer on the list. Second, it must be an integer in the list. This is well defined by the problem statement, so we can say that it is a computational problem.</a:t>
            </a:r>
          </a:p>
          <a:p>
            <a:endParaRPr lang="en-US" dirty="0"/>
          </a:p>
          <a:p>
            <a:r>
              <a:rPr lang="en-US" dirty="0"/>
              <a:t>Here is an example. Suppose the input consists of:</a:t>
            </a:r>
          </a:p>
          <a:p>
            <a:pPr marL="0" indent="0" algn="ctr">
              <a:buNone/>
            </a:pPr>
            <a:r>
              <a:rPr lang="en-US" dirty="0">
                <a:latin typeface="Courier New" panose="02070309020205020404" pitchFamily="49" charset="0"/>
                <a:cs typeface="Courier New" panose="02070309020205020404" pitchFamily="49" charset="0"/>
              </a:rPr>
              <a:t>4 1 -4 0 9 9 3 5 8</a:t>
            </a:r>
          </a:p>
          <a:p>
            <a:r>
              <a:rPr lang="en-US" dirty="0"/>
              <a:t>The output should be </a:t>
            </a:r>
            <a:r>
              <a:rPr lang="en-US" dirty="0">
                <a:latin typeface="Courier New" panose="02070309020205020404" pitchFamily="49" charset="0"/>
                <a:cs typeface="Courier New" panose="02070309020205020404" pitchFamily="49" charset="0"/>
              </a:rPr>
              <a:t>9</a:t>
            </a:r>
            <a:r>
              <a:rPr lang="en-US" dirty="0"/>
              <a:t>.</a:t>
            </a:r>
          </a:p>
        </p:txBody>
      </p:sp>
      <p:sp>
        <p:nvSpPr>
          <p:cNvPr id="4" name="Slide Number Placeholder 3">
            <a:extLst>
              <a:ext uri="{FF2B5EF4-FFF2-40B4-BE49-F238E27FC236}">
                <a16:creationId xmlns:a16="http://schemas.microsoft.com/office/drawing/2014/main" id="{7991F2C5-7FFF-3BA1-7140-7E2053A3A198}"/>
              </a:ext>
            </a:extLst>
          </p:cNvPr>
          <p:cNvSpPr>
            <a:spLocks noGrp="1"/>
          </p:cNvSpPr>
          <p:nvPr>
            <p:ph type="sldNum" sz="quarter" idx="12"/>
          </p:nvPr>
        </p:nvSpPr>
        <p:spPr/>
        <p:txBody>
          <a:bodyPr/>
          <a:lstStyle/>
          <a:p>
            <a:fld id="{4CC025FC-8595-493D-A46F-2FDFDC85D9BC}" type="slidenum">
              <a:rPr lang="en-US" smtClean="0"/>
              <a:t>6</a:t>
            </a:fld>
            <a:endParaRPr lang="en-US"/>
          </a:p>
        </p:txBody>
      </p:sp>
    </p:spTree>
    <p:extLst>
      <p:ext uri="{BB962C8B-B14F-4D97-AF65-F5344CB8AC3E}">
        <p14:creationId xmlns:p14="http://schemas.microsoft.com/office/powerpoint/2010/main" val="359725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AEB6-F8BF-CE09-CBE4-AFFC984405F8}"/>
              </a:ext>
            </a:extLst>
          </p:cNvPr>
          <p:cNvSpPr>
            <a:spLocks noGrp="1"/>
          </p:cNvSpPr>
          <p:nvPr>
            <p:ph type="title"/>
          </p:nvPr>
        </p:nvSpPr>
        <p:spPr/>
        <p:txBody>
          <a:bodyPr/>
          <a:lstStyle/>
          <a:p>
            <a:r>
              <a:rPr lang="en-US" dirty="0"/>
              <a:t>Example: Finding the maximum</a:t>
            </a:r>
          </a:p>
        </p:txBody>
      </p:sp>
      <p:sp>
        <p:nvSpPr>
          <p:cNvPr id="3" name="Content Placeholder 2">
            <a:extLst>
              <a:ext uri="{FF2B5EF4-FFF2-40B4-BE49-F238E27FC236}">
                <a16:creationId xmlns:a16="http://schemas.microsoft.com/office/drawing/2014/main" id="{1BA6E0DC-1463-DBB1-0436-70EAACADC937}"/>
              </a:ext>
            </a:extLst>
          </p:cNvPr>
          <p:cNvSpPr>
            <a:spLocks noGrp="1"/>
          </p:cNvSpPr>
          <p:nvPr>
            <p:ph idx="1"/>
          </p:nvPr>
        </p:nvSpPr>
        <p:spPr>
          <a:xfrm>
            <a:off x="263236" y="1057848"/>
            <a:ext cx="7512314" cy="5119115"/>
          </a:xfrm>
        </p:spPr>
        <p:txBody>
          <a:bodyPr>
            <a:normAutofit/>
          </a:bodyPr>
          <a:lstStyle/>
          <a:p>
            <a:r>
              <a:rPr lang="en-US" dirty="0"/>
              <a:t>One way to solve this problem is to check through the integers in the list, one-by-one, and keep track of the maximum value so far. When you reach the end of the list, your "maximum value so far" will also be the maximum for the whole list.</a:t>
            </a:r>
          </a:p>
          <a:p>
            <a:r>
              <a:rPr lang="en-US" dirty="0"/>
              <a:t>Let's look at an example:</a:t>
            </a:r>
          </a:p>
          <a:p>
            <a:r>
              <a:rPr lang="en-US" dirty="0"/>
              <a:t>The English description above, however, is not detailed enough for computers to understand. What is the meaning of "check one-by-one"? "keep track of maximum so far"? how to tell if we have reached "the end of the list"?</a:t>
            </a:r>
          </a:p>
        </p:txBody>
      </p:sp>
      <p:sp>
        <p:nvSpPr>
          <p:cNvPr id="4" name="Slide Number Placeholder 3">
            <a:extLst>
              <a:ext uri="{FF2B5EF4-FFF2-40B4-BE49-F238E27FC236}">
                <a16:creationId xmlns:a16="http://schemas.microsoft.com/office/drawing/2014/main" id="{7991F2C5-7FFF-3BA1-7140-7E2053A3A198}"/>
              </a:ext>
            </a:extLst>
          </p:cNvPr>
          <p:cNvSpPr>
            <a:spLocks noGrp="1"/>
          </p:cNvSpPr>
          <p:nvPr>
            <p:ph type="sldNum" sz="quarter" idx="12"/>
          </p:nvPr>
        </p:nvSpPr>
        <p:spPr/>
        <p:txBody>
          <a:bodyPr/>
          <a:lstStyle/>
          <a:p>
            <a:fld id="{4CC025FC-8595-493D-A46F-2FDFDC85D9BC}" type="slidenum">
              <a:rPr lang="en-US" smtClean="0"/>
              <a:t>7</a:t>
            </a:fld>
            <a:endParaRPr lang="en-US"/>
          </a:p>
        </p:txBody>
      </p:sp>
      <p:pic>
        <p:nvPicPr>
          <p:cNvPr id="6" name="Picture 5">
            <a:extLst>
              <a:ext uri="{FF2B5EF4-FFF2-40B4-BE49-F238E27FC236}">
                <a16:creationId xmlns:a16="http://schemas.microsoft.com/office/drawing/2014/main" id="{DB00B2A0-96D9-A717-8C74-4D523843F488}"/>
              </a:ext>
            </a:extLst>
          </p:cNvPr>
          <p:cNvPicPr>
            <a:picLocks noChangeAspect="1"/>
          </p:cNvPicPr>
          <p:nvPr/>
        </p:nvPicPr>
        <p:blipFill>
          <a:blip r:embed="rId2"/>
          <a:stretch>
            <a:fillRect/>
          </a:stretch>
        </p:blipFill>
        <p:spPr>
          <a:xfrm>
            <a:off x="7895918" y="1057848"/>
            <a:ext cx="3624169" cy="5690844"/>
          </a:xfrm>
          <a:prstGeom prst="rect">
            <a:avLst/>
          </a:prstGeom>
        </p:spPr>
      </p:pic>
    </p:spTree>
    <p:extLst>
      <p:ext uri="{BB962C8B-B14F-4D97-AF65-F5344CB8AC3E}">
        <p14:creationId xmlns:p14="http://schemas.microsoft.com/office/powerpoint/2010/main" val="45521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AEB6-F8BF-CE09-CBE4-AFFC984405F8}"/>
              </a:ext>
            </a:extLst>
          </p:cNvPr>
          <p:cNvSpPr>
            <a:spLocks noGrp="1"/>
          </p:cNvSpPr>
          <p:nvPr>
            <p:ph type="title"/>
          </p:nvPr>
        </p:nvSpPr>
        <p:spPr/>
        <p:txBody>
          <a:bodyPr/>
          <a:lstStyle/>
          <a:p>
            <a:r>
              <a:rPr lang="en-US" dirty="0"/>
              <a:t>Example: Finding the maximum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6E0DC-1463-DBB1-0436-70EAACADC937}"/>
                  </a:ext>
                </a:extLst>
              </p:cNvPr>
              <p:cNvSpPr>
                <a:spLocks noGrp="1"/>
              </p:cNvSpPr>
              <p:nvPr>
                <p:ph idx="1"/>
              </p:nvPr>
            </p:nvSpPr>
            <p:spPr/>
            <p:txBody>
              <a:bodyPr>
                <a:normAutofit fontScale="92500"/>
              </a:bodyPr>
              <a:lstStyle/>
              <a:p>
                <a:r>
                  <a:rPr lang="en-US" dirty="0"/>
                  <a:t>Using the mathematical notation, First, let's say that the list </a:t>
                </a:r>
                <a14:m>
                  <m:oMath xmlns:m="http://schemas.openxmlformats.org/officeDocument/2006/math">
                    <m:r>
                      <a:rPr lang="en-US" b="0" i="1" smtClean="0">
                        <a:latin typeface="Cambria Math" panose="02040503050406030204" pitchFamily="18" charset="0"/>
                      </a:rPr>
                      <m:t>𝐿</m:t>
                    </m:r>
                  </m:oMath>
                </a14:m>
                <a:r>
                  <a:rPr lang="en-US" dirty="0"/>
                  <a:t> contains the integers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To "check one-by-one," we introduce another notation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 which is the integer currently being "checked". We begin with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=0</m:t>
                    </m:r>
                  </m:oMath>
                </a14:m>
                <a:r>
                  <a:rPr lang="en-US" dirty="0"/>
                  <a:t>, then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oMath>
                </a14:m>
                <a:r>
                  <a:rPr lang="en-US" dirty="0"/>
                  <a:t>, then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=2</m:t>
                    </m:r>
                  </m:oMath>
                </a14:m>
                <a:r>
                  <a:rPr lang="en-US" dirty="0"/>
                  <a:t>, etc., until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At every step, we increase </a:t>
                </a:r>
                <a14:m>
                  <m:oMath xmlns:m="http://schemas.openxmlformats.org/officeDocument/2006/math">
                    <m:r>
                      <a:rPr lang="en-US" i="1">
                        <a:latin typeface="Cambria Math" panose="02040503050406030204" pitchFamily="18" charset="0"/>
                      </a:rPr>
                      <m:t>𝑖</m:t>
                    </m:r>
                  </m:oMath>
                </a14:m>
                <a:r>
                  <a:rPr lang="en-US" dirty="0"/>
                  <a:t> by </a:t>
                </a:r>
                <a14:m>
                  <m:oMath xmlns:m="http://schemas.openxmlformats.org/officeDocument/2006/math">
                    <m:r>
                      <a:rPr lang="en-US" b="0" i="1" smtClean="0">
                        <a:latin typeface="Cambria Math" panose="02040503050406030204" pitchFamily="18" charset="0"/>
                      </a:rPr>
                      <m:t>1</m:t>
                    </m:r>
                  </m:oMath>
                </a14:m>
                <a:endParaRPr lang="en-US" dirty="0"/>
              </a:p>
              <a:p>
                <a:r>
                  <a:rPr lang="en-US" dirty="0"/>
                  <a:t>Second, we need a concise ay of keeping track of the maximum so far. We introduce another notation, </a:t>
                </a:r>
                <a14:m>
                  <m:oMath xmlns:m="http://schemas.openxmlformats.org/officeDocument/2006/math">
                    <m:r>
                      <a:rPr lang="en-US" b="0" i="1" smtClean="0">
                        <a:latin typeface="Cambria Math" panose="02040503050406030204" pitchFamily="18" charset="0"/>
                      </a:rPr>
                      <m:t>𝑚</m:t>
                    </m:r>
                  </m:oMath>
                </a14:m>
                <a:r>
                  <a:rPr lang="en-US" dirty="0"/>
                  <a:t>, to represent the maximum value so far. When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Since we only scan a single integer, it has to be the maximum. When we check another integer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only two things can happen: </a:t>
                </a:r>
              </a:p>
              <a:p>
                <a:pPr lvl="1"/>
                <a:r>
                  <a:rPr lang="en-US" dirty="0"/>
                  <a:t>if this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oMath>
                </a14:m>
                <a:r>
                  <a:rPr lang="en-US" dirty="0"/>
                  <a:t> is larger than </a:t>
                </a:r>
                <a14:m>
                  <m:oMath xmlns:m="http://schemas.openxmlformats.org/officeDocument/2006/math">
                    <m:r>
                      <a:rPr lang="en-US" i="1">
                        <a:latin typeface="Cambria Math" panose="02040503050406030204" pitchFamily="18" charset="0"/>
                      </a:rPr>
                      <m:t>𝑚</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oMath>
                </a14:m>
                <a:r>
                  <a:rPr lang="en-US" dirty="0"/>
                  <a:t> has to be the maximum so far, so we update </a:t>
                </a:r>
                <a14:m>
                  <m:oMath xmlns:m="http://schemas.openxmlformats.org/officeDocument/2006/math">
                    <m:r>
                      <a:rPr lang="en-US" i="1">
                        <a:latin typeface="Cambria Math" panose="02040503050406030204" pitchFamily="18" charset="0"/>
                      </a:rPr>
                      <m:t>𝑚</m:t>
                    </m:r>
                  </m:oMath>
                </a14:m>
                <a:r>
                  <a:rPr lang="en-US" dirty="0"/>
                  <a:t>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 is equal to or smaller than </a:t>
                </a:r>
                <a14:m>
                  <m:oMath xmlns:m="http://schemas.openxmlformats.org/officeDocument/2006/math">
                    <m:r>
                      <a:rPr lang="en-US" i="1">
                        <a:latin typeface="Cambria Math" panose="02040503050406030204" pitchFamily="18" charset="0"/>
                      </a:rPr>
                      <m:t>𝑚</m:t>
                    </m:r>
                  </m:oMath>
                </a14:m>
                <a:r>
                  <a:rPr lang="en-US" dirty="0"/>
                  <a:t>, then </a:t>
                </a:r>
                <a14:m>
                  <m:oMath xmlns:m="http://schemas.openxmlformats.org/officeDocument/2006/math">
                    <m:r>
                      <a:rPr lang="en-US" i="1">
                        <a:latin typeface="Cambria Math" panose="02040503050406030204" pitchFamily="18" charset="0"/>
                      </a:rPr>
                      <m:t>𝑚</m:t>
                    </m:r>
                  </m:oMath>
                </a14:m>
                <a:r>
                  <a:rPr lang="en-US" dirty="0"/>
                  <a:t> is still the maximum value so far.</a:t>
                </a:r>
              </a:p>
              <a:p>
                <a:pPr lvl="1"/>
                <a:endParaRPr lang="en-US" dirty="0"/>
              </a:p>
              <a:p>
                <a:r>
                  <a:rPr lang="en-US" dirty="0"/>
                  <a:t>We keep doing the above and increase </a:t>
                </a:r>
                <a14:m>
                  <m:oMath xmlns:m="http://schemas.openxmlformats.org/officeDocument/2006/math">
                    <m:r>
                      <a:rPr lang="en-US" b="0" i="1" smtClean="0">
                        <a:latin typeface="Cambria Math" panose="02040503050406030204" pitchFamily="18" charset="0"/>
                      </a:rPr>
                      <m:t>𝑖</m:t>
                    </m:r>
                  </m:oMath>
                </a14:m>
                <a:r>
                  <a:rPr lang="en-US" dirty="0"/>
                  <a:t>, until we reach the end of the list when (after increasing </a:t>
                </a:r>
                <a14:m>
                  <m:oMath xmlns:m="http://schemas.openxmlformats.org/officeDocument/2006/math">
                    <m:r>
                      <a:rPr lang="en-US" i="1">
                        <a:latin typeface="Cambria Math" panose="02040503050406030204" pitchFamily="18" charset="0"/>
                      </a:rPr>
                      <m:t>𝑖</m:t>
                    </m:r>
                  </m:oMath>
                </a14:m>
                <a:r>
                  <a:rPr lang="en-US" dirty="0"/>
                  <a:t>) we find that </a:t>
                </a:r>
                <a14:m>
                  <m:oMath xmlns:m="http://schemas.openxmlformats.org/officeDocument/2006/math">
                    <m:r>
                      <a:rPr lang="en-US" i="1">
                        <a:latin typeface="Cambria Math" panose="02040503050406030204" pitchFamily="18" charset="0"/>
                      </a:rPr>
                      <m:t>𝑖</m:t>
                    </m:r>
                  </m:oMath>
                </a14:m>
                <a:r>
                  <a:rPr lang="en-US" dirty="0"/>
                  <a:t> is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3" name="Content Placeholder 2">
                <a:extLst>
                  <a:ext uri="{FF2B5EF4-FFF2-40B4-BE49-F238E27FC236}">
                    <a16:creationId xmlns:a16="http://schemas.microsoft.com/office/drawing/2014/main" id="{1BA6E0DC-1463-DBB1-0436-70EAACADC937}"/>
                  </a:ext>
                </a:extLst>
              </p:cNvPr>
              <p:cNvSpPr>
                <a:spLocks noGrp="1" noRot="1" noChangeAspect="1" noMove="1" noResize="1" noEditPoints="1" noAdjustHandles="1" noChangeArrowheads="1" noChangeShapeType="1" noTextEdit="1"/>
              </p:cNvSpPr>
              <p:nvPr>
                <p:ph idx="1"/>
              </p:nvPr>
            </p:nvSpPr>
            <p:spPr>
              <a:blipFill>
                <a:blip r:embed="rId2"/>
                <a:stretch>
                  <a:fillRect l="-784" t="-1907" r="-1202" b="-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91F2C5-7FFF-3BA1-7140-7E2053A3A198}"/>
              </a:ext>
            </a:extLst>
          </p:cNvPr>
          <p:cNvSpPr>
            <a:spLocks noGrp="1"/>
          </p:cNvSpPr>
          <p:nvPr>
            <p:ph type="sldNum" sz="quarter" idx="12"/>
          </p:nvPr>
        </p:nvSpPr>
        <p:spPr/>
        <p:txBody>
          <a:bodyPr/>
          <a:lstStyle/>
          <a:p>
            <a:fld id="{4CC025FC-8595-493D-A46F-2FDFDC85D9BC}" type="slidenum">
              <a:rPr lang="en-US" smtClean="0"/>
              <a:t>8</a:t>
            </a:fld>
            <a:endParaRPr lang="en-US"/>
          </a:p>
        </p:txBody>
      </p:sp>
    </p:spTree>
    <p:extLst>
      <p:ext uri="{BB962C8B-B14F-4D97-AF65-F5344CB8AC3E}">
        <p14:creationId xmlns:p14="http://schemas.microsoft.com/office/powerpoint/2010/main" val="14735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AEB6-F8BF-CE09-CBE4-AFFC984405F8}"/>
              </a:ext>
            </a:extLst>
          </p:cNvPr>
          <p:cNvSpPr>
            <a:spLocks noGrp="1"/>
          </p:cNvSpPr>
          <p:nvPr>
            <p:ph type="title"/>
          </p:nvPr>
        </p:nvSpPr>
        <p:spPr/>
        <p:txBody>
          <a:bodyPr/>
          <a:lstStyle/>
          <a:p>
            <a:r>
              <a:rPr lang="en-US" dirty="0"/>
              <a:t>Example: Finding the maximum</a:t>
            </a:r>
          </a:p>
        </p:txBody>
      </p:sp>
      <p:sp>
        <p:nvSpPr>
          <p:cNvPr id="4" name="Slide Number Placeholder 3">
            <a:extLst>
              <a:ext uri="{FF2B5EF4-FFF2-40B4-BE49-F238E27FC236}">
                <a16:creationId xmlns:a16="http://schemas.microsoft.com/office/drawing/2014/main" id="{7991F2C5-7FFF-3BA1-7140-7E2053A3A198}"/>
              </a:ext>
            </a:extLst>
          </p:cNvPr>
          <p:cNvSpPr>
            <a:spLocks noGrp="1"/>
          </p:cNvSpPr>
          <p:nvPr>
            <p:ph type="sldNum" sz="quarter" idx="12"/>
          </p:nvPr>
        </p:nvSpPr>
        <p:spPr/>
        <p:txBody>
          <a:bodyPr/>
          <a:lstStyle/>
          <a:p>
            <a:fld id="{4CC025FC-8595-493D-A46F-2FDFDC85D9BC}" type="slidenum">
              <a:rPr lang="en-US" smtClean="0"/>
              <a:t>9</a:t>
            </a:fld>
            <a:endParaRPr lang="en-US"/>
          </a:p>
        </p:txBody>
      </p:sp>
      <p:pic>
        <p:nvPicPr>
          <p:cNvPr id="6" name="Picture 5">
            <a:extLst>
              <a:ext uri="{FF2B5EF4-FFF2-40B4-BE49-F238E27FC236}">
                <a16:creationId xmlns:a16="http://schemas.microsoft.com/office/drawing/2014/main" id="{94745984-D114-744B-2759-44562B9709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34024" y="982390"/>
            <a:ext cx="6898282" cy="564903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88451D-EC58-A196-09B1-880BBC946992}"/>
                  </a:ext>
                </a:extLst>
              </p:cNvPr>
              <p:cNvSpPr txBox="1"/>
              <p:nvPr/>
            </p:nvSpPr>
            <p:spPr>
              <a:xfrm>
                <a:off x="263236" y="1904376"/>
                <a:ext cx="2674517"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𝐿</m:t>
                          </m:r>
                          <m:r>
                            <a:rPr lang="en-US" sz="2800" b="0" i="1" smtClean="0">
                              <a:latin typeface="Cambria Math" panose="02040503050406030204" pitchFamily="18" charset="0"/>
                            </a:rPr>
                            <m:t>=</m:t>
                          </m:r>
                          <m:r>
                            <a:rPr lang="en-US" sz="2800" i="1">
                              <a:latin typeface="Cambria Math" panose="02040503050406030204" pitchFamily="18" charset="0"/>
                            </a:rPr>
                            <m:t>𝑙</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m:oMathPara>
                </a14:m>
                <a:endParaRPr lang="en-US" sz="2800" dirty="0"/>
              </a:p>
            </p:txBody>
          </p:sp>
        </mc:Choice>
        <mc:Fallback xmlns="">
          <p:sp>
            <p:nvSpPr>
              <p:cNvPr id="8" name="TextBox 7">
                <a:extLst>
                  <a:ext uri="{FF2B5EF4-FFF2-40B4-BE49-F238E27FC236}">
                    <a16:creationId xmlns:a16="http://schemas.microsoft.com/office/drawing/2014/main" id="{A488451D-EC58-A196-09B1-880BBC946992}"/>
                  </a:ext>
                </a:extLst>
              </p:cNvPr>
              <p:cNvSpPr txBox="1">
                <a:spLocks noRot="1" noChangeAspect="1" noMove="1" noResize="1" noEditPoints="1" noAdjustHandles="1" noChangeArrowheads="1" noChangeShapeType="1" noTextEdit="1"/>
              </p:cNvSpPr>
              <p:nvPr/>
            </p:nvSpPr>
            <p:spPr>
              <a:xfrm>
                <a:off x="263236" y="1904376"/>
                <a:ext cx="2674517" cy="523220"/>
              </a:xfrm>
              <a:prstGeom prst="rect">
                <a:avLst/>
              </a:prstGeom>
              <a:blipFill>
                <a:blip r:embed="rId3"/>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AE519015-9668-2194-FA1C-6BE25DD9A41B}"/>
              </a:ext>
            </a:extLst>
          </p:cNvPr>
          <p:cNvPicPr>
            <a:picLocks noChangeAspect="1"/>
          </p:cNvPicPr>
          <p:nvPr/>
        </p:nvPicPr>
        <p:blipFill>
          <a:blip r:embed="rId4"/>
          <a:stretch>
            <a:fillRect/>
          </a:stretch>
        </p:blipFill>
        <p:spPr>
          <a:xfrm>
            <a:off x="291395" y="2721165"/>
            <a:ext cx="4034481" cy="1415670"/>
          </a:xfrm>
          <a:prstGeom prst="rect">
            <a:avLst/>
          </a:prstGeom>
        </p:spPr>
      </p:pic>
    </p:spTree>
    <p:extLst>
      <p:ext uri="{BB962C8B-B14F-4D97-AF65-F5344CB8AC3E}">
        <p14:creationId xmlns:p14="http://schemas.microsoft.com/office/powerpoint/2010/main" val="446741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14988</TotalTime>
  <Words>1091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Calibri</vt:lpstr>
      <vt:lpstr>Cambria</vt:lpstr>
      <vt:lpstr>Cambria Math</vt:lpstr>
      <vt:lpstr>Courier New</vt:lpstr>
      <vt:lpstr>Office Theme</vt:lpstr>
      <vt:lpstr>PowerPoint Presentation</vt:lpstr>
      <vt:lpstr>Computational Problems</vt:lpstr>
      <vt:lpstr>Specify a Computational Problem?</vt:lpstr>
      <vt:lpstr>Example: Specification of a “Search” Problem</vt:lpstr>
      <vt:lpstr>Example: Specification of a “Search” Problem</vt:lpstr>
      <vt:lpstr>Example: Finding the maximum</vt:lpstr>
      <vt:lpstr>Example: Finding the maximum</vt:lpstr>
      <vt:lpstr>Example: Finding the maximum</vt:lpstr>
      <vt:lpstr>Example: Finding the maximum</vt:lpstr>
      <vt:lpstr>Correctness of an Algorithm</vt:lpstr>
      <vt:lpstr>Partial Correctness</vt:lpstr>
      <vt:lpstr>Total Correctness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209</cp:revision>
  <dcterms:created xsi:type="dcterms:W3CDTF">2020-07-24T06:55:41Z</dcterms:created>
  <dcterms:modified xsi:type="dcterms:W3CDTF">2024-09-16T03:59:43Z</dcterms:modified>
</cp:coreProperties>
</file>