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0"/>
  </p:notesMasterIdLst>
  <p:sldIdLst>
    <p:sldId id="258" r:id="rId2"/>
    <p:sldId id="278" r:id="rId3"/>
    <p:sldId id="279" r:id="rId4"/>
    <p:sldId id="280" r:id="rId5"/>
    <p:sldId id="281" r:id="rId6"/>
    <p:sldId id="282" r:id="rId7"/>
    <p:sldId id="284" r:id="rId8"/>
    <p:sldId id="28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16-Sep-24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16-Sep-24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16-Sep-24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16-Sep-24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16-Sep-24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B3F9-5E15-90EB-FF4D-DD59728BA887}"/>
              </a:ext>
            </a:extLst>
          </p:cNvPr>
          <p:cNvSpPr>
            <a:spLocks noGrp="1"/>
          </p:cNvSpPr>
          <p:nvPr>
            <p:ph type="title"/>
          </p:nvPr>
        </p:nvSpPr>
        <p:spPr/>
        <p:txBody>
          <a:bodyPr/>
          <a:lstStyle/>
          <a:p>
            <a:r>
              <a:rPr lang="en-US" dirty="0"/>
              <a:t>Loop Invariant</a:t>
            </a:r>
          </a:p>
        </p:txBody>
      </p:sp>
      <p:sp>
        <p:nvSpPr>
          <p:cNvPr id="3" name="Content Placeholder 2">
            <a:extLst>
              <a:ext uri="{FF2B5EF4-FFF2-40B4-BE49-F238E27FC236}">
                <a16:creationId xmlns:a16="http://schemas.microsoft.com/office/drawing/2014/main" id="{1B4693CA-25C1-2E87-636C-A5E431D35371}"/>
              </a:ext>
            </a:extLst>
          </p:cNvPr>
          <p:cNvSpPr>
            <a:spLocks noGrp="1"/>
          </p:cNvSpPr>
          <p:nvPr>
            <p:ph idx="1"/>
          </p:nvPr>
        </p:nvSpPr>
        <p:spPr/>
        <p:txBody>
          <a:bodyPr>
            <a:normAutofit/>
          </a:bodyPr>
          <a:lstStyle/>
          <a:p>
            <a:r>
              <a:rPr lang="en-US" dirty="0"/>
              <a:t>A loop invariant is a relation among program variables that is </a:t>
            </a:r>
            <a:r>
              <a:rPr lang="en-US" dirty="0">
                <a:solidFill>
                  <a:srgbClr val="4C69D0"/>
                </a:solidFill>
              </a:rPr>
              <a:t>true when control enters a loop</a:t>
            </a:r>
            <a:r>
              <a:rPr lang="en-US" dirty="0"/>
              <a:t>, </a:t>
            </a:r>
            <a:r>
              <a:rPr lang="en-US" dirty="0">
                <a:solidFill>
                  <a:srgbClr val="00B050"/>
                </a:solidFill>
              </a:rPr>
              <a:t>remains true each time the program executes the body of the loop</a:t>
            </a:r>
            <a:r>
              <a:rPr lang="en-US" dirty="0"/>
              <a:t>, and is still </a:t>
            </a:r>
            <a:r>
              <a:rPr lang="en-US" dirty="0">
                <a:solidFill>
                  <a:srgbClr val="FF0000"/>
                </a:solidFill>
              </a:rPr>
              <a:t>true when control exits the loop</a:t>
            </a:r>
            <a:r>
              <a:rPr lang="en-US" dirty="0"/>
              <a:t>.</a:t>
            </a:r>
          </a:p>
          <a:p>
            <a:r>
              <a:rPr lang="en-US" dirty="0"/>
              <a:t>Understanding loop invariants can help us analyze programs, check for errors, and derive programs from specifications.</a:t>
            </a:r>
          </a:p>
          <a:p>
            <a:r>
              <a:rPr lang="en-US" dirty="0"/>
              <a:t>Formally:</a:t>
            </a:r>
          </a:p>
          <a:p>
            <a:pPr lvl="1"/>
            <a:r>
              <a:rPr lang="en-US" b="1" i="1" dirty="0">
                <a:solidFill>
                  <a:srgbClr val="4C69D0"/>
                </a:solidFill>
              </a:rPr>
              <a:t>Initialization:</a:t>
            </a:r>
            <a:r>
              <a:rPr lang="en-US" dirty="0"/>
              <a:t> It is true prior to the first iteration of the loop.</a:t>
            </a:r>
          </a:p>
          <a:p>
            <a:pPr lvl="1"/>
            <a:r>
              <a:rPr lang="en-US" b="1" i="1" dirty="0">
                <a:solidFill>
                  <a:srgbClr val="00B050"/>
                </a:solidFill>
              </a:rPr>
              <a:t>Maintenance:</a:t>
            </a:r>
            <a:r>
              <a:rPr lang="en-US" b="1" i="1" dirty="0">
                <a:solidFill>
                  <a:srgbClr val="4C69D0"/>
                </a:solidFill>
              </a:rPr>
              <a:t> </a:t>
            </a:r>
            <a:r>
              <a:rPr lang="en-US" dirty="0"/>
              <a:t>If it is true before an iteration of the loop, it remains true before the next iteration.</a:t>
            </a:r>
          </a:p>
          <a:p>
            <a:pPr lvl="1"/>
            <a:r>
              <a:rPr lang="en-US" b="1" i="1" dirty="0">
                <a:solidFill>
                  <a:srgbClr val="FF0000"/>
                </a:solidFill>
              </a:rPr>
              <a:t>Termination:</a:t>
            </a:r>
            <a:r>
              <a:rPr lang="en-US" b="1" i="1" dirty="0">
                <a:solidFill>
                  <a:srgbClr val="4C69D0"/>
                </a:solidFill>
              </a:rPr>
              <a:t> </a:t>
            </a:r>
            <a:r>
              <a:rPr lang="en-US" dirty="0"/>
              <a:t>The loop terminates, and when it terminates, the invariant usually along with the reason that the loop terminated gives us a useful property that helps show that the algorithm is correct.</a:t>
            </a:r>
          </a:p>
        </p:txBody>
      </p:sp>
      <p:sp>
        <p:nvSpPr>
          <p:cNvPr id="4" name="Slide Number Placeholder 3">
            <a:extLst>
              <a:ext uri="{FF2B5EF4-FFF2-40B4-BE49-F238E27FC236}">
                <a16:creationId xmlns:a16="http://schemas.microsoft.com/office/drawing/2014/main" id="{7082D69D-0C39-EBA6-5704-E49EEF1EA820}"/>
              </a:ext>
            </a:extLst>
          </p:cNvPr>
          <p:cNvSpPr>
            <a:spLocks noGrp="1"/>
          </p:cNvSpPr>
          <p:nvPr>
            <p:ph type="sldNum" sz="quarter" idx="12"/>
          </p:nvPr>
        </p:nvSpPr>
        <p:spPr/>
        <p:txBody>
          <a:bodyPr/>
          <a:lstStyle/>
          <a:p>
            <a:fld id="{4CC025FC-8595-493D-A46F-2FDFDC85D9BC}" type="slidenum">
              <a:rPr lang="en-US" smtClean="0"/>
              <a:t>2</a:t>
            </a:fld>
            <a:endParaRPr lang="en-US"/>
          </a:p>
        </p:txBody>
      </p:sp>
    </p:spTree>
    <p:extLst>
      <p:ext uri="{BB962C8B-B14F-4D97-AF65-F5344CB8AC3E}">
        <p14:creationId xmlns:p14="http://schemas.microsoft.com/office/powerpoint/2010/main" val="287077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B3F9-5E15-90EB-FF4D-DD59728BA887}"/>
              </a:ext>
            </a:extLst>
          </p:cNvPr>
          <p:cNvSpPr>
            <a:spLocks noGrp="1"/>
          </p:cNvSpPr>
          <p:nvPr>
            <p:ph type="title"/>
          </p:nvPr>
        </p:nvSpPr>
        <p:spPr/>
        <p:txBody>
          <a:bodyPr/>
          <a:lstStyle/>
          <a:p>
            <a:r>
              <a:rPr lang="en-US" dirty="0"/>
              <a:t>Loop Invariant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4693CA-25C1-2E87-636C-A5E431D35371}"/>
                  </a:ext>
                </a:extLst>
              </p:cNvPr>
              <p:cNvSpPr>
                <a:spLocks noGrp="1"/>
              </p:cNvSpPr>
              <p:nvPr>
                <p:ph idx="1"/>
              </p:nvPr>
            </p:nvSpPr>
            <p:spPr>
              <a:xfrm>
                <a:off x="263236" y="1057848"/>
                <a:ext cx="6953641" cy="5119115"/>
              </a:xfrm>
            </p:spPr>
            <p:txBody>
              <a:bodyPr>
                <a:normAutofit fontScale="92500" lnSpcReduction="10000"/>
              </a:bodyPr>
              <a:lstStyle/>
              <a:p>
                <a:r>
                  <a:rPr lang="en-US" dirty="0"/>
                  <a:t>Invariant:</a:t>
                </a:r>
              </a:p>
              <a:p>
                <a:pPr marL="0" indent="0" algn="ctr">
                  <a:buNone/>
                </a:pPr>
                <a14:m>
                  <m:oMath xmlns:m="http://schemas.openxmlformats.org/officeDocument/2006/math">
                    <m:r>
                      <a:rPr lang="en-US" i="1" dirty="0" smtClean="0">
                        <a:solidFill>
                          <a:srgbClr val="FF0000"/>
                        </a:solidFill>
                        <a:latin typeface="Cambria Math" panose="02040503050406030204" pitchFamily="18" charset="0"/>
                      </a:rPr>
                      <m:t>𝑠</m:t>
                    </m:r>
                  </m:oMath>
                </a14:m>
                <a:r>
                  <a:rPr lang="en-US" i="1" dirty="0">
                    <a:solidFill>
                      <a:srgbClr val="FF0000"/>
                    </a:solidFill>
                  </a:rPr>
                  <a:t> is the sum of the first </a:t>
                </a:r>
                <a14:m>
                  <m:oMath xmlns:m="http://schemas.openxmlformats.org/officeDocument/2006/math">
                    <m:r>
                      <a:rPr lang="en-US" i="1" dirty="0" smtClean="0">
                        <a:solidFill>
                          <a:srgbClr val="FF0000"/>
                        </a:solidFill>
                        <a:latin typeface="Cambria Math" panose="02040503050406030204" pitchFamily="18" charset="0"/>
                      </a:rPr>
                      <m:t>𝑖</m:t>
                    </m:r>
                  </m:oMath>
                </a14:m>
                <a:r>
                  <a:rPr lang="en-US" i="1" dirty="0">
                    <a:solidFill>
                      <a:srgbClr val="FF0000"/>
                    </a:solidFill>
                  </a:rPr>
                  <a:t> array elements</a:t>
                </a:r>
              </a:p>
              <a:p>
                <a:r>
                  <a:rPr lang="en-US" dirty="0"/>
                  <a:t>The invariant expresses a relation between the three variables </a:t>
                </a:r>
                <a14:m>
                  <m:oMath xmlns:m="http://schemas.openxmlformats.org/officeDocument/2006/math">
                    <m:r>
                      <a:rPr lang="en-US" i="1" dirty="0" smtClean="0">
                        <a:latin typeface="Cambria Math" panose="02040503050406030204" pitchFamily="18" charset="0"/>
                      </a:rPr>
                      <m:t>𝑠</m:t>
                    </m:r>
                  </m:oMath>
                </a14:m>
                <a:r>
                  <a:rPr lang="en-US" dirty="0"/>
                  <a:t>,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𝑎</m:t>
                    </m:r>
                  </m:oMath>
                </a14:m>
                <a:r>
                  <a:rPr lang="en-US" dirty="0"/>
                  <a:t> that remains true even when the values of </a:t>
                </a:r>
                <a14:m>
                  <m:oMath xmlns:m="http://schemas.openxmlformats.org/officeDocument/2006/math">
                    <m:r>
                      <a:rPr lang="en-US" i="1" dirty="0" smtClean="0">
                        <a:latin typeface="Cambria Math" panose="02040503050406030204" pitchFamily="18" charset="0"/>
                      </a:rPr>
                      <m:t>𝑠</m:t>
                    </m:r>
                  </m:oMath>
                </a14:m>
                <a:r>
                  <a:rPr lang="en-US" dirty="0"/>
                  <a:t> and </a:t>
                </a:r>
                <a14:m>
                  <m:oMath xmlns:m="http://schemas.openxmlformats.org/officeDocument/2006/math">
                    <m:r>
                      <a:rPr lang="en-US" i="1" dirty="0" smtClean="0">
                        <a:latin typeface="Cambria Math" panose="02040503050406030204" pitchFamily="18" charset="0"/>
                      </a:rPr>
                      <m:t>𝑖</m:t>
                    </m:r>
                  </m:oMath>
                </a14:m>
                <a:r>
                  <a:rPr lang="en-US" dirty="0"/>
                  <a:t> change: </a:t>
                </a:r>
                <a14:m>
                  <m:oMath xmlns:m="http://schemas.openxmlformats.org/officeDocument/2006/math">
                    <m:r>
                      <a:rPr lang="en-US" i="1" dirty="0" smtClean="0">
                        <a:latin typeface="Cambria Math" panose="02040503050406030204" pitchFamily="18" charset="0"/>
                      </a:rPr>
                      <m:t>𝑠</m:t>
                    </m:r>
                  </m:oMath>
                </a14:m>
                <a:r>
                  <a:rPr lang="en-US" dirty="0"/>
                  <a:t> is always the sum of the first </a:t>
                </a:r>
                <a14:m>
                  <m:oMath xmlns:m="http://schemas.openxmlformats.org/officeDocument/2006/math">
                    <m:r>
                      <a:rPr lang="en-US" i="1" dirty="0" smtClean="0">
                        <a:latin typeface="Cambria Math" panose="02040503050406030204" pitchFamily="18" charset="0"/>
                      </a:rPr>
                      <m:t>𝑖</m:t>
                    </m:r>
                  </m:oMath>
                </a14:m>
                <a:r>
                  <a:rPr lang="en-US" dirty="0"/>
                  <a:t> elements in </a:t>
                </a:r>
                <a14:m>
                  <m:oMath xmlns:m="http://schemas.openxmlformats.org/officeDocument/2006/math">
                    <m:r>
                      <a:rPr lang="en-US" i="1" dirty="0" smtClean="0">
                        <a:latin typeface="Cambria Math" panose="02040503050406030204" pitchFamily="18" charset="0"/>
                      </a:rPr>
                      <m:t>𝑎</m:t>
                    </m:r>
                  </m:oMath>
                </a14:m>
                <a:r>
                  <a:rPr lang="en-US" dirty="0"/>
                  <a:t>. </a:t>
                </a:r>
              </a:p>
              <a:p>
                <a:r>
                  <a:rPr lang="en-US" b="1" i="1" dirty="0">
                    <a:solidFill>
                      <a:srgbClr val="4C69D0"/>
                    </a:solidFill>
                  </a:rPr>
                  <a:t>Initialization:</a:t>
                </a:r>
                <a:r>
                  <a:rPr lang="en-US" dirty="0"/>
                  <a:t> When control enters the loop, </a:t>
                </a:r>
                <a14:m>
                  <m:oMath xmlns:m="http://schemas.openxmlformats.org/officeDocument/2006/math">
                    <m:r>
                      <a:rPr lang="en-US" i="1" dirty="0" smtClean="0">
                        <a:latin typeface="Cambria Math" panose="02040503050406030204" pitchFamily="18" charset="0"/>
                      </a:rPr>
                      <m:t>𝑖</m:t>
                    </m:r>
                  </m:oMath>
                </a14:m>
                <a:r>
                  <a:rPr lang="en-US" dirty="0"/>
                  <a:t> is </a:t>
                </a:r>
                <a14:m>
                  <m:oMath xmlns:m="http://schemas.openxmlformats.org/officeDocument/2006/math">
                    <m:r>
                      <a:rPr lang="en-US" i="1" dirty="0" smtClean="0">
                        <a:latin typeface="Cambria Math" panose="02040503050406030204" pitchFamily="18" charset="0"/>
                      </a:rPr>
                      <m:t>0</m:t>
                    </m:r>
                  </m:oMath>
                </a14:m>
                <a:r>
                  <a:rPr lang="en-US" dirty="0"/>
                  <a:t> so </a:t>
                </a:r>
                <a14:m>
                  <m:oMath xmlns:m="http://schemas.openxmlformats.org/officeDocument/2006/math">
                    <m:r>
                      <a:rPr lang="en-US" i="1" dirty="0" smtClean="0">
                        <a:latin typeface="Cambria Math" panose="02040503050406030204" pitchFamily="18" charset="0"/>
                      </a:rPr>
                      <m:t>𝑠</m:t>
                    </m:r>
                  </m:oMath>
                </a14:m>
                <a:r>
                  <a:rPr lang="en-US" dirty="0"/>
                  <a:t> is the sum of no array elements.</a:t>
                </a:r>
              </a:p>
              <a:p>
                <a:r>
                  <a:rPr lang="en-US" b="1" i="1" dirty="0">
                    <a:solidFill>
                      <a:srgbClr val="4C69D0"/>
                    </a:solidFill>
                  </a:rPr>
                  <a:t>Maintenance: </a:t>
                </a:r>
                <a:r>
                  <a:rPr lang="en-US" dirty="0"/>
                  <a:t>Loop iterate through the array, still the </a:t>
                </a:r>
                <a14:m>
                  <m:oMath xmlns:m="http://schemas.openxmlformats.org/officeDocument/2006/math">
                    <m:r>
                      <a:rPr lang="en-US" i="1" dirty="0" smtClean="0">
                        <a:latin typeface="Cambria Math" panose="02040503050406030204" pitchFamily="18" charset="0"/>
                      </a:rPr>
                      <m:t>𝑠</m:t>
                    </m:r>
                  </m:oMath>
                </a14:m>
                <a:r>
                  <a:rPr lang="en-US" dirty="0"/>
                  <a:t> is the sum of </a:t>
                </a:r>
                <a14:m>
                  <m:oMath xmlns:m="http://schemas.openxmlformats.org/officeDocument/2006/math">
                    <m:r>
                      <a:rPr lang="en-US" i="1" dirty="0" smtClean="0">
                        <a:latin typeface="Cambria Math" panose="02040503050406030204" pitchFamily="18" charset="0"/>
                      </a:rPr>
                      <m:t>𝑖</m:t>
                    </m:r>
                  </m:oMath>
                </a14:m>
                <a:r>
                  <a:rPr lang="en-US" dirty="0"/>
                  <a:t> elements in </a:t>
                </a:r>
                <a14:m>
                  <m:oMath xmlns:m="http://schemas.openxmlformats.org/officeDocument/2006/math">
                    <m:r>
                      <a:rPr lang="en-US" i="1" dirty="0" smtClean="0">
                        <a:latin typeface="Cambria Math" panose="02040503050406030204" pitchFamily="18" charset="0"/>
                      </a:rPr>
                      <m:t>𝑎</m:t>
                    </m:r>
                  </m:oMath>
                </a14:m>
                <a:r>
                  <a:rPr lang="en-US" dirty="0"/>
                  <a:t>.</a:t>
                </a:r>
              </a:p>
              <a:p>
                <a:r>
                  <a:rPr lang="en-US" b="1" i="1" dirty="0">
                    <a:solidFill>
                      <a:srgbClr val="4C69D0"/>
                    </a:solidFill>
                  </a:rPr>
                  <a:t>Termination: </a:t>
                </a:r>
                <a:r>
                  <a:rPr lang="en-US" dirty="0"/>
                  <a:t>When control exits the loop, </a:t>
                </a:r>
                <a14:m>
                  <m:oMath xmlns:m="http://schemas.openxmlformats.org/officeDocument/2006/math">
                    <m:r>
                      <a:rPr lang="en-US" i="1" dirty="0" smtClean="0">
                        <a:latin typeface="Cambria Math" panose="02040503050406030204" pitchFamily="18" charset="0"/>
                      </a:rPr>
                      <m:t>𝑖</m:t>
                    </m:r>
                  </m:oMath>
                </a14:m>
                <a:r>
                  <a:rPr lang="en-US" dirty="0"/>
                  <a:t> is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𝑙𝑒𝑛𝑔𝑡h</m:t>
                    </m:r>
                  </m:oMath>
                </a14:m>
                <a:r>
                  <a:rPr lang="en-US" dirty="0"/>
                  <a:t>, so </a:t>
                </a:r>
                <a14:m>
                  <m:oMath xmlns:m="http://schemas.openxmlformats.org/officeDocument/2006/math">
                    <m:r>
                      <a:rPr lang="en-US" i="1" dirty="0" smtClean="0">
                        <a:latin typeface="Cambria Math" panose="02040503050406030204" pitchFamily="18" charset="0"/>
                      </a:rPr>
                      <m:t>𝑠</m:t>
                    </m:r>
                  </m:oMath>
                </a14:m>
                <a:r>
                  <a:rPr lang="en-US" dirty="0"/>
                  <a:t> is the sum of all of the array elements. This is the intended result.</a:t>
                </a:r>
              </a:p>
            </p:txBody>
          </p:sp>
        </mc:Choice>
        <mc:Fallback xmlns="">
          <p:sp>
            <p:nvSpPr>
              <p:cNvPr id="3" name="Content Placeholder 2">
                <a:extLst>
                  <a:ext uri="{FF2B5EF4-FFF2-40B4-BE49-F238E27FC236}">
                    <a16:creationId xmlns:a16="http://schemas.microsoft.com/office/drawing/2014/main" id="{1B4693CA-25C1-2E87-636C-A5E431D35371}"/>
                  </a:ext>
                </a:extLst>
              </p:cNvPr>
              <p:cNvSpPr>
                <a:spLocks noGrp="1" noRot="1" noChangeAspect="1" noMove="1" noResize="1" noEditPoints="1" noAdjustHandles="1" noChangeArrowheads="1" noChangeShapeType="1" noTextEdit="1"/>
              </p:cNvSpPr>
              <p:nvPr>
                <p:ph idx="1"/>
              </p:nvPr>
            </p:nvSpPr>
            <p:spPr>
              <a:xfrm>
                <a:off x="263236" y="1057848"/>
                <a:ext cx="6953641" cy="5119115"/>
              </a:xfrm>
              <a:blipFill>
                <a:blip r:embed="rId2"/>
                <a:stretch>
                  <a:fillRect l="-1315" t="-2503" r="-3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82D69D-0C39-EBA6-5704-E49EEF1EA820}"/>
              </a:ext>
            </a:extLst>
          </p:cNvPr>
          <p:cNvSpPr>
            <a:spLocks noGrp="1"/>
          </p:cNvSpPr>
          <p:nvPr>
            <p:ph type="sldNum" sz="quarter" idx="12"/>
          </p:nvPr>
        </p:nvSpPr>
        <p:spPr/>
        <p:txBody>
          <a:bodyPr/>
          <a:lstStyle/>
          <a:p>
            <a:fld id="{4CC025FC-8595-493D-A46F-2FDFDC85D9BC}" type="slidenum">
              <a:rPr lang="en-US" smtClean="0"/>
              <a:t>3</a:t>
            </a:fld>
            <a:endParaRPr lang="en-US"/>
          </a:p>
        </p:txBody>
      </p:sp>
      <p:pic>
        <p:nvPicPr>
          <p:cNvPr id="6" name="Picture 5">
            <a:extLst>
              <a:ext uri="{FF2B5EF4-FFF2-40B4-BE49-F238E27FC236}">
                <a16:creationId xmlns:a16="http://schemas.microsoft.com/office/drawing/2014/main" id="{FF8127A0-3BAF-5123-F1E3-41BCFA9004A6}"/>
              </a:ext>
            </a:extLst>
          </p:cNvPr>
          <p:cNvPicPr>
            <a:picLocks noChangeAspect="1"/>
          </p:cNvPicPr>
          <p:nvPr/>
        </p:nvPicPr>
        <p:blipFill>
          <a:blip r:embed="rId3"/>
          <a:stretch>
            <a:fillRect/>
          </a:stretch>
        </p:blipFill>
        <p:spPr>
          <a:xfrm>
            <a:off x="7356126" y="1383923"/>
            <a:ext cx="4572638" cy="4705592"/>
          </a:xfrm>
          <a:prstGeom prst="rect">
            <a:avLst/>
          </a:prstGeom>
        </p:spPr>
      </p:pic>
    </p:spTree>
    <p:extLst>
      <p:ext uri="{BB962C8B-B14F-4D97-AF65-F5344CB8AC3E}">
        <p14:creationId xmlns:p14="http://schemas.microsoft.com/office/powerpoint/2010/main" val="245727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A3DD-ABB7-5CDA-A030-B3847F016DE9}"/>
              </a:ext>
            </a:extLst>
          </p:cNvPr>
          <p:cNvSpPr>
            <a:spLocks noGrp="1"/>
          </p:cNvSpPr>
          <p:nvPr>
            <p:ph type="title"/>
          </p:nvPr>
        </p:nvSpPr>
        <p:spPr/>
        <p:txBody>
          <a:bodyPr/>
          <a:lstStyle/>
          <a:p>
            <a:r>
              <a:rPr lang="en-US" dirty="0"/>
              <a:t>Some 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47EF11-CE7A-1019-5961-537A96BA510F}"/>
                  </a:ext>
                </a:extLst>
              </p:cNvPr>
              <p:cNvSpPr>
                <a:spLocks noGrp="1"/>
              </p:cNvSpPr>
              <p:nvPr>
                <p:ph idx="1"/>
              </p:nvPr>
            </p:nvSpPr>
            <p:spPr/>
            <p:txBody>
              <a:bodyPr/>
              <a:lstStyle/>
              <a:p>
                <a:r>
                  <a:rPr lang="en-US" dirty="0"/>
                  <a:t>The </a:t>
                </a:r>
                <a:r>
                  <a:rPr lang="en-US" b="1" i="1" dirty="0">
                    <a:solidFill>
                      <a:srgbClr val="4C69D0"/>
                    </a:solidFill>
                  </a:rPr>
                  <a:t>guard</a:t>
                </a:r>
                <a:r>
                  <a:rPr lang="en-US" dirty="0"/>
                  <a:t> is the Boolean expression that determines whether to execute the body of the loop. The program executes the body of the loop Usually, the </a:t>
                </a:r>
                <a:r>
                  <a:rPr lang="en-US" b="1" i="1" dirty="0">
                    <a:solidFill>
                      <a:srgbClr val="4C69D0"/>
                    </a:solidFill>
                  </a:rPr>
                  <a:t>guard</a:t>
                </a:r>
                <a:r>
                  <a:rPr lang="en-US" dirty="0"/>
                  <a:t> is true. In a while loop, the </a:t>
                </a:r>
                <a:r>
                  <a:rPr lang="en-US" b="1" i="1" dirty="0">
                    <a:solidFill>
                      <a:srgbClr val="4C69D0"/>
                    </a:solidFill>
                  </a:rPr>
                  <a:t>guard </a:t>
                </a:r>
                <a:r>
                  <a:rPr lang="en-US" dirty="0"/>
                  <a:t>is the Boolean expression that occurs in the while statement (in a for loop, the guard is the second expression in parentheses in the for statement). </a:t>
                </a:r>
              </a:p>
              <a:p>
                <a:pPr lvl="1"/>
                <a:r>
                  <a:rPr lang="en-US" dirty="0"/>
                  <a:t>In our example, the guard is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&lt; </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𝑙𝑒𝑛𝑔𝑡h</m:t>
                    </m:r>
                  </m:oMath>
                </a14:m>
                <a:endParaRPr lang="en-US" dirty="0"/>
              </a:p>
              <a:p>
                <a:endParaRPr lang="en-US" dirty="0"/>
              </a:p>
              <a:p>
                <a:r>
                  <a:rPr lang="en-US" dirty="0"/>
                  <a:t>The </a:t>
                </a:r>
                <a:r>
                  <a:rPr lang="en-US" b="1" i="1" dirty="0">
                    <a:solidFill>
                      <a:srgbClr val="4C69D0"/>
                    </a:solidFill>
                  </a:rPr>
                  <a:t>variant</a:t>
                </a:r>
                <a:r>
                  <a:rPr lang="en-US" dirty="0"/>
                  <a:t> is a numeric expression that measures how much work is left to do. Usually, the variant does not occur explicitly in the code, you must infer it. Quite often the variant is simply the number of loop iterations that remain to be done. </a:t>
                </a:r>
              </a:p>
              <a:p>
                <a:pPr lvl="1"/>
                <a:r>
                  <a:rPr lang="en-US" dirty="0"/>
                  <a:t>In our example, the variant is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𝑙𝑒𝑛𝑔𝑡h</m:t>
                    </m:r>
                    <m:r>
                      <a:rPr lang="en-US" i="1" dirty="0" smtClean="0">
                        <a:latin typeface="Cambria Math" panose="02040503050406030204" pitchFamily="18" charset="0"/>
                      </a:rPr>
                      <m:t> − </m:t>
                    </m:r>
                    <m:r>
                      <a:rPr lang="en-US" i="1" dirty="0" err="1" smtClean="0">
                        <a:latin typeface="Cambria Math" panose="02040503050406030204" pitchFamily="18" charset="0"/>
                      </a:rPr>
                      <m:t>𝑖</m:t>
                    </m:r>
                  </m:oMath>
                </a14:m>
                <a:endParaRPr lang="en-US" dirty="0"/>
              </a:p>
            </p:txBody>
          </p:sp>
        </mc:Choice>
        <mc:Fallback xmlns="">
          <p:sp>
            <p:nvSpPr>
              <p:cNvPr id="3" name="Content Placeholder 2">
                <a:extLst>
                  <a:ext uri="{FF2B5EF4-FFF2-40B4-BE49-F238E27FC236}">
                    <a16:creationId xmlns:a16="http://schemas.microsoft.com/office/drawing/2014/main" id="{4647EF11-CE7A-1019-5961-537A96BA510F}"/>
                  </a:ext>
                </a:extLst>
              </p:cNvPr>
              <p:cNvSpPr>
                <a:spLocks noGrp="1" noRot="1" noChangeAspect="1" noMove="1" noResize="1" noEditPoints="1" noAdjustHandles="1" noChangeArrowheads="1" noChangeShapeType="1" noTextEdit="1"/>
              </p:cNvSpPr>
              <p:nvPr>
                <p:ph idx="1"/>
              </p:nvPr>
            </p:nvSpPr>
            <p:spPr>
              <a:blipFill>
                <a:blip r:embed="rId2"/>
                <a:stretch>
                  <a:fillRect l="-940" t="-2026" r="-13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B0C78E-AB64-EE50-7DFB-62DC69B12979}"/>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389232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DD19-3D98-4A34-ACD9-AC0C4345A5BB}"/>
              </a:ext>
            </a:extLst>
          </p:cNvPr>
          <p:cNvSpPr>
            <a:spLocks noGrp="1"/>
          </p:cNvSpPr>
          <p:nvPr>
            <p:ph type="title"/>
          </p:nvPr>
        </p:nvSpPr>
        <p:spPr/>
        <p:txBody>
          <a:bodyPr/>
          <a:lstStyle/>
          <a:p>
            <a:r>
              <a:rPr lang="en-US" dirty="0"/>
              <a:t>Correctness of a Loop</a:t>
            </a:r>
          </a:p>
        </p:txBody>
      </p:sp>
      <p:sp>
        <p:nvSpPr>
          <p:cNvPr id="3" name="Content Placeholder 2">
            <a:extLst>
              <a:ext uri="{FF2B5EF4-FFF2-40B4-BE49-F238E27FC236}">
                <a16:creationId xmlns:a16="http://schemas.microsoft.com/office/drawing/2014/main" id="{4A911EBD-075A-463F-AC7B-9890D9C951F8}"/>
              </a:ext>
            </a:extLst>
          </p:cNvPr>
          <p:cNvSpPr>
            <a:spLocks noGrp="1"/>
          </p:cNvSpPr>
          <p:nvPr>
            <p:ph idx="1"/>
          </p:nvPr>
        </p:nvSpPr>
        <p:spPr>
          <a:xfrm>
            <a:off x="263236" y="1057848"/>
            <a:ext cx="7742628" cy="5119115"/>
          </a:xfrm>
        </p:spPr>
        <p:txBody>
          <a:bodyPr>
            <a:normAutofit lnSpcReduction="10000"/>
          </a:bodyPr>
          <a:lstStyle/>
          <a:p>
            <a:r>
              <a:rPr lang="en-US" dirty="0"/>
              <a:t>A loop is correct if the five conditions in this checklist are all true:</a:t>
            </a:r>
          </a:p>
          <a:p>
            <a:pPr>
              <a:buFont typeface="Wingdings" panose="05000000000000000000" pitchFamily="2" charset="2"/>
              <a:buChar char="ü"/>
            </a:pPr>
            <a:r>
              <a:rPr lang="en-US" b="1" i="1" dirty="0">
                <a:solidFill>
                  <a:srgbClr val="4C69D0"/>
                </a:solidFill>
              </a:rPr>
              <a:t>Initialization: </a:t>
            </a:r>
            <a:r>
              <a:rPr lang="en-US" dirty="0"/>
              <a:t>the invariant is true before entering the loop</a:t>
            </a:r>
          </a:p>
          <a:p>
            <a:pPr>
              <a:buFont typeface="Wingdings" panose="05000000000000000000" pitchFamily="2" charset="2"/>
              <a:buChar char="ü"/>
            </a:pPr>
            <a:r>
              <a:rPr lang="en-US" b="1" i="1" dirty="0">
                <a:solidFill>
                  <a:srgbClr val="4C69D0"/>
                </a:solidFill>
              </a:rPr>
              <a:t>Invariance: </a:t>
            </a:r>
            <a:r>
              <a:rPr lang="en-US" dirty="0"/>
              <a:t>the body of the loop preserves the invariant</a:t>
            </a:r>
          </a:p>
          <a:p>
            <a:pPr>
              <a:buFont typeface="Wingdings" panose="05000000000000000000" pitchFamily="2" charset="2"/>
              <a:buChar char="ü"/>
            </a:pPr>
            <a:r>
              <a:rPr lang="en-US" b="1" i="1" dirty="0">
                <a:solidFill>
                  <a:srgbClr val="4C69D0"/>
                </a:solidFill>
              </a:rPr>
              <a:t>Progress: </a:t>
            </a:r>
            <a:r>
              <a:rPr lang="en-US" dirty="0"/>
              <a:t>the body of the loop decreases the variant.</a:t>
            </a:r>
          </a:p>
          <a:p>
            <a:pPr>
              <a:buFont typeface="Wingdings" panose="05000000000000000000" pitchFamily="2" charset="2"/>
              <a:buChar char="ü"/>
            </a:pPr>
            <a:r>
              <a:rPr lang="en-US" b="1" i="1" dirty="0">
                <a:solidFill>
                  <a:srgbClr val="4C69D0"/>
                </a:solidFill>
              </a:rPr>
              <a:t>Boundedness: </a:t>
            </a:r>
            <a:r>
              <a:rPr lang="en-US" dirty="0"/>
              <a:t>when the value of the variant falls below some threshold, the guard becomes false.</a:t>
            </a:r>
          </a:p>
          <a:p>
            <a:pPr>
              <a:buFont typeface="Wingdings" panose="05000000000000000000" pitchFamily="2" charset="2"/>
              <a:buChar char="ü"/>
            </a:pPr>
            <a:r>
              <a:rPr lang="en-US" b="1" i="1" dirty="0">
                <a:solidFill>
                  <a:srgbClr val="4C69D0"/>
                </a:solidFill>
              </a:rPr>
              <a:t>Exit: </a:t>
            </a:r>
            <a:r>
              <a:rPr lang="en-US" dirty="0"/>
              <a:t>the negation of the guard and the invariant describe the goal.</a:t>
            </a:r>
          </a:p>
        </p:txBody>
      </p:sp>
      <p:sp>
        <p:nvSpPr>
          <p:cNvPr id="4" name="Slide Number Placeholder 3">
            <a:extLst>
              <a:ext uri="{FF2B5EF4-FFF2-40B4-BE49-F238E27FC236}">
                <a16:creationId xmlns:a16="http://schemas.microsoft.com/office/drawing/2014/main" id="{9EB552EC-0469-83AF-2B56-0C15EE47F0BB}"/>
              </a:ext>
            </a:extLst>
          </p:cNvPr>
          <p:cNvSpPr>
            <a:spLocks noGrp="1"/>
          </p:cNvSpPr>
          <p:nvPr>
            <p:ph type="sldNum" sz="quarter" idx="12"/>
          </p:nvPr>
        </p:nvSpPr>
        <p:spPr/>
        <p:txBody>
          <a:bodyPr/>
          <a:lstStyle/>
          <a:p>
            <a:fld id="{4CC025FC-8595-493D-A46F-2FDFDC85D9BC}" type="slidenum">
              <a:rPr lang="en-US" smtClean="0"/>
              <a:t>5</a:t>
            </a:fld>
            <a:endParaRPr lang="en-US"/>
          </a:p>
        </p:txBody>
      </p:sp>
      <p:pic>
        <p:nvPicPr>
          <p:cNvPr id="1026" name="Picture 2" descr="Checklist - Free seo and web icons">
            <a:extLst>
              <a:ext uri="{FF2B5EF4-FFF2-40B4-BE49-F238E27FC236}">
                <a16:creationId xmlns:a16="http://schemas.microsoft.com/office/drawing/2014/main" id="{0A7430DB-F76B-6EDD-4576-759E3B493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208" y="1300163"/>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1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DD19-3D98-4A34-ACD9-AC0C4345A5BB}"/>
              </a:ext>
            </a:extLst>
          </p:cNvPr>
          <p:cNvSpPr>
            <a:spLocks noGrp="1"/>
          </p:cNvSpPr>
          <p:nvPr>
            <p:ph type="title"/>
          </p:nvPr>
        </p:nvSpPr>
        <p:spPr/>
        <p:txBody>
          <a:bodyPr/>
          <a:lstStyle/>
          <a:p>
            <a:r>
              <a:rPr lang="en-US" dirty="0"/>
              <a:t>Correctness of a Loop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911EBD-075A-463F-AC7B-9890D9C951F8}"/>
                  </a:ext>
                </a:extLst>
              </p:cNvPr>
              <p:cNvSpPr>
                <a:spLocks noGrp="1"/>
              </p:cNvSpPr>
              <p:nvPr>
                <p:ph idx="1"/>
              </p:nvPr>
            </p:nvSpPr>
            <p:spPr/>
            <p:txBody>
              <a:bodyPr>
                <a:normAutofit/>
              </a:bodyPr>
              <a:lstStyle/>
              <a:p>
                <a:r>
                  <a:rPr lang="en-US" dirty="0"/>
                  <a:t>We can confirm all five conditions in our example:</a:t>
                </a:r>
              </a:p>
              <a:p>
                <a:pPr>
                  <a:buFont typeface="Wingdings" panose="05000000000000000000" pitchFamily="2" charset="2"/>
                  <a:buChar char="ü"/>
                </a:pPr>
                <a:r>
                  <a:rPr lang="en-US" b="1" i="1" dirty="0">
                    <a:solidFill>
                      <a:srgbClr val="4C69D0"/>
                    </a:solidFill>
                  </a:rPr>
                  <a:t>Initialization: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 = 0</m:t>
                    </m:r>
                  </m:oMath>
                </a14:m>
                <a:r>
                  <a:rPr lang="en-US" dirty="0"/>
                  <a:t> before entering the loop</a:t>
                </a:r>
              </a:p>
              <a:p>
                <a:pPr>
                  <a:buFont typeface="Wingdings" panose="05000000000000000000" pitchFamily="2" charset="2"/>
                  <a:buChar char="ü"/>
                </a:pPr>
                <a:r>
                  <a:rPr lang="en-US" b="1" i="1" dirty="0">
                    <a:solidFill>
                      <a:srgbClr val="4C69D0"/>
                    </a:solidFill>
                  </a:rPr>
                  <a:t>Invariance: </a:t>
                </a:r>
                <a:r>
                  <a:rPr lang="en-US" dirty="0"/>
                  <a:t>executing the body of the loop gives</a:t>
                </a:r>
              </a:p>
              <a:p>
                <a:pPr lvl="1"/>
                <a:r>
                  <a:rPr lang="en-US" dirty="0"/>
                  <a:t>when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=0</m:t>
                    </m:r>
                  </m:oMath>
                </a14:m>
                <a:r>
                  <a:rPr lang="en-US" dirty="0"/>
                  <a:t> then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 = </m:t>
                    </m:r>
                    <m:r>
                      <a:rPr lang="en-US" i="1" dirty="0" smtClean="0">
                        <a:latin typeface="Cambria Math" panose="02040503050406030204" pitchFamily="18" charset="0"/>
                      </a:rPr>
                      <m:t>𝑎</m:t>
                    </m:r>
                    <m:r>
                      <a:rPr lang="en-US" i="1" dirty="0" smtClean="0">
                        <a:latin typeface="Cambria Math" panose="02040503050406030204" pitchFamily="18" charset="0"/>
                      </a:rPr>
                      <m:t>[0]</m:t>
                    </m:r>
                  </m:oMath>
                </a14:m>
                <a:r>
                  <a:rPr lang="en-US" dirty="0"/>
                  <a:t>, </a:t>
                </a:r>
              </a:p>
              <a:p>
                <a:pPr lvl="1"/>
                <a:r>
                  <a:rPr lang="en-US" dirty="0"/>
                  <a:t>when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=1</m:t>
                    </m:r>
                  </m:oMath>
                </a14:m>
                <a:r>
                  <a:rPr lang="en-US" dirty="0"/>
                  <a:t> then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 = </m:t>
                    </m:r>
                    <m:r>
                      <a:rPr lang="en-US" i="1" dirty="0" smtClean="0">
                        <a:latin typeface="Cambria Math" panose="02040503050406030204" pitchFamily="18" charset="0"/>
                      </a:rPr>
                      <m:t>𝑎</m:t>
                    </m:r>
                    <m:r>
                      <a:rPr lang="en-US" i="1" dirty="0" smtClean="0">
                        <a:latin typeface="Cambria Math" panose="02040503050406030204" pitchFamily="18" charset="0"/>
                      </a:rPr>
                      <m:t>[0] + </m:t>
                    </m:r>
                    <m:r>
                      <a:rPr lang="en-US" i="1" dirty="0" smtClean="0">
                        <a:latin typeface="Cambria Math" panose="02040503050406030204" pitchFamily="18" charset="0"/>
                      </a:rPr>
                      <m:t>𝑎</m:t>
                    </m:r>
                    <m:r>
                      <a:rPr lang="en-US" i="1" dirty="0" smtClean="0">
                        <a:latin typeface="Cambria Math" panose="02040503050406030204" pitchFamily="18" charset="0"/>
                      </a:rPr>
                      <m:t>[1]</m:t>
                    </m:r>
                  </m:oMath>
                </a14:m>
                <a:r>
                  <a:rPr lang="en-US" dirty="0"/>
                  <a:t>, etc.</a:t>
                </a:r>
              </a:p>
              <a:p>
                <a:pPr>
                  <a:buFont typeface="Wingdings" panose="05000000000000000000" pitchFamily="2" charset="2"/>
                  <a:buChar char="ü"/>
                </a:pPr>
                <a:r>
                  <a:rPr lang="en-US" b="1" i="1" dirty="0">
                    <a:solidFill>
                      <a:srgbClr val="4C69D0"/>
                    </a:solidFill>
                  </a:rPr>
                  <a:t>Progress: </a:t>
                </a:r>
                <a:r>
                  <a:rPr lang="en-US" dirty="0"/>
                  <a:t>when we execute the body of the loop, the statement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 </m:t>
                    </m:r>
                    <m:r>
                      <a:rPr lang="en-US" i="1" dirty="0" err="1" smtClean="0">
                        <a:latin typeface="Cambria Math" panose="02040503050406030204" pitchFamily="18" charset="0"/>
                      </a:rPr>
                      <m:t>𝑖</m:t>
                    </m:r>
                    <m:r>
                      <a:rPr lang="en-US" i="1" dirty="0" smtClean="0">
                        <a:latin typeface="Cambria Math" panose="02040503050406030204" pitchFamily="18" charset="0"/>
                      </a:rPr>
                      <m:t> + 1</m:t>
                    </m:r>
                  </m:oMath>
                </a14:m>
                <a:r>
                  <a:rPr lang="en-US" dirty="0"/>
                  <a:t> decreases the variant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𝑙𝑒𝑛𝑔𝑡h</m:t>
                    </m:r>
                    <m:r>
                      <a:rPr lang="en-US" i="1" dirty="0" smtClean="0">
                        <a:latin typeface="Cambria Math" panose="02040503050406030204" pitchFamily="18" charset="0"/>
                      </a:rPr>
                      <m:t> − </m:t>
                    </m:r>
                    <m:r>
                      <a:rPr lang="en-US" i="1" dirty="0" err="1" smtClean="0">
                        <a:latin typeface="Cambria Math" panose="02040503050406030204" pitchFamily="18" charset="0"/>
                      </a:rPr>
                      <m:t>𝑖</m:t>
                    </m:r>
                  </m:oMath>
                </a14:m>
                <a:endParaRPr lang="en-US" dirty="0"/>
              </a:p>
              <a:p>
                <a:pPr>
                  <a:buFont typeface="Wingdings" panose="05000000000000000000" pitchFamily="2" charset="2"/>
                  <a:buChar char="ü"/>
                </a:pPr>
                <a:r>
                  <a:rPr lang="en-US" b="1" i="1" dirty="0">
                    <a:solidFill>
                      <a:srgbClr val="4C69D0"/>
                    </a:solidFill>
                  </a:rPr>
                  <a:t>Boundedness: </a:t>
                </a:r>
                <a:r>
                  <a:rPr lang="en-US" dirty="0"/>
                  <a:t>when the value of the variant falls below </a:t>
                </a:r>
                <a14:m>
                  <m:oMath xmlns:m="http://schemas.openxmlformats.org/officeDocument/2006/math">
                    <m:r>
                      <a:rPr lang="en-US" i="1" dirty="0" smtClean="0">
                        <a:latin typeface="Cambria Math" panose="02040503050406030204" pitchFamily="18" charset="0"/>
                      </a:rPr>
                      <m:t>1</m:t>
                    </m:r>
                  </m:oMath>
                </a14:m>
                <a:r>
                  <a:rPr lang="en-US" dirty="0"/>
                  <a:t>, the guard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&lt; </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𝑙𝑒𝑛𝑔𝑡h</m:t>
                    </m:r>
                  </m:oMath>
                </a14:m>
                <a:r>
                  <a:rPr lang="en-US" dirty="0"/>
                  <a:t> becomes false</a:t>
                </a:r>
              </a:p>
              <a:p>
                <a:pPr>
                  <a:buFont typeface="Wingdings" panose="05000000000000000000" pitchFamily="2" charset="2"/>
                  <a:buChar char="ü"/>
                </a:pPr>
                <a:r>
                  <a:rPr lang="en-US" b="1" i="1" dirty="0">
                    <a:solidFill>
                      <a:srgbClr val="4C69D0"/>
                    </a:solidFill>
                  </a:rPr>
                  <a:t>Exit: </a:t>
                </a:r>
                <a:r>
                  <a:rPr lang="en-US" dirty="0"/>
                  <a:t>The negation of the guard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 </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𝑙𝑒𝑛𝑔𝑡h</m:t>
                    </m:r>
                    <m:r>
                      <a:rPr lang="en-US" i="1" dirty="0" smtClean="0">
                        <a:latin typeface="Cambria Math" panose="02040503050406030204" pitchFamily="18" charset="0"/>
                      </a:rPr>
                      <m:t> </m:t>
                    </m:r>
                  </m:oMath>
                </a14:m>
                <a:r>
                  <a:rPr lang="en-US" dirty="0"/>
                  <a:t>and the invariant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 = </m:t>
                    </m:r>
                    <m:r>
                      <a:rPr lang="en-US" i="1" dirty="0" smtClean="0">
                        <a:latin typeface="Cambria Math" panose="02040503050406030204" pitchFamily="18" charset="0"/>
                      </a:rPr>
                      <m:t>𝑎</m:t>
                    </m:r>
                    <m:r>
                      <a:rPr lang="en-US" i="1" dirty="0" smtClean="0">
                        <a:latin typeface="Cambria Math" panose="02040503050406030204" pitchFamily="18" charset="0"/>
                      </a:rPr>
                      <m:t>[0] + .. +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𝑙𝑒𝑛𝑔𝑡h</m:t>
                    </m:r>
                    <m:r>
                      <a:rPr lang="en-US" i="1" dirty="0" smtClean="0">
                        <a:latin typeface="Cambria Math" panose="02040503050406030204" pitchFamily="18" charset="0"/>
                      </a:rPr>
                      <m:t>−1]</m:t>
                    </m:r>
                  </m:oMath>
                </a14:m>
                <a:r>
                  <a:rPr lang="en-US" dirty="0"/>
                  <a:t> describe the goal</a:t>
                </a:r>
              </a:p>
            </p:txBody>
          </p:sp>
        </mc:Choice>
        <mc:Fallback xmlns="">
          <p:sp>
            <p:nvSpPr>
              <p:cNvPr id="3" name="Content Placeholder 2">
                <a:extLst>
                  <a:ext uri="{FF2B5EF4-FFF2-40B4-BE49-F238E27FC236}">
                    <a16:creationId xmlns:a16="http://schemas.microsoft.com/office/drawing/2014/main" id="{4A911EBD-075A-463F-AC7B-9890D9C951F8}"/>
                  </a:ext>
                </a:extLst>
              </p:cNvPr>
              <p:cNvSpPr>
                <a:spLocks noGrp="1" noRot="1" noChangeAspect="1" noMove="1" noResize="1" noEditPoints="1" noAdjustHandles="1" noChangeArrowheads="1" noChangeShapeType="1" noTextEdit="1"/>
              </p:cNvSpPr>
              <p:nvPr>
                <p:ph idx="1"/>
              </p:nvPr>
            </p:nvSpPr>
            <p:spPr>
              <a:blipFill>
                <a:blip r:embed="rId2"/>
                <a:stretch>
                  <a:fillRect l="-940" t="-2026" b="-5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B552EC-0469-83AF-2B56-0C15EE47F0BB}"/>
              </a:ext>
            </a:extLst>
          </p:cNvPr>
          <p:cNvSpPr>
            <a:spLocks noGrp="1"/>
          </p:cNvSpPr>
          <p:nvPr>
            <p:ph type="sldNum" sz="quarter" idx="12"/>
          </p:nvPr>
        </p:nvSpPr>
        <p:spPr/>
        <p:txBody>
          <a:bodyPr/>
          <a:lstStyle/>
          <a:p>
            <a:fld id="{4CC025FC-8595-493D-A46F-2FDFDC85D9BC}" type="slidenum">
              <a:rPr lang="en-US" smtClean="0"/>
              <a:t>6</a:t>
            </a:fld>
            <a:endParaRPr lang="en-US"/>
          </a:p>
        </p:txBody>
      </p:sp>
    </p:spTree>
    <p:extLst>
      <p:ext uri="{BB962C8B-B14F-4D97-AF65-F5344CB8AC3E}">
        <p14:creationId xmlns:p14="http://schemas.microsoft.com/office/powerpoint/2010/main" val="378808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396C-7D41-CDE0-F51B-0292C604D9F2}"/>
              </a:ext>
            </a:extLst>
          </p:cNvPr>
          <p:cNvSpPr>
            <a:spLocks noGrp="1"/>
          </p:cNvSpPr>
          <p:nvPr>
            <p:ph type="title"/>
          </p:nvPr>
        </p:nvSpPr>
        <p:spPr/>
        <p:txBody>
          <a:bodyPr/>
          <a:lstStyle/>
          <a:p>
            <a:r>
              <a:rPr lang="en-US" dirty="0"/>
              <a:t>Purpose of Loop Invariant</a:t>
            </a:r>
          </a:p>
        </p:txBody>
      </p:sp>
      <p:sp>
        <p:nvSpPr>
          <p:cNvPr id="3" name="Content Placeholder 2">
            <a:extLst>
              <a:ext uri="{FF2B5EF4-FFF2-40B4-BE49-F238E27FC236}">
                <a16:creationId xmlns:a16="http://schemas.microsoft.com/office/drawing/2014/main" id="{2CA92E0B-FA86-7204-DA26-DB45DBD0BB53}"/>
              </a:ext>
            </a:extLst>
          </p:cNvPr>
          <p:cNvSpPr>
            <a:spLocks noGrp="1"/>
          </p:cNvSpPr>
          <p:nvPr>
            <p:ph idx="1"/>
          </p:nvPr>
        </p:nvSpPr>
        <p:spPr/>
        <p:txBody>
          <a:bodyPr>
            <a:normAutofit lnSpcReduction="10000"/>
          </a:bodyPr>
          <a:lstStyle/>
          <a:p>
            <a:r>
              <a:rPr lang="en-US" dirty="0"/>
              <a:t>Loop invariants capture key facts that explain why code works. </a:t>
            </a:r>
          </a:p>
          <a:p>
            <a:r>
              <a:rPr lang="en-US" dirty="0"/>
              <a:t>This means that if you write code in which the loop invariant is not obvious, you should add a comment that gives the loop invariant.</a:t>
            </a:r>
          </a:p>
          <a:p>
            <a:r>
              <a:rPr lang="en-US" dirty="0"/>
              <a:t>This helps other programmers understand the code and helps keep them from accidentally breaking the invariant with future changes.</a:t>
            </a:r>
          </a:p>
          <a:p>
            <a:r>
              <a:rPr lang="en-US" dirty="0"/>
              <a:t>Loop invariants are used to reason about the correctness of computer programs. Intuition or trial and error can be used to write easy algorithms however when the complexity of the problem increases, it is better to use formal methods such as loop invariants.</a:t>
            </a:r>
          </a:p>
          <a:p>
            <a:r>
              <a:rPr lang="en-US" dirty="0"/>
              <a:t>Loop invariants can be used to prove the correctness of an algorithm, debug an existing algorithm without even tracing the code or develop an algorithm directly from specification.</a:t>
            </a:r>
          </a:p>
        </p:txBody>
      </p:sp>
      <p:sp>
        <p:nvSpPr>
          <p:cNvPr id="4" name="Slide Number Placeholder 3">
            <a:extLst>
              <a:ext uri="{FF2B5EF4-FFF2-40B4-BE49-F238E27FC236}">
                <a16:creationId xmlns:a16="http://schemas.microsoft.com/office/drawing/2014/main" id="{96DD6249-8F25-8C91-AD51-B7640A6AAC4B}"/>
              </a:ext>
            </a:extLst>
          </p:cNvPr>
          <p:cNvSpPr>
            <a:spLocks noGrp="1"/>
          </p:cNvSpPr>
          <p:nvPr>
            <p:ph type="sldNum" sz="quarter" idx="12"/>
          </p:nvPr>
        </p:nvSpPr>
        <p:spPr/>
        <p:txBody>
          <a:bodyPr/>
          <a:lstStyle/>
          <a:p>
            <a:fld id="{4CC025FC-8595-493D-A46F-2FDFDC85D9BC}" type="slidenum">
              <a:rPr lang="en-US" smtClean="0"/>
              <a:t>7</a:t>
            </a:fld>
            <a:endParaRPr lang="en-US"/>
          </a:p>
        </p:txBody>
      </p:sp>
    </p:spTree>
    <p:extLst>
      <p:ext uri="{BB962C8B-B14F-4D97-AF65-F5344CB8AC3E}">
        <p14:creationId xmlns:p14="http://schemas.microsoft.com/office/powerpoint/2010/main" val="200307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35ED-7823-368E-957F-6E2FBC5FBBE6}"/>
              </a:ext>
            </a:extLst>
          </p:cNvPr>
          <p:cNvSpPr>
            <a:spLocks noGrp="1"/>
          </p:cNvSpPr>
          <p:nvPr>
            <p:ph type="title"/>
          </p:nvPr>
        </p:nvSpPr>
        <p:spPr/>
        <p:txBody>
          <a:bodyPr/>
          <a:lstStyle/>
          <a:p>
            <a:r>
              <a:rPr lang="en-US" dirty="0"/>
              <a:t>Loop Invariant – Example 2 (Your Task)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6B07A6-F0E4-F4C3-0DFE-152261132866}"/>
                  </a:ext>
                </a:extLst>
              </p:cNvPr>
              <p:cNvSpPr>
                <a:spLocks noGrp="1"/>
              </p:cNvSpPr>
              <p:nvPr>
                <p:ph idx="1"/>
              </p:nvPr>
            </p:nvSpPr>
            <p:spPr>
              <a:xfrm>
                <a:off x="263236" y="1057848"/>
                <a:ext cx="6662858" cy="5119115"/>
              </a:xfrm>
            </p:spPr>
            <p:txBody>
              <a:bodyPr>
                <a:normAutofit fontScale="85000" lnSpcReduction="20000"/>
              </a:bodyPr>
              <a:lstStyle/>
              <a:p>
                <a:r>
                  <a:rPr lang="en-US" dirty="0"/>
                  <a:t>What is the loop invariant in the example?</a:t>
                </a:r>
              </a:p>
              <a:p>
                <a:r>
                  <a:rPr lang="en-US" dirty="0"/>
                  <a:t>The loop invariant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endParaRPr lang="en-US" dirty="0"/>
              </a:p>
              <a:p>
                <a:r>
                  <a:rPr lang="en-US" dirty="0"/>
                  <a:t>Confirm all five conditions in our example:</a:t>
                </a:r>
              </a:p>
              <a:p>
                <a:pPr>
                  <a:buFont typeface="Wingdings" panose="05000000000000000000" pitchFamily="2" charset="2"/>
                  <a:buChar char="ü"/>
                </a:pPr>
                <a:r>
                  <a:rPr lang="en-US" b="1" i="1" dirty="0">
                    <a:solidFill>
                      <a:srgbClr val="4C69D0"/>
                    </a:solidFill>
                  </a:rPr>
                  <a:t>Initialization: </a:t>
                </a:r>
                <a14:m>
                  <m:oMath xmlns:m="http://schemas.openxmlformats.org/officeDocument/2006/math">
                    <m:r>
                      <a:rPr lang="en-US" b="0" i="1" dirty="0" smtClean="0">
                        <a:latin typeface="Cambria Math" panose="02040503050406030204" pitchFamily="18" charset="0"/>
                      </a:rPr>
                      <m:t>𝑝</m:t>
                    </m:r>
                    <m:r>
                      <a:rPr lang="en-US" i="1" dirty="0">
                        <a:latin typeface="Cambria Math" panose="02040503050406030204" pitchFamily="18" charset="0"/>
                      </a:rPr>
                      <m:t>=</m:t>
                    </m:r>
                    <m:r>
                      <a:rPr lang="en-US" b="0" i="1" dirty="0" smtClean="0">
                        <a:latin typeface="Cambria Math" panose="02040503050406030204" pitchFamily="18" charset="0"/>
                      </a:rPr>
                      <m:t>1</m:t>
                    </m:r>
                  </m:oMath>
                </a14:m>
                <a:r>
                  <a:rPr lang="en-US" dirty="0"/>
                  <a:t> before entering the loop</a:t>
                </a:r>
              </a:p>
              <a:p>
                <a:pPr>
                  <a:buFont typeface="Wingdings" panose="05000000000000000000" pitchFamily="2" charset="2"/>
                  <a:buChar char="ü"/>
                </a:pPr>
                <a:r>
                  <a:rPr lang="en-US" b="1" i="1" dirty="0">
                    <a:solidFill>
                      <a:srgbClr val="4C69D0"/>
                    </a:solidFill>
                  </a:rPr>
                  <a:t>Invariance: </a:t>
                </a:r>
                <a:r>
                  <a:rPr lang="en-US" dirty="0"/>
                  <a:t>executing the body of the loop gives</a:t>
                </a:r>
              </a:p>
              <a:p>
                <a:pPr lvl="1"/>
                <a:r>
                  <a:rPr lang="en-US" dirty="0"/>
                  <a:t>when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=0</m:t>
                    </m:r>
                  </m:oMath>
                </a14:m>
                <a:r>
                  <a:rPr lang="en-US" dirty="0"/>
                  <a:t> then </a:t>
                </a:r>
                <a14:m>
                  <m:oMath xmlns:m="http://schemas.openxmlformats.org/officeDocument/2006/math">
                    <m:r>
                      <a:rPr lang="en-US" b="0" i="1" dirty="0" smtClean="0">
                        <a:latin typeface="Cambria Math" panose="02040503050406030204" pitchFamily="18" charset="0"/>
                      </a:rPr>
                      <m:t>𝑝</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b="0" i="1" dirty="0" smtClean="0">
                            <a:latin typeface="Cambria Math" panose="02040503050406030204" pitchFamily="18" charset="0"/>
                          </a:rPr>
                          <m:t>0</m:t>
                        </m:r>
                      </m:sup>
                    </m:sSup>
                  </m:oMath>
                </a14:m>
                <a:endParaRPr lang="en-US" dirty="0"/>
              </a:p>
              <a:p>
                <a:pPr lvl="1"/>
                <a:r>
                  <a:rPr lang="en-US" dirty="0"/>
                  <a:t>when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=1</m:t>
                    </m:r>
                  </m:oMath>
                </a14:m>
                <a:r>
                  <a:rPr lang="en-US" dirty="0"/>
                  <a:t> then </a:t>
                </a:r>
                <a14:m>
                  <m:oMath xmlns:m="http://schemas.openxmlformats.org/officeDocument/2006/math">
                    <m:r>
                      <a:rPr lang="en-US" b="0" i="1" dirty="0" smtClean="0">
                        <a:latin typeface="Cambria Math" panose="02040503050406030204" pitchFamily="18" charset="0"/>
                      </a:rPr>
                      <m:t>𝑝</m:t>
                    </m:r>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1</m:t>
                        </m:r>
                      </m:sup>
                    </m:sSup>
                  </m:oMath>
                </a14:m>
                <a:endParaRPr lang="en-US" dirty="0"/>
              </a:p>
              <a:p>
                <a:pPr lvl="1"/>
                <a:r>
                  <a:rPr lang="en-US" dirty="0"/>
                  <a:t>when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=2</m:t>
                    </m:r>
                  </m:oMath>
                </a14:m>
                <a:r>
                  <a:rPr lang="en-US" dirty="0"/>
                  <a:t> then </a:t>
                </a:r>
                <a14:m>
                  <m:oMath xmlns:m="http://schemas.openxmlformats.org/officeDocument/2006/math">
                    <m:r>
                      <a:rPr lang="en-US" b="0" i="1" dirty="0" smtClean="0">
                        <a:latin typeface="Cambria Math" panose="02040503050406030204" pitchFamily="18" charset="0"/>
                      </a:rPr>
                      <m:t>𝑝</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a:t>
                </a:r>
              </a:p>
              <a:p>
                <a:pPr>
                  <a:buFont typeface="Wingdings" panose="05000000000000000000" pitchFamily="2" charset="2"/>
                  <a:buChar char="ü"/>
                </a:pPr>
                <a:r>
                  <a:rPr lang="en-US" b="1" i="1" dirty="0">
                    <a:solidFill>
                      <a:srgbClr val="4C69D0"/>
                    </a:solidFill>
                  </a:rPr>
                  <a:t>Progress: </a:t>
                </a:r>
                <a:r>
                  <a:rPr lang="en-US" dirty="0"/>
                  <a:t>when we execute the body of the loop, the statement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 </m:t>
                    </m:r>
                    <m:r>
                      <a:rPr lang="en-US" i="1" dirty="0" err="1">
                        <a:latin typeface="Cambria Math" panose="02040503050406030204" pitchFamily="18" charset="0"/>
                      </a:rPr>
                      <m:t>𝑖</m:t>
                    </m:r>
                    <m:r>
                      <a:rPr lang="en-US" i="1" dirty="0">
                        <a:latin typeface="Cambria Math" panose="02040503050406030204" pitchFamily="18" charset="0"/>
                      </a:rPr>
                      <m:t> + 1</m:t>
                    </m:r>
                  </m:oMath>
                </a14:m>
                <a:r>
                  <a:rPr lang="en-US" dirty="0"/>
                  <a:t> increases the variant towards </a:t>
                </a:r>
                <a14:m>
                  <m:oMath xmlns:m="http://schemas.openxmlformats.org/officeDocument/2006/math">
                    <m:r>
                      <a:rPr lang="en-US" b="0" i="1" dirty="0" smtClean="0">
                        <a:latin typeface="Cambria Math" panose="02040503050406030204" pitchFamily="18" charset="0"/>
                      </a:rPr>
                      <m:t>𝑛</m:t>
                    </m:r>
                  </m:oMath>
                </a14:m>
                <a:endParaRPr lang="en-US" dirty="0"/>
              </a:p>
              <a:p>
                <a:pPr>
                  <a:buFont typeface="Wingdings" panose="05000000000000000000" pitchFamily="2" charset="2"/>
                  <a:buChar char="ü"/>
                </a:pPr>
                <a:r>
                  <a:rPr lang="en-US" b="1" i="1" dirty="0">
                    <a:solidFill>
                      <a:srgbClr val="4C69D0"/>
                    </a:solidFill>
                  </a:rPr>
                  <a:t>Boundedness: </a:t>
                </a:r>
                <a:r>
                  <a:rPr lang="en-US" dirty="0"/>
                  <a:t>when the value of the variant falls, the guard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&lt;</m:t>
                    </m:r>
                    <m:r>
                      <a:rPr lang="en-US" b="0" i="1" dirty="0" smtClean="0">
                        <a:latin typeface="Cambria Math" panose="02040503050406030204" pitchFamily="18" charset="0"/>
                      </a:rPr>
                      <m:t>𝑛</m:t>
                    </m:r>
                  </m:oMath>
                </a14:m>
                <a:r>
                  <a:rPr lang="en-US" dirty="0"/>
                  <a:t> becomes false</a:t>
                </a:r>
              </a:p>
              <a:p>
                <a:pPr>
                  <a:buFont typeface="Wingdings" panose="05000000000000000000" pitchFamily="2" charset="2"/>
                  <a:buChar char="ü"/>
                </a:pPr>
                <a:r>
                  <a:rPr lang="en-US" b="1" i="1" dirty="0">
                    <a:solidFill>
                      <a:srgbClr val="4C69D0"/>
                    </a:solidFill>
                  </a:rPr>
                  <a:t>Exit: </a:t>
                </a:r>
                <a:r>
                  <a:rPr lang="en-US" dirty="0"/>
                  <a:t>The negation of the guard </a:t>
                </a:r>
                <a14:m>
                  <m:oMath xmlns:m="http://schemas.openxmlformats.org/officeDocument/2006/math">
                    <m:r>
                      <a:rPr lang="en-US" i="1" dirty="0">
                        <a:latin typeface="Cambria Math" panose="02040503050406030204" pitchFamily="18" charset="0"/>
                      </a:rPr>
                      <m:t>𝑖</m:t>
                    </m:r>
                    <m:r>
                      <a:rPr lang="en-US" b="0" i="1" dirty="0" smtClean="0">
                        <a:latin typeface="Cambria Math" panose="02040503050406030204" pitchFamily="18" charset="0"/>
                      </a:rPr>
                      <m:t>&lt;</m:t>
                    </m:r>
                    <m:r>
                      <a:rPr lang="en-US" b="0" i="1" dirty="0" smtClean="0">
                        <a:latin typeface="Cambria Math" panose="02040503050406030204" pitchFamily="18" charset="0"/>
                      </a:rPr>
                      <m:t>𝑛</m:t>
                    </m:r>
                    <m:r>
                      <a:rPr lang="en-US" i="1" dirty="0">
                        <a:latin typeface="Cambria Math" panose="02040503050406030204" pitchFamily="18" charset="0"/>
                      </a:rPr>
                      <m:t> </m:t>
                    </m:r>
                  </m:oMath>
                </a14:m>
                <a:r>
                  <a:rPr lang="en-US" dirty="0"/>
                  <a:t>and the invariant </a:t>
                </a:r>
                <a14:m>
                  <m:oMath xmlns:m="http://schemas.openxmlformats.org/officeDocument/2006/math">
                    <m:r>
                      <a:rPr lang="en-US" b="0" i="1" dirty="0" smtClean="0">
                        <a:latin typeface="Cambria Math" panose="02040503050406030204" pitchFamily="18" charset="0"/>
                      </a:rPr>
                      <m:t>𝑝</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b="0" i="1" dirty="0" smtClean="0">
                            <a:latin typeface="Cambria Math" panose="02040503050406030204" pitchFamily="18" charset="0"/>
                          </a:rPr>
                          <m:t>𝑖</m:t>
                        </m:r>
                      </m:sup>
                    </m:sSup>
                  </m:oMath>
                </a14:m>
                <a:r>
                  <a:rPr lang="en-US" dirty="0"/>
                  <a:t> describe the goal</a:t>
                </a:r>
              </a:p>
              <a:p>
                <a:endParaRPr lang="en-US" dirty="0"/>
              </a:p>
            </p:txBody>
          </p:sp>
        </mc:Choice>
        <mc:Fallback xmlns="">
          <p:sp>
            <p:nvSpPr>
              <p:cNvPr id="3" name="Content Placeholder 2">
                <a:extLst>
                  <a:ext uri="{FF2B5EF4-FFF2-40B4-BE49-F238E27FC236}">
                    <a16:creationId xmlns:a16="http://schemas.microsoft.com/office/drawing/2014/main" id="{B76B07A6-F0E4-F4C3-0DFE-152261132866}"/>
                  </a:ext>
                </a:extLst>
              </p:cNvPr>
              <p:cNvSpPr>
                <a:spLocks noGrp="1" noRot="1" noChangeAspect="1" noMove="1" noResize="1" noEditPoints="1" noAdjustHandles="1" noChangeArrowheads="1" noChangeShapeType="1" noTextEdit="1"/>
              </p:cNvSpPr>
              <p:nvPr>
                <p:ph idx="1"/>
              </p:nvPr>
            </p:nvSpPr>
            <p:spPr>
              <a:xfrm>
                <a:off x="263236" y="1057848"/>
                <a:ext cx="6662858" cy="5119115"/>
              </a:xfrm>
              <a:blipFill>
                <a:blip r:embed="rId2"/>
                <a:stretch>
                  <a:fillRect l="-1189" t="-2741" r="-3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10B0FF-E932-FF85-DD16-C8015DA1278D}"/>
              </a:ext>
            </a:extLst>
          </p:cNvPr>
          <p:cNvSpPr>
            <a:spLocks noGrp="1"/>
          </p:cNvSpPr>
          <p:nvPr>
            <p:ph type="sldNum" sz="quarter" idx="12"/>
          </p:nvPr>
        </p:nvSpPr>
        <p:spPr/>
        <p:txBody>
          <a:bodyPr/>
          <a:lstStyle/>
          <a:p>
            <a:fld id="{4CC025FC-8595-493D-A46F-2FDFDC85D9BC}" type="slidenum">
              <a:rPr lang="en-US" smtClean="0"/>
              <a:t>8</a:t>
            </a:fld>
            <a:endParaRPr lang="en-US"/>
          </a:p>
        </p:txBody>
      </p:sp>
      <p:pic>
        <p:nvPicPr>
          <p:cNvPr id="6" name="Picture 5">
            <a:extLst>
              <a:ext uri="{FF2B5EF4-FFF2-40B4-BE49-F238E27FC236}">
                <a16:creationId xmlns:a16="http://schemas.microsoft.com/office/drawing/2014/main" id="{B9F97CD7-32EC-EB36-0F8D-39EB778CD0B6}"/>
              </a:ext>
            </a:extLst>
          </p:cNvPr>
          <p:cNvPicPr>
            <a:picLocks noChangeAspect="1"/>
          </p:cNvPicPr>
          <p:nvPr/>
        </p:nvPicPr>
        <p:blipFill>
          <a:blip r:embed="rId3"/>
          <a:stretch>
            <a:fillRect/>
          </a:stretch>
        </p:blipFill>
        <p:spPr>
          <a:xfrm>
            <a:off x="7005589" y="1223937"/>
            <a:ext cx="4737562" cy="4695082"/>
          </a:xfrm>
          <a:prstGeom prst="rect">
            <a:avLst/>
          </a:prstGeom>
        </p:spPr>
      </p:pic>
    </p:spTree>
    <p:extLst>
      <p:ext uri="{BB962C8B-B14F-4D97-AF65-F5344CB8AC3E}">
        <p14:creationId xmlns:p14="http://schemas.microsoft.com/office/powerpoint/2010/main" val="298756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14988</TotalTime>
  <Words>927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Arial Rounded MT Bold</vt:lpstr>
      <vt:lpstr>Calibri</vt:lpstr>
      <vt:lpstr>Cambria</vt:lpstr>
      <vt:lpstr>Cambria Math</vt:lpstr>
      <vt:lpstr>Wingdings</vt:lpstr>
      <vt:lpstr>Office Theme</vt:lpstr>
      <vt:lpstr>PowerPoint Presentation</vt:lpstr>
      <vt:lpstr>Loop Invariant</vt:lpstr>
      <vt:lpstr>Loop Invariant - Example</vt:lpstr>
      <vt:lpstr>Some Definitions</vt:lpstr>
      <vt:lpstr>Correctness of a Loop</vt:lpstr>
      <vt:lpstr>Correctness of a Loop</vt:lpstr>
      <vt:lpstr>Purpose of Loop Invariant</vt:lpstr>
      <vt:lpstr>Loop Invariant – Example 2 (Your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209</cp:revision>
  <dcterms:created xsi:type="dcterms:W3CDTF">2020-07-24T06:55:41Z</dcterms:created>
  <dcterms:modified xsi:type="dcterms:W3CDTF">2024-09-16T04:00:00Z</dcterms:modified>
</cp:coreProperties>
</file>