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5"/>
  </p:notesMasterIdLst>
  <p:sldIdLst>
    <p:sldId id="258" r:id="rId2"/>
    <p:sldId id="289" r:id="rId3"/>
    <p:sldId id="286" r:id="rId4"/>
    <p:sldId id="287" r:id="rId5"/>
    <p:sldId id="288" r:id="rId6"/>
    <p:sldId id="290" r:id="rId7"/>
    <p:sldId id="291" r:id="rId8"/>
    <p:sldId id="292" r:id="rId9"/>
    <p:sldId id="293" r:id="rId10"/>
    <p:sldId id="294" r:id="rId11"/>
    <p:sldId id="295" r:id="rId12"/>
    <p:sldId id="296" r:id="rId13"/>
    <p:sldId id="29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9D0"/>
    <a:srgbClr val="88A1F2"/>
    <a:srgbClr val="B686DA"/>
    <a:srgbClr val="562F72"/>
    <a:srgbClr val="AE78D6"/>
    <a:srgbClr val="C3E8F5"/>
    <a:srgbClr val="D0E17A"/>
    <a:srgbClr val="115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D8FE5-ECE5-4370-913A-35ADCD901DA6}" type="datetimeFigureOut">
              <a:rPr lang="en-US" smtClean="0"/>
              <a:t>19-Sep-24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1BE5-B7E6-4025-B54C-A2B10B87ABDE}" type="slidenum">
              <a:rPr lang="en-US" smtClean="0"/>
              <a:t>‹#›</a:t>
            </a:fld>
            <a:endParaRPr lang="en-US"/>
          </a:p>
        </p:txBody>
      </p:sp>
    </p:spTree>
    <p:extLst>
      <p:ext uri="{BB962C8B-B14F-4D97-AF65-F5344CB8AC3E}">
        <p14:creationId xmlns:p14="http://schemas.microsoft.com/office/powerpoint/2010/main" val="9019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C8540-06A5-42E9-A973-F0AABBA7A0CD}" type="datetime1">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rgbClr val="4C69D0"/>
          </a:solidFill>
        </p:spPr>
        <p:txBody>
          <a:bodyPr/>
          <a:lstStyle/>
          <a:p>
            <a:fld id="{4CC025FC-8595-493D-A46F-2FDFDC85D9BC}" type="slidenum">
              <a:rPr lang="en-US" smtClean="0"/>
              <a:t>‹#›</a:t>
            </a:fld>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67A1B48-730F-4468-97B5-E1019D39764E}"/>
              </a:ext>
            </a:extLst>
          </p:cNvPr>
          <p:cNvSpPr/>
          <p:nvPr userDrawn="1"/>
        </p:nvSpPr>
        <p:spPr>
          <a:xfrm>
            <a:off x="0" y="0"/>
            <a:ext cx="12192000" cy="1510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3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2E1DC-625F-49DE-BC7E-F35981F2AD7B}" type="datetime1">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2627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20F50-7D38-4BC3-B7B9-8073BCAAA45D}" type="datetime1">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9133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347D8-99C8-4F06-BC87-5BEE810674AA}" type="datetime1">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83355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A7EE63-7859-495C-B112-073843A2E5DE}" type="datetime1">
              <a:rPr lang="en-US" smtClean="0"/>
              <a:t>19-Sep-24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66551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982A9-EF72-4445-88E3-FAF6DDFC1EEF}" type="datetime1">
              <a:rPr lang="en-US" smtClean="0"/>
              <a:t>19-Sep-24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56189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DC736-19CD-45C1-82F1-96E2FF65EA32}" type="datetime1">
              <a:rPr lang="en-US" smtClean="0"/>
              <a:t>19-Sep-24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402952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FF465-75CA-4A1B-BC09-C2E14B25012A}" type="datetime1">
              <a:rPr lang="en-US" smtClean="0"/>
              <a:t>19-Sep-24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3576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0BCE1-9A89-4BCF-A207-7770EF123F16}" type="datetime1">
              <a:rPr lang="en-US" smtClean="0"/>
              <a:t>19-Sep-24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146075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4FA78D-76BB-4049-BC1C-4C5F3769938B}" type="datetime1">
              <a:rPr lang="en-US" smtClean="0"/>
              <a:t>19-Sep-24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9766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0A1D34-8180-4D7E-98D9-6A7F91CCED75}" type="datetime1">
              <a:rPr lang="en-US" smtClean="0"/>
              <a:t>19-Sep-24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025FC-8595-493D-A46F-2FDFDC85D9BC}" type="slidenum">
              <a:rPr lang="en-US" smtClean="0"/>
              <a:t>‹#›</a:t>
            </a:fld>
            <a:endParaRPr lang="en-US"/>
          </a:p>
        </p:txBody>
      </p:sp>
    </p:spTree>
    <p:extLst>
      <p:ext uri="{BB962C8B-B14F-4D97-AF65-F5344CB8AC3E}">
        <p14:creationId xmlns:p14="http://schemas.microsoft.com/office/powerpoint/2010/main" val="27720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7ADE6B8-1486-4EAD-B1DA-C855F1727FC4}"/>
              </a:ext>
            </a:extLst>
          </p:cNvPr>
          <p:cNvSpPr/>
          <p:nvPr userDrawn="1"/>
        </p:nvSpPr>
        <p:spPr>
          <a:xfrm>
            <a:off x="11640456" y="6400480"/>
            <a:ext cx="454561" cy="365125"/>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263236" y="1057848"/>
            <a:ext cx="11665528" cy="5119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43948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951CD-1038-46AF-AB4F-97C588FB9CCC}" type="datetime1">
              <a:rPr lang="en-US" smtClean="0"/>
              <a:t>19-Sep-24</a:t>
            </a:fld>
            <a:endParaRPr lang="en-US"/>
          </a:p>
        </p:txBody>
      </p:sp>
      <p:sp>
        <p:nvSpPr>
          <p:cNvPr id="5" name="Footer Placeholder 4"/>
          <p:cNvSpPr>
            <a:spLocks noGrp="1"/>
          </p:cNvSpPr>
          <p:nvPr>
            <p:ph type="ftr" sz="quarter" idx="3"/>
          </p:nvPr>
        </p:nvSpPr>
        <p:spPr>
          <a:xfrm>
            <a:off x="4038600" y="643948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Rounded Corners 6">
            <a:extLst>
              <a:ext uri="{FF2B5EF4-FFF2-40B4-BE49-F238E27FC236}">
                <a16:creationId xmlns:a16="http://schemas.microsoft.com/office/drawing/2014/main" id="{C1F262DC-6842-44CC-9183-E53BBECFB35F}"/>
              </a:ext>
            </a:extLst>
          </p:cNvPr>
          <p:cNvSpPr/>
          <p:nvPr userDrawn="1"/>
        </p:nvSpPr>
        <p:spPr>
          <a:xfrm>
            <a:off x="110836" y="96982"/>
            <a:ext cx="11984182" cy="831273"/>
          </a:xfrm>
          <a:prstGeom prst="roundRect">
            <a:avLst/>
          </a:prstGeom>
          <a:solidFill>
            <a:srgbClr val="4C69D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263236" y="226575"/>
            <a:ext cx="11665528" cy="590843"/>
          </a:xfrm>
          <a:prstGeom prst="rect">
            <a:avLst/>
          </a:prstGeom>
        </p:spPr>
        <p:txBody>
          <a:bodyPr vert="horz" lIns="91440" tIns="45720" rIns="91440" bIns="45720" rtlCol="0" anchor="ctr">
            <a:noAutofit/>
          </a:bodyPr>
          <a:lstStyle/>
          <a:p>
            <a:r>
              <a:rPr lang="en-US" dirty="0"/>
              <a:t>Click to edit Master title style</a:t>
            </a:r>
          </a:p>
        </p:txBody>
      </p:sp>
      <p:sp>
        <p:nvSpPr>
          <p:cNvPr id="6" name="Slide Number Placeholder 5"/>
          <p:cNvSpPr>
            <a:spLocks noGrp="1"/>
          </p:cNvSpPr>
          <p:nvPr>
            <p:ph type="sldNum" sz="quarter" idx="4"/>
          </p:nvPr>
        </p:nvSpPr>
        <p:spPr>
          <a:xfrm>
            <a:off x="11640455" y="6400480"/>
            <a:ext cx="454561" cy="348212"/>
          </a:xfrm>
          <a:prstGeom prst="rect">
            <a:avLst/>
          </a:prstGeom>
          <a:noFill/>
        </p:spPr>
        <p:txBody>
          <a:bodyPr vert="horz" lIns="91440" tIns="45720" rIns="91440" bIns="45720" rtlCol="0" anchor="ctr"/>
          <a:lstStyle>
            <a:lvl1pPr algn="ctr">
              <a:defRPr sz="1200" b="1">
                <a:solidFill>
                  <a:schemeClr val="bg1"/>
                </a:solidFill>
                <a:latin typeface="Cambria" panose="02040503050406030204" pitchFamily="18" charset="0"/>
                <a:ea typeface="Cambria" panose="02040503050406030204" pitchFamily="18" charset="0"/>
              </a:defRPr>
            </a:lvl1pPr>
          </a:lstStyle>
          <a:p>
            <a:fld id="{4CC025FC-8595-493D-A46F-2FDFDC85D9BC}" type="slidenum">
              <a:rPr lang="en-US" smtClean="0"/>
              <a:pPr/>
              <a:t>‹#›</a:t>
            </a:fld>
            <a:endParaRPr lang="en-US" dirty="0"/>
          </a:p>
        </p:txBody>
      </p:sp>
    </p:spTree>
    <p:extLst>
      <p:ext uri="{BB962C8B-B14F-4D97-AF65-F5344CB8AC3E}">
        <p14:creationId xmlns:p14="http://schemas.microsoft.com/office/powerpoint/2010/main" val="1533911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000" kern="1200">
          <a:solidFill>
            <a:schemeClr val="bg1"/>
          </a:solidFill>
          <a:latin typeface="Arial Rounded MT Bold" panose="020F0704030504030204" pitchFamily="34"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9D30CF8-5974-7B0A-54B7-166EEF3148CA}"/>
              </a:ext>
            </a:extLst>
          </p:cNvPr>
          <p:cNvSpPr/>
          <p:nvPr/>
        </p:nvSpPr>
        <p:spPr>
          <a:xfrm>
            <a:off x="4404852" y="5651760"/>
            <a:ext cx="3382298" cy="534444"/>
          </a:xfrm>
          <a:prstGeom prst="roundRect">
            <a:avLst/>
          </a:prstGeom>
          <a:solidFill>
            <a:srgbClr val="4C69D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600" dirty="0"/>
          </a:p>
        </p:txBody>
      </p:sp>
      <p:sp>
        <p:nvSpPr>
          <p:cNvPr id="4" name="Slide Number Placeholder 3">
            <a:extLst>
              <a:ext uri="{FF2B5EF4-FFF2-40B4-BE49-F238E27FC236}">
                <a16:creationId xmlns:a16="http://schemas.microsoft.com/office/drawing/2014/main" id="{5C8FD768-02AD-4FC9-856A-4F43F60FFECB}"/>
              </a:ext>
            </a:extLst>
          </p:cNvPr>
          <p:cNvSpPr>
            <a:spLocks noGrp="1"/>
          </p:cNvSpPr>
          <p:nvPr>
            <p:ph type="sldNum" sz="quarter" idx="12"/>
          </p:nvPr>
        </p:nvSpPr>
        <p:spPr/>
        <p:txBody>
          <a:bodyPr/>
          <a:lstStyle/>
          <a:p>
            <a:fld id="{4CC025FC-8595-493D-A46F-2FDFDC85D9BC}" type="slidenum">
              <a:rPr lang="en-US" smtClean="0"/>
              <a:t>1</a:t>
            </a:fld>
            <a:endParaRPr lang="en-US"/>
          </a:p>
        </p:txBody>
      </p:sp>
      <p:sp>
        <p:nvSpPr>
          <p:cNvPr id="13" name="Rectangle 12">
            <a:extLst>
              <a:ext uri="{FF2B5EF4-FFF2-40B4-BE49-F238E27FC236}">
                <a16:creationId xmlns:a16="http://schemas.microsoft.com/office/drawing/2014/main" id="{AB20FE11-F087-4F80-A691-4712D35AA5F4}"/>
              </a:ext>
            </a:extLst>
          </p:cNvPr>
          <p:cNvSpPr/>
          <p:nvPr/>
        </p:nvSpPr>
        <p:spPr>
          <a:xfrm>
            <a:off x="11493305" y="6231988"/>
            <a:ext cx="698695" cy="626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standing next to a book&#10;&#10;Description automatically generated">
            <a:extLst>
              <a:ext uri="{FF2B5EF4-FFF2-40B4-BE49-F238E27FC236}">
                <a16:creationId xmlns:a16="http://schemas.microsoft.com/office/drawing/2014/main" id="{170CEAAF-B4A3-3E53-C056-FBA3F1B8A182}"/>
              </a:ext>
            </a:extLst>
          </p:cNvPr>
          <p:cNvPicPr>
            <a:picLocks noChangeAspect="1"/>
          </p:cNvPicPr>
          <p:nvPr/>
        </p:nvPicPr>
        <p:blipFill rotWithShape="1">
          <a:blip r:embed="rId2">
            <a:clrChange>
              <a:clrFrom>
                <a:srgbClr val="F4D9BC"/>
              </a:clrFrom>
              <a:clrTo>
                <a:srgbClr val="F4D9BC">
                  <a:alpha val="0"/>
                </a:srgbClr>
              </a:clrTo>
            </a:clrChange>
            <a:extLst>
              <a:ext uri="{28A0092B-C50C-407E-A947-70E740481C1C}">
                <a14:useLocalDpi xmlns:a14="http://schemas.microsoft.com/office/drawing/2010/main" val="0"/>
              </a:ext>
            </a:extLst>
          </a:blip>
          <a:srcRect b="18018"/>
          <a:stretch/>
        </p:blipFill>
        <p:spPr>
          <a:xfrm>
            <a:off x="3264309" y="579893"/>
            <a:ext cx="5663380" cy="3736468"/>
          </a:xfrm>
          <a:prstGeom prst="rect">
            <a:avLst/>
          </a:prstGeom>
        </p:spPr>
      </p:pic>
      <p:sp>
        <p:nvSpPr>
          <p:cNvPr id="3" name="Subtitle 2">
            <a:extLst>
              <a:ext uri="{FF2B5EF4-FFF2-40B4-BE49-F238E27FC236}">
                <a16:creationId xmlns:a16="http://schemas.microsoft.com/office/drawing/2014/main" id="{1F159239-3E5B-434A-8698-68A7A1023791}"/>
              </a:ext>
            </a:extLst>
          </p:cNvPr>
          <p:cNvSpPr>
            <a:spLocks noGrp="1"/>
          </p:cNvSpPr>
          <p:nvPr>
            <p:ph type="subTitle" idx="1"/>
          </p:nvPr>
        </p:nvSpPr>
        <p:spPr>
          <a:xfrm>
            <a:off x="4115102" y="5616349"/>
            <a:ext cx="3961795" cy="615639"/>
          </a:xfrm>
        </p:spPr>
        <p:txBody>
          <a:bodyPr anchor="ctr">
            <a:normAutofit/>
          </a:bodyPr>
          <a:lstStyle/>
          <a:p>
            <a:r>
              <a:rPr lang="en-US" sz="3200" b="1" dirty="0">
                <a:solidFill>
                  <a:schemeClr val="bg1"/>
                </a:solidFill>
              </a:rPr>
              <a:t>Dr. Kashif Ayyub</a:t>
            </a:r>
          </a:p>
        </p:txBody>
      </p:sp>
      <p:sp>
        <p:nvSpPr>
          <p:cNvPr id="17" name="TextBox 16">
            <a:extLst>
              <a:ext uri="{FF2B5EF4-FFF2-40B4-BE49-F238E27FC236}">
                <a16:creationId xmlns:a16="http://schemas.microsoft.com/office/drawing/2014/main" id="{66CF1C18-4F67-B45E-C0CF-F6B28D7FD093}"/>
              </a:ext>
            </a:extLst>
          </p:cNvPr>
          <p:cNvSpPr txBox="1"/>
          <p:nvPr/>
        </p:nvSpPr>
        <p:spPr>
          <a:xfrm>
            <a:off x="2202424" y="4472225"/>
            <a:ext cx="7787150" cy="461665"/>
          </a:xfrm>
          <a:prstGeom prst="rect">
            <a:avLst/>
          </a:prstGeom>
          <a:noFill/>
        </p:spPr>
        <p:txBody>
          <a:bodyPr wrap="square" rtlCol="0">
            <a:spAutoFit/>
          </a:bodyPr>
          <a:lstStyle/>
          <a:p>
            <a:pPr algn="ctr"/>
            <a:r>
              <a:rPr lang="en-US" sz="2400" b="1" dirty="0">
                <a:latin typeface="Arial Black" panose="020B0A04020102020204" pitchFamily="34" charset="0"/>
              </a:rPr>
              <a:t>DESIGN AND ANALYSIS OF ALGORITHMS</a:t>
            </a:r>
          </a:p>
        </p:txBody>
      </p:sp>
    </p:spTree>
    <p:extLst>
      <p:ext uri="{BB962C8B-B14F-4D97-AF65-F5344CB8AC3E}">
        <p14:creationId xmlns:p14="http://schemas.microsoft.com/office/powerpoint/2010/main" val="171665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3DB8-681E-D3FA-8820-C157403D4F21}"/>
              </a:ext>
            </a:extLst>
          </p:cNvPr>
          <p:cNvSpPr>
            <a:spLocks noGrp="1"/>
          </p:cNvSpPr>
          <p:nvPr>
            <p:ph type="title"/>
          </p:nvPr>
        </p:nvSpPr>
        <p:spPr/>
        <p:txBody>
          <a:bodyPr/>
          <a:lstStyle/>
          <a:p>
            <a:r>
              <a:rPr lang="en-US" dirty="0"/>
              <a:t>Recursive Function Examples</a:t>
            </a:r>
          </a:p>
        </p:txBody>
      </p:sp>
      <p:sp>
        <p:nvSpPr>
          <p:cNvPr id="4" name="Slide Number Placeholder 3">
            <a:extLst>
              <a:ext uri="{FF2B5EF4-FFF2-40B4-BE49-F238E27FC236}">
                <a16:creationId xmlns:a16="http://schemas.microsoft.com/office/drawing/2014/main" id="{FEAD0698-CADA-CFE6-76F0-CFD3EAE13BD1}"/>
              </a:ext>
            </a:extLst>
          </p:cNvPr>
          <p:cNvSpPr>
            <a:spLocks noGrp="1"/>
          </p:cNvSpPr>
          <p:nvPr>
            <p:ph type="sldNum" sz="quarter" idx="12"/>
          </p:nvPr>
        </p:nvSpPr>
        <p:spPr/>
        <p:txBody>
          <a:bodyPr/>
          <a:lstStyle/>
          <a:p>
            <a:fld id="{4CC025FC-8595-493D-A46F-2FDFDC85D9BC}" type="slidenum">
              <a:rPr lang="en-US" smtClean="0"/>
              <a:t>10</a:t>
            </a:fld>
            <a:endParaRPr lang="en-US"/>
          </a:p>
        </p:txBody>
      </p:sp>
      <p:pic>
        <p:nvPicPr>
          <p:cNvPr id="12" name="Picture 11">
            <a:extLst>
              <a:ext uri="{FF2B5EF4-FFF2-40B4-BE49-F238E27FC236}">
                <a16:creationId xmlns:a16="http://schemas.microsoft.com/office/drawing/2014/main" id="{0B26B0D5-F8C2-4DDA-D247-BF0602B0A820}"/>
              </a:ext>
            </a:extLst>
          </p:cNvPr>
          <p:cNvPicPr>
            <a:picLocks noChangeAspect="1"/>
          </p:cNvPicPr>
          <p:nvPr/>
        </p:nvPicPr>
        <p:blipFill>
          <a:blip r:embed="rId2"/>
          <a:stretch>
            <a:fillRect/>
          </a:stretch>
        </p:blipFill>
        <p:spPr>
          <a:xfrm>
            <a:off x="6251643" y="1774331"/>
            <a:ext cx="5531795" cy="3955341"/>
          </a:xfrm>
          <a:prstGeom prst="rect">
            <a:avLst/>
          </a:prstGeom>
        </p:spPr>
      </p:pic>
      <p:pic>
        <p:nvPicPr>
          <p:cNvPr id="16" name="Picture 15">
            <a:extLst>
              <a:ext uri="{FF2B5EF4-FFF2-40B4-BE49-F238E27FC236}">
                <a16:creationId xmlns:a16="http://schemas.microsoft.com/office/drawing/2014/main" id="{1AACE8E3-BBEA-1AD7-4EE1-DF5385497CEE}"/>
              </a:ext>
            </a:extLst>
          </p:cNvPr>
          <p:cNvPicPr>
            <a:picLocks noChangeAspect="1"/>
          </p:cNvPicPr>
          <p:nvPr/>
        </p:nvPicPr>
        <p:blipFill>
          <a:blip r:embed="rId3"/>
          <a:stretch>
            <a:fillRect/>
          </a:stretch>
        </p:blipFill>
        <p:spPr>
          <a:xfrm>
            <a:off x="418879" y="1774331"/>
            <a:ext cx="5529838" cy="3780163"/>
          </a:xfrm>
          <a:prstGeom prst="rect">
            <a:avLst/>
          </a:prstGeom>
        </p:spPr>
      </p:pic>
    </p:spTree>
    <p:extLst>
      <p:ext uri="{BB962C8B-B14F-4D97-AF65-F5344CB8AC3E}">
        <p14:creationId xmlns:p14="http://schemas.microsoft.com/office/powerpoint/2010/main" val="298778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6227-790D-B8B2-4DC5-DC2FF42EF2F8}"/>
              </a:ext>
            </a:extLst>
          </p:cNvPr>
          <p:cNvSpPr>
            <a:spLocks noGrp="1"/>
          </p:cNvSpPr>
          <p:nvPr>
            <p:ph type="title"/>
          </p:nvPr>
        </p:nvSpPr>
        <p:spPr/>
        <p:txBody>
          <a:bodyPr/>
          <a:lstStyle/>
          <a:p>
            <a:r>
              <a:rPr lang="en-US" dirty="0"/>
              <a:t>Correctness of Recursive Algorithms</a:t>
            </a:r>
          </a:p>
        </p:txBody>
      </p:sp>
      <p:sp>
        <p:nvSpPr>
          <p:cNvPr id="4" name="Content Placeholder 3">
            <a:extLst>
              <a:ext uri="{FF2B5EF4-FFF2-40B4-BE49-F238E27FC236}">
                <a16:creationId xmlns:a16="http://schemas.microsoft.com/office/drawing/2014/main" id="{0ABAFC48-0872-D2F2-9AC7-00BC3DBB81F8}"/>
              </a:ext>
            </a:extLst>
          </p:cNvPr>
          <p:cNvSpPr>
            <a:spLocks noGrp="1"/>
          </p:cNvSpPr>
          <p:nvPr>
            <p:ph idx="1"/>
          </p:nvPr>
        </p:nvSpPr>
        <p:spPr>
          <a:xfrm>
            <a:off x="263236" y="1057848"/>
            <a:ext cx="5960583" cy="5119115"/>
          </a:xfrm>
        </p:spPr>
        <p:txBody>
          <a:bodyPr/>
          <a:lstStyle/>
          <a:p>
            <a:r>
              <a:rPr lang="en-US" dirty="0"/>
              <a:t>Let’s take an example of </a:t>
            </a:r>
            <a:r>
              <a:rPr lang="en-US" b="1" i="1" dirty="0">
                <a:solidFill>
                  <a:srgbClr val="4C69D0"/>
                </a:solidFill>
              </a:rPr>
              <a:t>factorial</a:t>
            </a:r>
            <a:r>
              <a:rPr lang="en-US" dirty="0"/>
              <a:t> function.</a:t>
            </a:r>
          </a:p>
        </p:txBody>
      </p:sp>
      <p:sp>
        <p:nvSpPr>
          <p:cNvPr id="3" name="Slide Number Placeholder 2">
            <a:extLst>
              <a:ext uri="{FF2B5EF4-FFF2-40B4-BE49-F238E27FC236}">
                <a16:creationId xmlns:a16="http://schemas.microsoft.com/office/drawing/2014/main" id="{A3A104C9-742D-F7EB-7A2D-B6932D6255CE}"/>
              </a:ext>
            </a:extLst>
          </p:cNvPr>
          <p:cNvSpPr>
            <a:spLocks noGrp="1"/>
          </p:cNvSpPr>
          <p:nvPr>
            <p:ph type="sldNum" sz="quarter" idx="12"/>
          </p:nvPr>
        </p:nvSpPr>
        <p:spPr/>
        <p:txBody>
          <a:bodyPr/>
          <a:lstStyle/>
          <a:p>
            <a:fld id="{4CC025FC-8595-493D-A46F-2FDFDC85D9BC}" type="slidenum">
              <a:rPr lang="en-US" smtClean="0"/>
              <a:t>11</a:t>
            </a:fld>
            <a:endParaRPr lang="en-US"/>
          </a:p>
        </p:txBody>
      </p:sp>
      <p:pic>
        <p:nvPicPr>
          <p:cNvPr id="6" name="Picture 5">
            <a:extLst>
              <a:ext uri="{FF2B5EF4-FFF2-40B4-BE49-F238E27FC236}">
                <a16:creationId xmlns:a16="http://schemas.microsoft.com/office/drawing/2014/main" id="{01324077-382D-28D3-FD0E-A10B8468A3E6}"/>
              </a:ext>
            </a:extLst>
          </p:cNvPr>
          <p:cNvPicPr>
            <a:picLocks noChangeAspect="1"/>
          </p:cNvPicPr>
          <p:nvPr/>
        </p:nvPicPr>
        <p:blipFill>
          <a:blip r:embed="rId2"/>
          <a:stretch>
            <a:fillRect/>
          </a:stretch>
        </p:blipFill>
        <p:spPr>
          <a:xfrm>
            <a:off x="5931061" y="1417746"/>
            <a:ext cx="5997704" cy="4759217"/>
          </a:xfrm>
          <a:prstGeom prst="rect">
            <a:avLst/>
          </a:prstGeom>
        </p:spPr>
      </p:pic>
      <p:pic>
        <p:nvPicPr>
          <p:cNvPr id="8" name="Picture 7">
            <a:extLst>
              <a:ext uri="{FF2B5EF4-FFF2-40B4-BE49-F238E27FC236}">
                <a16:creationId xmlns:a16="http://schemas.microsoft.com/office/drawing/2014/main" id="{C4706ACD-016F-7BE0-C5F6-A8581CC41A06}"/>
              </a:ext>
            </a:extLst>
          </p:cNvPr>
          <p:cNvPicPr>
            <a:picLocks noChangeAspect="1"/>
          </p:cNvPicPr>
          <p:nvPr/>
        </p:nvPicPr>
        <p:blipFill>
          <a:blip r:embed="rId3"/>
          <a:stretch>
            <a:fillRect/>
          </a:stretch>
        </p:blipFill>
        <p:spPr>
          <a:xfrm>
            <a:off x="263236" y="4433645"/>
            <a:ext cx="5591955" cy="1743318"/>
          </a:xfrm>
          <a:prstGeom prst="rect">
            <a:avLst/>
          </a:prstGeom>
        </p:spPr>
      </p:pic>
    </p:spTree>
    <p:extLst>
      <p:ext uri="{BB962C8B-B14F-4D97-AF65-F5344CB8AC3E}">
        <p14:creationId xmlns:p14="http://schemas.microsoft.com/office/powerpoint/2010/main" val="391903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6227-790D-B8B2-4DC5-DC2FF42EF2F8}"/>
              </a:ext>
            </a:extLst>
          </p:cNvPr>
          <p:cNvSpPr>
            <a:spLocks noGrp="1"/>
          </p:cNvSpPr>
          <p:nvPr>
            <p:ph type="title"/>
          </p:nvPr>
        </p:nvSpPr>
        <p:spPr/>
        <p:txBody>
          <a:bodyPr/>
          <a:lstStyle/>
          <a:p>
            <a:r>
              <a:rPr lang="en-US" dirty="0"/>
              <a:t>Correctness of Recursive Algorithms</a:t>
            </a:r>
          </a:p>
        </p:txBody>
      </p:sp>
      <p:sp>
        <p:nvSpPr>
          <p:cNvPr id="4" name="Content Placeholder 3">
            <a:extLst>
              <a:ext uri="{FF2B5EF4-FFF2-40B4-BE49-F238E27FC236}">
                <a16:creationId xmlns:a16="http://schemas.microsoft.com/office/drawing/2014/main" id="{0ABAFC48-0872-D2F2-9AC7-00BC3DBB81F8}"/>
              </a:ext>
            </a:extLst>
          </p:cNvPr>
          <p:cNvSpPr>
            <a:spLocks noGrp="1"/>
          </p:cNvSpPr>
          <p:nvPr>
            <p:ph idx="1"/>
          </p:nvPr>
        </p:nvSpPr>
        <p:spPr>
          <a:xfrm>
            <a:off x="263237" y="1057848"/>
            <a:ext cx="5573360" cy="5119115"/>
          </a:xfrm>
        </p:spPr>
        <p:txBody>
          <a:bodyPr>
            <a:normAutofit lnSpcReduction="10000"/>
          </a:bodyPr>
          <a:lstStyle/>
          <a:p>
            <a:r>
              <a:rPr lang="en-US" dirty="0"/>
              <a:t>Is this algorithm correct for the base case?</a:t>
            </a:r>
          </a:p>
          <a:p>
            <a:pPr lvl="1"/>
            <a:r>
              <a:rPr lang="en-US" dirty="0"/>
              <a:t>yes, we can see that </a:t>
            </a:r>
            <a:r>
              <a:rPr lang="en-US" b="1" i="1" dirty="0">
                <a:solidFill>
                  <a:srgbClr val="4C69D0"/>
                </a:solidFill>
              </a:rPr>
              <a:t>factorial</a:t>
            </a:r>
            <a:r>
              <a:rPr lang="en-US" b="1" dirty="0">
                <a:solidFill>
                  <a:srgbClr val="4C69D0"/>
                </a:solidFill>
              </a:rPr>
              <a:t>(1)</a:t>
            </a:r>
            <a:r>
              <a:rPr lang="en-US" dirty="0"/>
              <a:t>=1 as required</a:t>
            </a:r>
          </a:p>
          <a:p>
            <a:r>
              <a:rPr lang="en-US" dirty="0"/>
              <a:t>Will the algorithm terminate?</a:t>
            </a:r>
          </a:p>
          <a:p>
            <a:pPr lvl="1"/>
            <a:r>
              <a:rPr lang="en-US" dirty="0"/>
              <a:t>yes, at each recursive call, we reduce n by one, therefore we will eventually reach the base case.</a:t>
            </a:r>
          </a:p>
          <a:p>
            <a:r>
              <a:rPr lang="en-US" dirty="0"/>
              <a:t>Induction step:</a:t>
            </a:r>
          </a:p>
          <a:p>
            <a:pPr lvl="1"/>
            <a:r>
              <a:rPr lang="en-US" b="1" i="1" dirty="0">
                <a:solidFill>
                  <a:srgbClr val="4C69D0"/>
                </a:solidFill>
              </a:rPr>
              <a:t>Induction hypothesis:</a:t>
            </a:r>
            <a:r>
              <a:rPr lang="en-US" dirty="0"/>
              <a:t> assume that the algorithm is correct for some value n=k&gt;1, that is factorial(k) does return k!</a:t>
            </a:r>
          </a:p>
          <a:p>
            <a:pPr lvl="1"/>
            <a:r>
              <a:rPr lang="en-US" dirty="0"/>
              <a:t>Does the algorithm work for n=(k+1)?</a:t>
            </a:r>
          </a:p>
        </p:txBody>
      </p:sp>
      <p:sp>
        <p:nvSpPr>
          <p:cNvPr id="3" name="Slide Number Placeholder 2">
            <a:extLst>
              <a:ext uri="{FF2B5EF4-FFF2-40B4-BE49-F238E27FC236}">
                <a16:creationId xmlns:a16="http://schemas.microsoft.com/office/drawing/2014/main" id="{A3A104C9-742D-F7EB-7A2D-B6932D6255CE}"/>
              </a:ext>
            </a:extLst>
          </p:cNvPr>
          <p:cNvSpPr>
            <a:spLocks noGrp="1"/>
          </p:cNvSpPr>
          <p:nvPr>
            <p:ph type="sldNum" sz="quarter" idx="12"/>
          </p:nvPr>
        </p:nvSpPr>
        <p:spPr/>
        <p:txBody>
          <a:bodyPr/>
          <a:lstStyle/>
          <a:p>
            <a:fld id="{4CC025FC-8595-493D-A46F-2FDFDC85D9BC}" type="slidenum">
              <a:rPr lang="en-US" smtClean="0"/>
              <a:t>12</a:t>
            </a:fld>
            <a:endParaRPr lang="en-US"/>
          </a:p>
        </p:txBody>
      </p:sp>
      <p:pic>
        <p:nvPicPr>
          <p:cNvPr id="6" name="Picture 5">
            <a:extLst>
              <a:ext uri="{FF2B5EF4-FFF2-40B4-BE49-F238E27FC236}">
                <a16:creationId xmlns:a16="http://schemas.microsoft.com/office/drawing/2014/main" id="{01324077-382D-28D3-FD0E-A10B8468A3E6}"/>
              </a:ext>
            </a:extLst>
          </p:cNvPr>
          <p:cNvPicPr>
            <a:picLocks noChangeAspect="1"/>
          </p:cNvPicPr>
          <p:nvPr/>
        </p:nvPicPr>
        <p:blipFill>
          <a:blip r:embed="rId2"/>
          <a:stretch>
            <a:fillRect/>
          </a:stretch>
        </p:blipFill>
        <p:spPr>
          <a:xfrm>
            <a:off x="5931061" y="1229340"/>
            <a:ext cx="5997704" cy="4759217"/>
          </a:xfrm>
          <a:prstGeom prst="rect">
            <a:avLst/>
          </a:prstGeom>
        </p:spPr>
      </p:pic>
    </p:spTree>
    <p:extLst>
      <p:ext uri="{BB962C8B-B14F-4D97-AF65-F5344CB8AC3E}">
        <p14:creationId xmlns:p14="http://schemas.microsoft.com/office/powerpoint/2010/main" val="154696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6227-790D-B8B2-4DC5-DC2FF42EF2F8}"/>
              </a:ext>
            </a:extLst>
          </p:cNvPr>
          <p:cNvSpPr>
            <a:spLocks noGrp="1"/>
          </p:cNvSpPr>
          <p:nvPr>
            <p:ph type="title"/>
          </p:nvPr>
        </p:nvSpPr>
        <p:spPr/>
        <p:txBody>
          <a:bodyPr/>
          <a:lstStyle/>
          <a:p>
            <a:r>
              <a:rPr lang="en-US" dirty="0"/>
              <a:t>Correctness of Recursive Algorithms</a:t>
            </a:r>
          </a:p>
        </p:txBody>
      </p:sp>
      <p:sp>
        <p:nvSpPr>
          <p:cNvPr id="4" name="Content Placeholder 3">
            <a:extLst>
              <a:ext uri="{FF2B5EF4-FFF2-40B4-BE49-F238E27FC236}">
                <a16:creationId xmlns:a16="http://schemas.microsoft.com/office/drawing/2014/main" id="{0ABAFC48-0872-D2F2-9AC7-00BC3DBB81F8}"/>
              </a:ext>
            </a:extLst>
          </p:cNvPr>
          <p:cNvSpPr>
            <a:spLocks noGrp="1"/>
          </p:cNvSpPr>
          <p:nvPr>
            <p:ph idx="1"/>
          </p:nvPr>
        </p:nvSpPr>
        <p:spPr>
          <a:xfrm>
            <a:off x="263237" y="1057848"/>
            <a:ext cx="5573360" cy="5119115"/>
          </a:xfrm>
        </p:spPr>
        <p:txBody>
          <a:bodyPr>
            <a:normAutofit/>
          </a:bodyPr>
          <a:lstStyle/>
          <a:p>
            <a:r>
              <a:rPr lang="en-US" dirty="0"/>
              <a:t>If n=k+1&gt;1 then the algorithm will return</a:t>
            </a:r>
          </a:p>
          <a:p>
            <a:pPr lvl="1"/>
            <a:r>
              <a:rPr lang="en-US" dirty="0"/>
              <a:t>(k+1)*factorial(k)  // Line 20</a:t>
            </a:r>
          </a:p>
          <a:p>
            <a:r>
              <a:rPr lang="en-US" dirty="0"/>
              <a:t>From our induction hypothesis, we assumed factorial(k)=k!, so this means that the algorithm will return (k+1)*k!=(k+1)!</a:t>
            </a:r>
          </a:p>
          <a:p>
            <a:r>
              <a:rPr lang="en-US" dirty="0"/>
              <a:t>Therefore, by induction, factorial(n) returns n! for all n&gt;=1</a:t>
            </a:r>
          </a:p>
        </p:txBody>
      </p:sp>
      <p:sp>
        <p:nvSpPr>
          <p:cNvPr id="3" name="Slide Number Placeholder 2">
            <a:extLst>
              <a:ext uri="{FF2B5EF4-FFF2-40B4-BE49-F238E27FC236}">
                <a16:creationId xmlns:a16="http://schemas.microsoft.com/office/drawing/2014/main" id="{A3A104C9-742D-F7EB-7A2D-B6932D6255CE}"/>
              </a:ext>
            </a:extLst>
          </p:cNvPr>
          <p:cNvSpPr>
            <a:spLocks noGrp="1"/>
          </p:cNvSpPr>
          <p:nvPr>
            <p:ph type="sldNum" sz="quarter" idx="12"/>
          </p:nvPr>
        </p:nvSpPr>
        <p:spPr/>
        <p:txBody>
          <a:bodyPr/>
          <a:lstStyle/>
          <a:p>
            <a:fld id="{4CC025FC-8595-493D-A46F-2FDFDC85D9BC}" type="slidenum">
              <a:rPr lang="en-US" smtClean="0"/>
              <a:t>13</a:t>
            </a:fld>
            <a:endParaRPr lang="en-US"/>
          </a:p>
        </p:txBody>
      </p:sp>
      <p:pic>
        <p:nvPicPr>
          <p:cNvPr id="6" name="Picture 5">
            <a:extLst>
              <a:ext uri="{FF2B5EF4-FFF2-40B4-BE49-F238E27FC236}">
                <a16:creationId xmlns:a16="http://schemas.microsoft.com/office/drawing/2014/main" id="{01324077-382D-28D3-FD0E-A10B8468A3E6}"/>
              </a:ext>
            </a:extLst>
          </p:cNvPr>
          <p:cNvPicPr>
            <a:picLocks noChangeAspect="1"/>
          </p:cNvPicPr>
          <p:nvPr/>
        </p:nvPicPr>
        <p:blipFill>
          <a:blip r:embed="rId2"/>
          <a:stretch>
            <a:fillRect/>
          </a:stretch>
        </p:blipFill>
        <p:spPr>
          <a:xfrm>
            <a:off x="5931061" y="1229340"/>
            <a:ext cx="5997704" cy="4759217"/>
          </a:xfrm>
          <a:prstGeom prst="rect">
            <a:avLst/>
          </a:prstGeom>
        </p:spPr>
      </p:pic>
    </p:spTree>
    <p:extLst>
      <p:ext uri="{BB962C8B-B14F-4D97-AF65-F5344CB8AC3E}">
        <p14:creationId xmlns:p14="http://schemas.microsoft.com/office/powerpoint/2010/main" val="272414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8EA286-E8ED-AFD0-71E3-F6EFC3CF90DD}"/>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0E4FAB9F-8B00-0A68-D89F-4BF420E65038}"/>
              </a:ext>
            </a:extLst>
          </p:cNvPr>
          <p:cNvSpPr>
            <a:spLocks noGrp="1"/>
          </p:cNvSpPr>
          <p:nvPr>
            <p:ph type="sldNum" sz="quarter" idx="12"/>
          </p:nvPr>
        </p:nvSpPr>
        <p:spPr/>
        <p:txBody>
          <a:bodyPr/>
          <a:lstStyle/>
          <a:p>
            <a:fld id="{4CC025FC-8595-493D-A46F-2FDFDC85D9BC}" type="slidenum">
              <a:rPr lang="en-US" smtClean="0"/>
              <a:t>2</a:t>
            </a:fld>
            <a:endParaRPr lang="en-US"/>
          </a:p>
        </p:txBody>
      </p:sp>
      <p:pic>
        <p:nvPicPr>
          <p:cNvPr id="7" name="Picture 6" descr="A diagram of a process flowchart&#10;&#10;Description automatically generated">
            <a:extLst>
              <a:ext uri="{FF2B5EF4-FFF2-40B4-BE49-F238E27FC236}">
                <a16:creationId xmlns:a16="http://schemas.microsoft.com/office/drawing/2014/main" id="{42BBDAA5-2A07-ED6F-F690-7B9AF7970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795" y="1094920"/>
            <a:ext cx="8876410" cy="5458992"/>
          </a:xfrm>
          <a:prstGeom prst="rect">
            <a:avLst/>
          </a:prstGeom>
        </p:spPr>
      </p:pic>
    </p:spTree>
    <p:extLst>
      <p:ext uri="{BB962C8B-B14F-4D97-AF65-F5344CB8AC3E}">
        <p14:creationId xmlns:p14="http://schemas.microsoft.com/office/powerpoint/2010/main" val="249088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5109-AA3C-2D0D-BE20-F3ED9BF97A5E}"/>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3151E2C6-F135-2292-3CC4-F0995E902ECA}"/>
              </a:ext>
            </a:extLst>
          </p:cNvPr>
          <p:cNvSpPr>
            <a:spLocks noGrp="1"/>
          </p:cNvSpPr>
          <p:nvPr>
            <p:ph idx="1"/>
          </p:nvPr>
        </p:nvSpPr>
        <p:spPr>
          <a:xfrm>
            <a:off x="263236" y="1057848"/>
            <a:ext cx="7548075" cy="5119115"/>
          </a:xfrm>
        </p:spPr>
        <p:txBody>
          <a:bodyPr/>
          <a:lstStyle/>
          <a:p>
            <a:r>
              <a:rPr lang="en-US" dirty="0"/>
              <a:t>The process in which a function calls itself directly or indirectly is called recursion and the corresponding function is called a recursive function.</a:t>
            </a:r>
          </a:p>
          <a:p>
            <a:endParaRPr lang="en-US" dirty="0"/>
          </a:p>
          <a:p>
            <a:r>
              <a:rPr lang="en-US" b="1" i="1" dirty="0">
                <a:solidFill>
                  <a:srgbClr val="4C69D0"/>
                </a:solidFill>
              </a:rPr>
              <a:t>Properties of Recursion:</a:t>
            </a:r>
          </a:p>
          <a:p>
            <a:pPr lvl="1"/>
            <a:r>
              <a:rPr lang="en-US" dirty="0"/>
              <a:t>Performing the same operations multiple times with different inputs.</a:t>
            </a:r>
          </a:p>
          <a:p>
            <a:pPr lvl="1"/>
            <a:r>
              <a:rPr lang="en-US" dirty="0"/>
              <a:t>In every step, we try smaller inputs to make the problem smaller.</a:t>
            </a:r>
          </a:p>
          <a:p>
            <a:pPr lvl="1"/>
            <a:r>
              <a:rPr lang="en-US" dirty="0"/>
              <a:t>Base condition is needed to stop the recursion otherwise infinite loop will occur.</a:t>
            </a:r>
          </a:p>
        </p:txBody>
      </p:sp>
      <p:sp>
        <p:nvSpPr>
          <p:cNvPr id="4" name="Slide Number Placeholder 3">
            <a:extLst>
              <a:ext uri="{FF2B5EF4-FFF2-40B4-BE49-F238E27FC236}">
                <a16:creationId xmlns:a16="http://schemas.microsoft.com/office/drawing/2014/main" id="{8BFCE12A-5D94-0A9D-2E94-172BB879142C}"/>
              </a:ext>
            </a:extLst>
          </p:cNvPr>
          <p:cNvSpPr>
            <a:spLocks noGrp="1"/>
          </p:cNvSpPr>
          <p:nvPr>
            <p:ph type="sldNum" sz="quarter" idx="12"/>
          </p:nvPr>
        </p:nvSpPr>
        <p:spPr/>
        <p:txBody>
          <a:bodyPr/>
          <a:lstStyle/>
          <a:p>
            <a:fld id="{4CC025FC-8595-493D-A46F-2FDFDC85D9BC}" type="slidenum">
              <a:rPr lang="en-US" smtClean="0"/>
              <a:t>3</a:t>
            </a:fld>
            <a:endParaRPr lang="en-US"/>
          </a:p>
        </p:txBody>
      </p:sp>
      <p:pic>
        <p:nvPicPr>
          <p:cNvPr id="5" name="Content Placeholder 5" descr="A close-up of a recursion&#10;&#10;Description automatically generated">
            <a:extLst>
              <a:ext uri="{FF2B5EF4-FFF2-40B4-BE49-F238E27FC236}">
                <a16:creationId xmlns:a16="http://schemas.microsoft.com/office/drawing/2014/main" id="{DDD06CE7-A8AA-78F5-3EB0-1981A0B0145D}"/>
              </a:ext>
            </a:extLst>
          </p:cNvPr>
          <p:cNvPicPr>
            <a:picLocks noChangeAspect="1"/>
          </p:cNvPicPr>
          <p:nvPr/>
        </p:nvPicPr>
        <p:blipFill>
          <a:blip r:embed="rId2">
            <a:extLst>
              <a:ext uri="{28A0092B-C50C-407E-A947-70E740481C1C}">
                <a14:useLocalDpi xmlns:a14="http://schemas.microsoft.com/office/drawing/2010/main" val="0"/>
              </a:ext>
            </a:extLst>
          </a:blip>
          <a:srcRect l="21373" t="6428" r="19969" b="8111"/>
          <a:stretch/>
        </p:blipFill>
        <p:spPr>
          <a:xfrm>
            <a:off x="7896540" y="2005781"/>
            <a:ext cx="3971195" cy="3254478"/>
          </a:xfrm>
          <a:prstGeom prst="rect">
            <a:avLst/>
          </a:prstGeom>
        </p:spPr>
      </p:pic>
    </p:spTree>
    <p:extLst>
      <p:ext uri="{BB962C8B-B14F-4D97-AF65-F5344CB8AC3E}">
        <p14:creationId xmlns:p14="http://schemas.microsoft.com/office/powerpoint/2010/main" val="138014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17FA-2680-995D-C7B9-E93A6AD1BBB5}"/>
              </a:ext>
            </a:extLst>
          </p:cNvPr>
          <p:cNvSpPr>
            <a:spLocks noGrp="1"/>
          </p:cNvSpPr>
          <p:nvPr>
            <p:ph type="title"/>
          </p:nvPr>
        </p:nvSpPr>
        <p:spPr/>
        <p:txBody>
          <a:bodyPr/>
          <a:lstStyle/>
          <a:p>
            <a:r>
              <a:rPr lang="en-US" dirty="0"/>
              <a:t>Algorithm: Steps</a:t>
            </a:r>
          </a:p>
        </p:txBody>
      </p:sp>
      <p:sp>
        <p:nvSpPr>
          <p:cNvPr id="3" name="Content Placeholder 2">
            <a:extLst>
              <a:ext uri="{FF2B5EF4-FFF2-40B4-BE49-F238E27FC236}">
                <a16:creationId xmlns:a16="http://schemas.microsoft.com/office/drawing/2014/main" id="{443DDE59-7B1F-3010-D6B9-DD530EB63207}"/>
              </a:ext>
            </a:extLst>
          </p:cNvPr>
          <p:cNvSpPr>
            <a:spLocks noGrp="1"/>
          </p:cNvSpPr>
          <p:nvPr>
            <p:ph idx="1"/>
          </p:nvPr>
        </p:nvSpPr>
        <p:spPr/>
        <p:txBody>
          <a:bodyPr>
            <a:normAutofit/>
          </a:bodyPr>
          <a:lstStyle/>
          <a:p>
            <a:r>
              <a:rPr lang="en-US" b="1" i="1" dirty="0">
                <a:solidFill>
                  <a:srgbClr val="4C69D0"/>
                </a:solidFill>
              </a:rPr>
              <a:t>Define a base case: </a:t>
            </a:r>
            <a:r>
              <a:rPr lang="en-US" dirty="0"/>
              <a:t>Identify the simplest case for which the solution is known or trivial. This is the stopping condition for the recursion, as it prevents the function from infinitely calling itself.</a:t>
            </a:r>
          </a:p>
          <a:p>
            <a:r>
              <a:rPr lang="en-US" b="1" i="1" dirty="0">
                <a:solidFill>
                  <a:srgbClr val="4C69D0"/>
                </a:solidFill>
              </a:rPr>
              <a:t>Define a recursive case: </a:t>
            </a:r>
            <a:r>
              <a:rPr lang="en-US" dirty="0"/>
              <a:t>Define the problem in terms of smaller subproblems. Break the problem down into smaller versions of itself and call the function recursively to solve each subproblem.</a:t>
            </a:r>
          </a:p>
          <a:p>
            <a:r>
              <a:rPr lang="en-US" b="1" i="1" dirty="0">
                <a:solidFill>
                  <a:srgbClr val="4C69D0"/>
                </a:solidFill>
              </a:rPr>
              <a:t>Ensure the recursion terminates: </a:t>
            </a:r>
            <a:r>
              <a:rPr lang="en-US" dirty="0"/>
              <a:t>Make sure that the recursive function eventually reaches the base case and does not enter an infinite loop.</a:t>
            </a:r>
          </a:p>
          <a:p>
            <a:r>
              <a:rPr lang="en-US" b="1" i="1" dirty="0">
                <a:solidFill>
                  <a:srgbClr val="4C69D0"/>
                </a:solidFill>
              </a:rPr>
              <a:t>Combine the solutions: </a:t>
            </a:r>
            <a:r>
              <a:rPr lang="en-US" dirty="0"/>
              <a:t>Combine the solutions of the subproblems to solve the original problem.</a:t>
            </a:r>
          </a:p>
        </p:txBody>
      </p:sp>
      <p:sp>
        <p:nvSpPr>
          <p:cNvPr id="4" name="Slide Number Placeholder 3">
            <a:extLst>
              <a:ext uri="{FF2B5EF4-FFF2-40B4-BE49-F238E27FC236}">
                <a16:creationId xmlns:a16="http://schemas.microsoft.com/office/drawing/2014/main" id="{24AD6921-A0FE-9B2A-72E1-B2C5E80BB635}"/>
              </a:ext>
            </a:extLst>
          </p:cNvPr>
          <p:cNvSpPr>
            <a:spLocks noGrp="1"/>
          </p:cNvSpPr>
          <p:nvPr>
            <p:ph type="sldNum" sz="quarter" idx="12"/>
          </p:nvPr>
        </p:nvSpPr>
        <p:spPr/>
        <p:txBody>
          <a:bodyPr/>
          <a:lstStyle/>
          <a:p>
            <a:fld id="{4CC025FC-8595-493D-A46F-2FDFDC85D9BC}" type="slidenum">
              <a:rPr lang="en-US" smtClean="0"/>
              <a:t>4</a:t>
            </a:fld>
            <a:endParaRPr lang="en-US"/>
          </a:p>
        </p:txBody>
      </p:sp>
    </p:spTree>
    <p:extLst>
      <p:ext uri="{BB962C8B-B14F-4D97-AF65-F5344CB8AC3E}">
        <p14:creationId xmlns:p14="http://schemas.microsoft.com/office/powerpoint/2010/main" val="8840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690A-24FB-0C87-0B48-A1D1710F2ECE}"/>
              </a:ext>
            </a:extLst>
          </p:cNvPr>
          <p:cNvSpPr>
            <a:spLocks noGrp="1"/>
          </p:cNvSpPr>
          <p:nvPr>
            <p:ph type="title"/>
          </p:nvPr>
        </p:nvSpPr>
        <p:spPr/>
        <p:txBody>
          <a:bodyPr/>
          <a:lstStyle/>
          <a:p>
            <a:r>
              <a:rPr lang="en-US" dirty="0"/>
              <a:t>A Mathematical Interpretation</a:t>
            </a:r>
          </a:p>
        </p:txBody>
      </p:sp>
      <p:sp>
        <p:nvSpPr>
          <p:cNvPr id="3" name="Content Placeholder 2">
            <a:extLst>
              <a:ext uri="{FF2B5EF4-FFF2-40B4-BE49-F238E27FC236}">
                <a16:creationId xmlns:a16="http://schemas.microsoft.com/office/drawing/2014/main" id="{D15602D7-F77F-068B-1BF9-5FA1AC165434}"/>
              </a:ext>
            </a:extLst>
          </p:cNvPr>
          <p:cNvSpPr>
            <a:spLocks noGrp="1"/>
          </p:cNvSpPr>
          <p:nvPr>
            <p:ph idx="1"/>
          </p:nvPr>
        </p:nvSpPr>
        <p:spPr/>
        <p:txBody>
          <a:bodyPr/>
          <a:lstStyle/>
          <a:p>
            <a:r>
              <a:rPr lang="en-US" dirty="0"/>
              <a:t>A programmer must determine the sum of first n natural numbers, there are several ways of doing that, but the simplest approach is to add the numbers starting from 1 to n.</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3C7C754-7EFE-6B33-7B87-10F6C59A6E52}"/>
              </a:ext>
            </a:extLst>
          </p:cNvPr>
          <p:cNvSpPr>
            <a:spLocks noGrp="1"/>
          </p:cNvSpPr>
          <p:nvPr>
            <p:ph type="sldNum" sz="quarter" idx="12"/>
          </p:nvPr>
        </p:nvSpPr>
        <p:spPr/>
        <p:txBody>
          <a:bodyPr/>
          <a:lstStyle/>
          <a:p>
            <a:fld id="{4CC025FC-8595-493D-A46F-2FDFDC85D9BC}" type="slidenum">
              <a:rPr lang="en-US" smtClean="0"/>
              <a:t>5</a:t>
            </a:fld>
            <a:endParaRPr lang="en-US"/>
          </a:p>
        </p:txBody>
      </p:sp>
      <p:grpSp>
        <p:nvGrpSpPr>
          <p:cNvPr id="17" name="Group 16">
            <a:extLst>
              <a:ext uri="{FF2B5EF4-FFF2-40B4-BE49-F238E27FC236}">
                <a16:creationId xmlns:a16="http://schemas.microsoft.com/office/drawing/2014/main" id="{1E5AF19E-D343-3AD0-47CA-E7325962E26D}"/>
              </a:ext>
            </a:extLst>
          </p:cNvPr>
          <p:cNvGrpSpPr/>
          <p:nvPr/>
        </p:nvGrpSpPr>
        <p:grpSpPr>
          <a:xfrm>
            <a:off x="593387" y="2771106"/>
            <a:ext cx="4815192" cy="1460424"/>
            <a:chOff x="593387" y="2771106"/>
            <a:chExt cx="4815192" cy="1460424"/>
          </a:xfrm>
        </p:grpSpPr>
        <p:sp>
          <p:nvSpPr>
            <p:cNvPr id="7" name="Rectangle: Rounded Corners 6">
              <a:extLst>
                <a:ext uri="{FF2B5EF4-FFF2-40B4-BE49-F238E27FC236}">
                  <a16:creationId xmlns:a16="http://schemas.microsoft.com/office/drawing/2014/main" id="{C75C92FC-EFBC-744B-5C29-CD325C295B50}"/>
                </a:ext>
              </a:extLst>
            </p:cNvPr>
            <p:cNvSpPr/>
            <p:nvPr/>
          </p:nvSpPr>
          <p:spPr>
            <a:xfrm>
              <a:off x="593387" y="2771106"/>
              <a:ext cx="4815192" cy="1060315"/>
            </a:xfrm>
            <a:prstGeom prst="roundRect">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A1193FA-E7ED-E5B3-08CB-32CC50BBB0C7}"/>
                </a:ext>
              </a:extLst>
            </p:cNvPr>
            <p:cNvSpPr txBox="1"/>
            <p:nvPr/>
          </p:nvSpPr>
          <p:spPr>
            <a:xfrm>
              <a:off x="868194" y="3039653"/>
              <a:ext cx="4277738" cy="523220"/>
            </a:xfrm>
            <a:prstGeom prst="rect">
              <a:avLst/>
            </a:prstGeom>
            <a:noFill/>
          </p:spPr>
          <p:txBody>
            <a:bodyPr wrap="square">
              <a:spAutoFit/>
            </a:bodyPr>
            <a:lstStyle/>
            <a:p>
              <a:r>
                <a:rPr lang="pt-BR" sz="2800" b="1" i="1" dirty="0">
                  <a:latin typeface="Times New Roman" panose="02020603050405020304" pitchFamily="18" charset="0"/>
                  <a:ea typeface="Cambria Math" panose="02040503050406030204" pitchFamily="18" charset="0"/>
                  <a:cs typeface="Times New Roman" panose="02020603050405020304" pitchFamily="18" charset="0"/>
                </a:rPr>
                <a:t>f(n) = </a:t>
              </a:r>
              <a:r>
                <a:rPr lang="pt-BR" sz="2800" b="1" dirty="0">
                  <a:latin typeface="Times New Roman" panose="02020603050405020304" pitchFamily="18" charset="0"/>
                  <a:ea typeface="Cambria Math" panose="02040503050406030204" pitchFamily="18" charset="0"/>
                  <a:cs typeface="Times New Roman" panose="02020603050405020304" pitchFamily="18" charset="0"/>
                </a:rPr>
                <a:t>1 + 2 + 3 +……..+ </a:t>
              </a:r>
              <a:r>
                <a:rPr lang="pt-BR" sz="2800" b="1" i="1" dirty="0">
                  <a:latin typeface="Times New Roman" panose="02020603050405020304" pitchFamily="18" charset="0"/>
                  <a:ea typeface="Cambria Math" panose="02040503050406030204" pitchFamily="18" charset="0"/>
                  <a:cs typeface="Times New Roman" panose="02020603050405020304" pitchFamily="18" charset="0"/>
                </a:rPr>
                <a:t>n</a:t>
              </a:r>
              <a:endParaRPr lang="en-US" sz="2800" i="1"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5AC5350-C662-D1BB-D43A-66939D37C494}"/>
                </a:ext>
              </a:extLst>
            </p:cNvPr>
            <p:cNvSpPr txBox="1"/>
            <p:nvPr/>
          </p:nvSpPr>
          <p:spPr>
            <a:xfrm>
              <a:off x="593387" y="3862198"/>
              <a:ext cx="4815192" cy="369332"/>
            </a:xfrm>
            <a:prstGeom prst="rect">
              <a:avLst/>
            </a:prstGeom>
            <a:noFill/>
          </p:spPr>
          <p:txBody>
            <a:bodyPr wrap="square">
              <a:spAutoFit/>
            </a:bodyPr>
            <a:lstStyle/>
            <a:p>
              <a:pPr algn="ctr"/>
              <a:r>
                <a:rPr lang="en-US" b="1" dirty="0"/>
                <a:t>Approach 1: Simply adding one by one</a:t>
              </a:r>
              <a:endParaRPr lang="en-US" dirty="0"/>
            </a:p>
          </p:txBody>
        </p:sp>
      </p:grpSp>
      <p:grpSp>
        <p:nvGrpSpPr>
          <p:cNvPr id="18" name="Group 17">
            <a:extLst>
              <a:ext uri="{FF2B5EF4-FFF2-40B4-BE49-F238E27FC236}">
                <a16:creationId xmlns:a16="http://schemas.microsoft.com/office/drawing/2014/main" id="{D329A260-B9C2-484F-31D6-212C4D314928}"/>
              </a:ext>
            </a:extLst>
          </p:cNvPr>
          <p:cNvGrpSpPr/>
          <p:nvPr/>
        </p:nvGrpSpPr>
        <p:grpSpPr>
          <a:xfrm>
            <a:off x="593387" y="4850813"/>
            <a:ext cx="4815192" cy="1460424"/>
            <a:chOff x="6646424" y="2771106"/>
            <a:chExt cx="4815192" cy="1460424"/>
          </a:xfrm>
        </p:grpSpPr>
        <p:sp>
          <p:nvSpPr>
            <p:cNvPr id="10" name="Rectangle: Rounded Corners 9">
              <a:extLst>
                <a:ext uri="{FF2B5EF4-FFF2-40B4-BE49-F238E27FC236}">
                  <a16:creationId xmlns:a16="http://schemas.microsoft.com/office/drawing/2014/main" id="{579884A1-C35D-78E6-B7C2-13D925385F1C}"/>
                </a:ext>
              </a:extLst>
            </p:cNvPr>
            <p:cNvSpPr/>
            <p:nvPr/>
          </p:nvSpPr>
          <p:spPr>
            <a:xfrm>
              <a:off x="6646424" y="2771106"/>
              <a:ext cx="4815192" cy="1060315"/>
            </a:xfrm>
            <a:prstGeom prst="roundRect">
              <a:avLst/>
            </a:prstGeom>
            <a:solidFill>
              <a:schemeClr val="accent4">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CE451D-2B12-4CB8-B033-09781C9DE1E1}"/>
                </a:ext>
              </a:extLst>
            </p:cNvPr>
            <p:cNvSpPr txBox="1"/>
            <p:nvPr/>
          </p:nvSpPr>
          <p:spPr>
            <a:xfrm>
              <a:off x="6921231" y="2815040"/>
              <a:ext cx="3625985" cy="954107"/>
            </a:xfrm>
            <a:prstGeom prst="rect">
              <a:avLst/>
            </a:prstGeom>
            <a:noFill/>
          </p:spPr>
          <p:txBody>
            <a:bodyPr wrap="square">
              <a:spAutoFit/>
            </a:bodyPr>
            <a:lstStyle/>
            <a:p>
              <a:r>
                <a:rPr lang="pt-BR" sz="2800" b="1" i="1" dirty="0">
                  <a:latin typeface="Times New Roman" panose="02020603050405020304" pitchFamily="18" charset="0"/>
                  <a:ea typeface="Cambria Math" panose="02040503050406030204" pitchFamily="18" charset="0"/>
                  <a:cs typeface="Times New Roman" panose="02020603050405020304" pitchFamily="18" charset="0"/>
                </a:rPr>
                <a:t>f(n) = 1                  n=1</a:t>
              </a:r>
            </a:p>
            <a:p>
              <a:r>
                <a:rPr lang="pt-BR" sz="2800" b="1" i="1" dirty="0">
                  <a:latin typeface="Times New Roman" panose="02020603050405020304" pitchFamily="18" charset="0"/>
                  <a:ea typeface="Cambria Math" panose="02040503050406030204" pitchFamily="18" charset="0"/>
                  <a:cs typeface="Times New Roman" panose="02020603050405020304" pitchFamily="18" charset="0"/>
                </a:rPr>
                <a:t>f(n) = n + f(n-1)    n&gt;1</a:t>
              </a:r>
              <a:endParaRPr lang="en-US" sz="2800" i="1"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88171D5-4E1F-8D66-5279-175E7EBF094F}"/>
                </a:ext>
              </a:extLst>
            </p:cNvPr>
            <p:cNvSpPr txBox="1"/>
            <p:nvPr/>
          </p:nvSpPr>
          <p:spPr>
            <a:xfrm>
              <a:off x="6646424" y="3862198"/>
              <a:ext cx="4815192" cy="369332"/>
            </a:xfrm>
            <a:prstGeom prst="rect">
              <a:avLst/>
            </a:prstGeom>
            <a:noFill/>
          </p:spPr>
          <p:txBody>
            <a:bodyPr wrap="square">
              <a:spAutoFit/>
            </a:bodyPr>
            <a:lstStyle/>
            <a:p>
              <a:pPr algn="ctr"/>
              <a:r>
                <a:rPr lang="en-US" b="1" dirty="0"/>
                <a:t>Approach 2: Recursive adding</a:t>
              </a:r>
              <a:endParaRPr lang="en-US" dirty="0"/>
            </a:p>
          </p:txBody>
        </p:sp>
      </p:grpSp>
      <p:sp>
        <p:nvSpPr>
          <p:cNvPr id="19" name="TextBox 18">
            <a:extLst>
              <a:ext uri="{FF2B5EF4-FFF2-40B4-BE49-F238E27FC236}">
                <a16:creationId xmlns:a16="http://schemas.microsoft.com/office/drawing/2014/main" id="{6618EDB5-292C-4671-EDA5-15BEF5C7C4E8}"/>
              </a:ext>
            </a:extLst>
          </p:cNvPr>
          <p:cNvSpPr txBox="1"/>
          <p:nvPr/>
        </p:nvSpPr>
        <p:spPr>
          <a:xfrm>
            <a:off x="6169768" y="2740242"/>
            <a:ext cx="5610427" cy="3046988"/>
          </a:xfrm>
          <a:prstGeom prst="rect">
            <a:avLst/>
          </a:prstGeom>
          <a:noFill/>
        </p:spPr>
        <p:txBody>
          <a:bodyPr wrap="square">
            <a:spAutoFit/>
          </a:bodyPr>
          <a:lstStyle/>
          <a:p>
            <a:r>
              <a:rPr lang="en-US" sz="3200" dirty="0">
                <a:latin typeface="Courier New" panose="02070309020205020404" pitchFamily="49" charset="0"/>
                <a:cs typeface="Courier New" panose="02070309020205020404" pitchFamily="49" charset="0"/>
              </a:rPr>
              <a:t>int f(int n) {</a:t>
            </a:r>
          </a:p>
          <a:p>
            <a:r>
              <a:rPr lang="en-US" sz="3200" dirty="0">
                <a:latin typeface="Courier New" panose="02070309020205020404" pitchFamily="49" charset="0"/>
                <a:cs typeface="Courier New" panose="02070309020205020404" pitchFamily="49" charset="0"/>
              </a:rPr>
              <a:t>	if (n == 1)</a:t>
            </a:r>
          </a:p>
          <a:p>
            <a:r>
              <a:rPr lang="en-US" sz="3200" dirty="0">
                <a:latin typeface="Courier New" panose="02070309020205020404" pitchFamily="49" charset="0"/>
                <a:cs typeface="Courier New" panose="02070309020205020404" pitchFamily="49" charset="0"/>
              </a:rPr>
              <a:t>		return 1;    </a:t>
            </a:r>
          </a:p>
          <a:p>
            <a:r>
              <a:rPr lang="en-US" sz="3200" dirty="0">
                <a:latin typeface="Courier New" panose="02070309020205020404" pitchFamily="49" charset="0"/>
                <a:cs typeface="Courier New" panose="02070309020205020404" pitchFamily="49" charset="0"/>
              </a:rPr>
              <a:t>	else</a:t>
            </a:r>
          </a:p>
          <a:p>
            <a:r>
              <a:rPr lang="en-US" sz="3200" dirty="0">
                <a:latin typeface="Courier New" panose="02070309020205020404" pitchFamily="49" charset="0"/>
                <a:cs typeface="Courier New" panose="02070309020205020404" pitchFamily="49" charset="0"/>
              </a:rPr>
              <a:t>		return n + f(n-1);    </a:t>
            </a:r>
          </a:p>
          <a:p>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931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0147-639C-BDC2-4F3C-83F2A5F79B17}"/>
              </a:ext>
            </a:extLst>
          </p:cNvPr>
          <p:cNvSpPr>
            <a:spLocks noGrp="1"/>
          </p:cNvSpPr>
          <p:nvPr>
            <p:ph type="title"/>
          </p:nvPr>
        </p:nvSpPr>
        <p:spPr/>
        <p:txBody>
          <a:bodyPr/>
          <a:lstStyle/>
          <a:p>
            <a:r>
              <a:rPr lang="en-US" sz="3600" dirty="0"/>
              <a:t>How are recursive functions stored in memory?</a:t>
            </a:r>
          </a:p>
        </p:txBody>
      </p:sp>
      <p:sp>
        <p:nvSpPr>
          <p:cNvPr id="3" name="Content Placeholder 2">
            <a:extLst>
              <a:ext uri="{FF2B5EF4-FFF2-40B4-BE49-F238E27FC236}">
                <a16:creationId xmlns:a16="http://schemas.microsoft.com/office/drawing/2014/main" id="{F005C29E-0A04-27FD-C2C7-6BAD3FC59F07}"/>
              </a:ext>
            </a:extLst>
          </p:cNvPr>
          <p:cNvSpPr>
            <a:spLocks noGrp="1"/>
          </p:cNvSpPr>
          <p:nvPr>
            <p:ph idx="1"/>
          </p:nvPr>
        </p:nvSpPr>
        <p:spPr/>
        <p:txBody>
          <a:bodyPr/>
          <a:lstStyle/>
          <a:p>
            <a:r>
              <a:rPr lang="en-US" dirty="0"/>
              <a:t>Recursion uses more memory, because the recursive function adds to the stack with each recursive call, and keeps the values there until the call is finished.</a:t>
            </a:r>
          </a:p>
          <a:p>
            <a:r>
              <a:rPr lang="en-US" dirty="0"/>
              <a:t>The recursive function uses LIFO (LAST IN FIRST OUT) Structure just like the stack data structure.</a:t>
            </a:r>
          </a:p>
        </p:txBody>
      </p:sp>
      <p:sp>
        <p:nvSpPr>
          <p:cNvPr id="4" name="Slide Number Placeholder 3">
            <a:extLst>
              <a:ext uri="{FF2B5EF4-FFF2-40B4-BE49-F238E27FC236}">
                <a16:creationId xmlns:a16="http://schemas.microsoft.com/office/drawing/2014/main" id="{A0B2F23F-4AF8-6CD6-CAFB-35BD7FE8F229}"/>
              </a:ext>
            </a:extLst>
          </p:cNvPr>
          <p:cNvSpPr>
            <a:spLocks noGrp="1"/>
          </p:cNvSpPr>
          <p:nvPr>
            <p:ph type="sldNum" sz="quarter" idx="12"/>
          </p:nvPr>
        </p:nvSpPr>
        <p:spPr/>
        <p:txBody>
          <a:bodyPr/>
          <a:lstStyle/>
          <a:p>
            <a:fld id="{4CC025FC-8595-493D-A46F-2FDFDC85D9BC}" type="slidenum">
              <a:rPr lang="en-US" smtClean="0"/>
              <a:t>6</a:t>
            </a:fld>
            <a:endParaRPr lang="en-US"/>
          </a:p>
        </p:txBody>
      </p:sp>
      <p:pic>
        <p:nvPicPr>
          <p:cNvPr id="6" name="Picture 5" descr="A screenshot of a computer&#10;&#10;Description automatically generated">
            <a:extLst>
              <a:ext uri="{FF2B5EF4-FFF2-40B4-BE49-F238E27FC236}">
                <a16:creationId xmlns:a16="http://schemas.microsoft.com/office/drawing/2014/main" id="{00C1F3F0-953D-F32E-C5C2-70739EFCC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8" y="2724346"/>
            <a:ext cx="6980904" cy="4133654"/>
          </a:xfrm>
          <a:prstGeom prst="rect">
            <a:avLst/>
          </a:prstGeom>
        </p:spPr>
      </p:pic>
    </p:spTree>
    <p:extLst>
      <p:ext uri="{BB962C8B-B14F-4D97-AF65-F5344CB8AC3E}">
        <p14:creationId xmlns:p14="http://schemas.microsoft.com/office/powerpoint/2010/main" val="181107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0147-639C-BDC2-4F3C-83F2A5F79B17}"/>
              </a:ext>
            </a:extLst>
          </p:cNvPr>
          <p:cNvSpPr>
            <a:spLocks noGrp="1"/>
          </p:cNvSpPr>
          <p:nvPr>
            <p:ph type="title"/>
          </p:nvPr>
        </p:nvSpPr>
        <p:spPr/>
        <p:txBody>
          <a:bodyPr/>
          <a:lstStyle/>
          <a:p>
            <a:r>
              <a:rPr lang="en-US" sz="3600" dirty="0"/>
              <a:t>How are recursive functions stored in memory?</a:t>
            </a:r>
          </a:p>
        </p:txBody>
      </p:sp>
      <p:sp>
        <p:nvSpPr>
          <p:cNvPr id="4" name="Slide Number Placeholder 3">
            <a:extLst>
              <a:ext uri="{FF2B5EF4-FFF2-40B4-BE49-F238E27FC236}">
                <a16:creationId xmlns:a16="http://schemas.microsoft.com/office/drawing/2014/main" id="{A0B2F23F-4AF8-6CD6-CAFB-35BD7FE8F229}"/>
              </a:ext>
            </a:extLst>
          </p:cNvPr>
          <p:cNvSpPr>
            <a:spLocks noGrp="1"/>
          </p:cNvSpPr>
          <p:nvPr>
            <p:ph type="sldNum" sz="quarter" idx="12"/>
          </p:nvPr>
        </p:nvSpPr>
        <p:spPr/>
        <p:txBody>
          <a:bodyPr/>
          <a:lstStyle/>
          <a:p>
            <a:fld id="{4CC025FC-8595-493D-A46F-2FDFDC85D9BC}" type="slidenum">
              <a:rPr lang="en-US" smtClean="0"/>
              <a:t>7</a:t>
            </a:fld>
            <a:endParaRPr lang="en-US"/>
          </a:p>
        </p:txBody>
      </p:sp>
      <p:pic>
        <p:nvPicPr>
          <p:cNvPr id="7" name="Picture 6" descr="A screenshot of a computer program&#10;&#10;Description automatically generated">
            <a:extLst>
              <a:ext uri="{FF2B5EF4-FFF2-40B4-BE49-F238E27FC236}">
                <a16:creationId xmlns:a16="http://schemas.microsoft.com/office/drawing/2014/main" id="{668AB11F-D391-6612-5BD8-2DD2F827112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6759" t="10638" r="28378" b="12624"/>
          <a:stretch/>
        </p:blipFill>
        <p:spPr>
          <a:xfrm>
            <a:off x="8051552" y="1137816"/>
            <a:ext cx="4043464" cy="5262664"/>
          </a:xfrm>
          <a:prstGeom prst="rect">
            <a:avLst/>
          </a:prstGeom>
        </p:spPr>
      </p:pic>
      <p:pic>
        <p:nvPicPr>
          <p:cNvPr id="9" name="Picture 8" descr="A diagram of a stack&#10;&#10;Description automatically generated">
            <a:extLst>
              <a:ext uri="{FF2B5EF4-FFF2-40B4-BE49-F238E27FC236}">
                <a16:creationId xmlns:a16="http://schemas.microsoft.com/office/drawing/2014/main" id="{E70BD39E-EDDF-53AB-BDC1-A82D5AD676A8}"/>
              </a:ext>
            </a:extLst>
          </p:cNvPr>
          <p:cNvPicPr>
            <a:picLocks noChangeAspect="1"/>
          </p:cNvPicPr>
          <p:nvPr/>
        </p:nvPicPr>
        <p:blipFill>
          <a:blip r:embed="rId3">
            <a:extLst>
              <a:ext uri="{28A0092B-C50C-407E-A947-70E740481C1C}">
                <a14:useLocalDpi xmlns:a14="http://schemas.microsoft.com/office/drawing/2010/main" val="0"/>
              </a:ext>
            </a:extLst>
          </a:blip>
          <a:srcRect l="1386" t="6671" r="2664" b="5532"/>
          <a:stretch/>
        </p:blipFill>
        <p:spPr>
          <a:xfrm>
            <a:off x="96985" y="1263956"/>
            <a:ext cx="7474220" cy="5136524"/>
          </a:xfrm>
          <a:prstGeom prst="rect">
            <a:avLst/>
          </a:prstGeom>
        </p:spPr>
      </p:pic>
    </p:spTree>
    <p:extLst>
      <p:ext uri="{BB962C8B-B14F-4D97-AF65-F5344CB8AC3E}">
        <p14:creationId xmlns:p14="http://schemas.microsoft.com/office/powerpoint/2010/main" val="94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254A-D76B-568C-84AA-A823F59E830C}"/>
              </a:ext>
            </a:extLst>
          </p:cNvPr>
          <p:cNvSpPr>
            <a:spLocks noGrp="1"/>
          </p:cNvSpPr>
          <p:nvPr>
            <p:ph type="title"/>
          </p:nvPr>
        </p:nvSpPr>
        <p:spPr/>
        <p:txBody>
          <a:bodyPr/>
          <a:lstStyle/>
          <a:p>
            <a:r>
              <a:rPr lang="en-US" dirty="0"/>
              <a:t>Why Stack Overflow error occurs in recursion?</a:t>
            </a:r>
          </a:p>
        </p:txBody>
      </p:sp>
      <p:sp>
        <p:nvSpPr>
          <p:cNvPr id="5" name="Content Placeholder 4">
            <a:extLst>
              <a:ext uri="{FF2B5EF4-FFF2-40B4-BE49-F238E27FC236}">
                <a16:creationId xmlns:a16="http://schemas.microsoft.com/office/drawing/2014/main" id="{C0B349E9-B0D6-202A-22CD-D1C08D717A5C}"/>
              </a:ext>
            </a:extLst>
          </p:cNvPr>
          <p:cNvSpPr>
            <a:spLocks noGrp="1"/>
          </p:cNvSpPr>
          <p:nvPr>
            <p:ph idx="1"/>
          </p:nvPr>
        </p:nvSpPr>
        <p:spPr/>
        <p:txBody>
          <a:bodyPr/>
          <a:lstStyle/>
          <a:p>
            <a:r>
              <a:rPr lang="en-US" dirty="0"/>
              <a:t>If the base case is not reached or not defined, then the stack overflow problem may arise.</a:t>
            </a:r>
          </a:p>
          <a:p>
            <a:r>
              <a:rPr lang="en-US" dirty="0"/>
              <a:t>The most-common cause of stack overflow is excessively deep or infinite recursion, in which a function calls itself so many times that the space needed to store the variables and information associated with each call is more than can fit on the stack.</a:t>
            </a:r>
          </a:p>
        </p:txBody>
      </p:sp>
      <p:sp>
        <p:nvSpPr>
          <p:cNvPr id="3" name="Slide Number Placeholder 2">
            <a:extLst>
              <a:ext uri="{FF2B5EF4-FFF2-40B4-BE49-F238E27FC236}">
                <a16:creationId xmlns:a16="http://schemas.microsoft.com/office/drawing/2014/main" id="{778B432A-CF18-CDDB-8445-C7ECCE2CCEC8}"/>
              </a:ext>
            </a:extLst>
          </p:cNvPr>
          <p:cNvSpPr>
            <a:spLocks noGrp="1"/>
          </p:cNvSpPr>
          <p:nvPr>
            <p:ph type="sldNum" sz="quarter" idx="12"/>
          </p:nvPr>
        </p:nvSpPr>
        <p:spPr/>
        <p:txBody>
          <a:bodyPr/>
          <a:lstStyle/>
          <a:p>
            <a:fld id="{4CC025FC-8595-493D-A46F-2FDFDC85D9BC}" type="slidenum">
              <a:rPr lang="en-US" smtClean="0"/>
              <a:t>8</a:t>
            </a:fld>
            <a:endParaRPr lang="en-US"/>
          </a:p>
        </p:txBody>
      </p:sp>
      <p:pic>
        <p:nvPicPr>
          <p:cNvPr id="7" name="Picture 6">
            <a:extLst>
              <a:ext uri="{FF2B5EF4-FFF2-40B4-BE49-F238E27FC236}">
                <a16:creationId xmlns:a16="http://schemas.microsoft.com/office/drawing/2014/main" id="{EA99C1C0-D2A1-2BFB-E1F1-23F9E9E8CE2D}"/>
              </a:ext>
            </a:extLst>
          </p:cNvPr>
          <p:cNvPicPr>
            <a:picLocks noChangeAspect="1"/>
          </p:cNvPicPr>
          <p:nvPr/>
        </p:nvPicPr>
        <p:blipFill>
          <a:blip r:embed="rId2"/>
          <a:stretch>
            <a:fillRect/>
          </a:stretch>
        </p:blipFill>
        <p:spPr>
          <a:xfrm>
            <a:off x="3646085" y="3617405"/>
            <a:ext cx="4899830" cy="2859752"/>
          </a:xfrm>
          <a:prstGeom prst="rect">
            <a:avLst/>
          </a:prstGeom>
        </p:spPr>
      </p:pic>
    </p:spTree>
    <p:extLst>
      <p:ext uri="{BB962C8B-B14F-4D97-AF65-F5344CB8AC3E}">
        <p14:creationId xmlns:p14="http://schemas.microsoft.com/office/powerpoint/2010/main" val="162991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C48F-C1D9-7107-7B28-0D2F2B1D4157}"/>
              </a:ext>
            </a:extLst>
          </p:cNvPr>
          <p:cNvSpPr>
            <a:spLocks noGrp="1"/>
          </p:cNvSpPr>
          <p:nvPr>
            <p:ph type="title"/>
          </p:nvPr>
        </p:nvSpPr>
        <p:spPr/>
        <p:txBody>
          <a:bodyPr/>
          <a:lstStyle/>
          <a:p>
            <a:r>
              <a:rPr lang="en-US" dirty="0"/>
              <a:t>How to Avoid Stack Overflow Errors?</a:t>
            </a:r>
          </a:p>
        </p:txBody>
      </p:sp>
      <p:sp>
        <p:nvSpPr>
          <p:cNvPr id="3" name="Content Placeholder 2">
            <a:extLst>
              <a:ext uri="{FF2B5EF4-FFF2-40B4-BE49-F238E27FC236}">
                <a16:creationId xmlns:a16="http://schemas.microsoft.com/office/drawing/2014/main" id="{BFFDDC09-408F-75ED-9243-B7EBF8ACA216}"/>
              </a:ext>
            </a:extLst>
          </p:cNvPr>
          <p:cNvSpPr>
            <a:spLocks noGrp="1"/>
          </p:cNvSpPr>
          <p:nvPr>
            <p:ph idx="1"/>
          </p:nvPr>
        </p:nvSpPr>
        <p:spPr/>
        <p:txBody>
          <a:bodyPr>
            <a:normAutofit lnSpcReduction="10000"/>
          </a:bodyPr>
          <a:lstStyle/>
          <a:p>
            <a:r>
              <a:rPr lang="en-US" dirty="0"/>
              <a:t>Use iterative solutions (using loops) instead of recursive solutions where possible. In some cases, iterative solutions can even be faster than recursive ones. This can help reduce the size of the call stack and avoid stack overflow errors.</a:t>
            </a:r>
          </a:p>
          <a:p>
            <a:r>
              <a:rPr lang="en-US" dirty="0"/>
              <a:t>Limit the recursion depth by adding a maximum recursion limit to your code. This can prevent the call stack from growing indefinitely and causing a stack overflow error.</a:t>
            </a:r>
          </a:p>
          <a:p>
            <a:r>
              <a:rPr lang="en-US" dirty="0"/>
              <a:t>Make sure the code stops at some point. Add proper exit conditions to your recursive functions. This ensures that the recursion will eventually stop and that the call stack will be cleared.</a:t>
            </a:r>
          </a:p>
          <a:p>
            <a:r>
              <a:rPr lang="en-US" dirty="0"/>
              <a:t>Increase the allowed recursion depth if necessary. This will make sure the functions can be called many times before hitting a maximum recursion depth exceeded error.</a:t>
            </a:r>
          </a:p>
        </p:txBody>
      </p:sp>
      <p:sp>
        <p:nvSpPr>
          <p:cNvPr id="4" name="Slide Number Placeholder 3">
            <a:extLst>
              <a:ext uri="{FF2B5EF4-FFF2-40B4-BE49-F238E27FC236}">
                <a16:creationId xmlns:a16="http://schemas.microsoft.com/office/drawing/2014/main" id="{FF384C35-4AE5-492A-B642-C0A85763A382}"/>
              </a:ext>
            </a:extLst>
          </p:cNvPr>
          <p:cNvSpPr>
            <a:spLocks noGrp="1"/>
          </p:cNvSpPr>
          <p:nvPr>
            <p:ph type="sldNum" sz="quarter" idx="12"/>
          </p:nvPr>
        </p:nvSpPr>
        <p:spPr/>
        <p:txBody>
          <a:bodyPr/>
          <a:lstStyle/>
          <a:p>
            <a:fld id="{4CC025FC-8595-493D-A46F-2FDFDC85D9BC}" type="slidenum">
              <a:rPr lang="en-US" smtClean="0"/>
              <a:t>9</a:t>
            </a:fld>
            <a:endParaRPr lang="en-US"/>
          </a:p>
        </p:txBody>
      </p:sp>
    </p:spTree>
    <p:extLst>
      <p:ext uri="{BB962C8B-B14F-4D97-AF65-F5344CB8AC3E}">
        <p14:creationId xmlns:p14="http://schemas.microsoft.com/office/powerpoint/2010/main" val="306991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15101</TotalTime>
  <Words>785</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Arial Rounded MT Bold</vt:lpstr>
      <vt:lpstr>Calibri</vt:lpstr>
      <vt:lpstr>Cambria</vt:lpstr>
      <vt:lpstr>Courier New</vt:lpstr>
      <vt:lpstr>Times New Roman</vt:lpstr>
      <vt:lpstr>Office Theme</vt:lpstr>
      <vt:lpstr>PowerPoint Presentation</vt:lpstr>
      <vt:lpstr>PowerPoint Presentation</vt:lpstr>
      <vt:lpstr>Recursion</vt:lpstr>
      <vt:lpstr>Algorithm: Steps</vt:lpstr>
      <vt:lpstr>A Mathematical Interpretation</vt:lpstr>
      <vt:lpstr>How are recursive functions stored in memory?</vt:lpstr>
      <vt:lpstr>How are recursive functions stored in memory?</vt:lpstr>
      <vt:lpstr>Why Stack Overflow error occurs in recursion?</vt:lpstr>
      <vt:lpstr>How to Avoid Stack Overflow Errors?</vt:lpstr>
      <vt:lpstr>Recursive Function Examples</vt:lpstr>
      <vt:lpstr>Correctness of Recursive Algorithms</vt:lpstr>
      <vt:lpstr>Correctness of Recursive Algorithms</vt:lpstr>
      <vt:lpstr>Correctness of Recursive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Quantification and Classification based on Diverse Feature Sets using Machine Learning</dc:title>
  <dc:creator>Kashif Ayyub</dc:creator>
  <cp:lastModifiedBy>Kashif Ayyub</cp:lastModifiedBy>
  <cp:revision>213</cp:revision>
  <dcterms:created xsi:type="dcterms:W3CDTF">2020-07-24T06:55:41Z</dcterms:created>
  <dcterms:modified xsi:type="dcterms:W3CDTF">2024-09-19T04:19:04Z</dcterms:modified>
</cp:coreProperties>
</file>