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sldIdLst>
    <p:sldId id="258" r:id="rId2"/>
    <p:sldId id="287" r:id="rId3"/>
    <p:sldId id="288" r:id="rId4"/>
    <p:sldId id="289" r:id="rId5"/>
    <p:sldId id="290" r:id="rId6"/>
    <p:sldId id="263" r:id="rId7"/>
    <p:sldId id="268" r:id="rId8"/>
    <p:sldId id="269" r:id="rId9"/>
    <p:sldId id="291" r:id="rId10"/>
    <p:sldId id="286" r:id="rId11"/>
    <p:sldId id="295" r:id="rId12"/>
    <p:sldId id="281" r:id="rId13"/>
    <p:sldId id="282" r:id="rId14"/>
    <p:sldId id="283" r:id="rId15"/>
    <p:sldId id="284" r:id="rId16"/>
    <p:sldId id="285" r:id="rId17"/>
    <p:sldId id="266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9D0"/>
    <a:srgbClr val="88A1F2"/>
    <a:srgbClr val="B686DA"/>
    <a:srgbClr val="562F72"/>
    <a:srgbClr val="AE78D6"/>
    <a:srgbClr val="C3E8F5"/>
    <a:srgbClr val="D0E17A"/>
    <a:srgbClr val="11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logN</c:v>
                </c:pt>
              </c:strCache>
            </c:strRef>
          </c:tx>
          <c:val>
            <c:numRef>
              <c:f>Sheet1!$D$5:$D$14</c:f>
              <c:numCache>
                <c:formatCode>0.00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2.5849625007211565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3.1699250014423135</c:v>
                </c:pt>
                <c:pt idx="9">
                  <c:v>3.3219280948873626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EC-4CCD-AC00-3FA0710CA6AF}"/>
            </c:ext>
          </c:extLst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NlogN</c:v>
                </c:pt>
              </c:strCache>
            </c:strRef>
          </c:tx>
          <c:val>
            <c:numRef>
              <c:f>Sheet1!$E$5:$E$14</c:f>
              <c:numCache>
                <c:formatCode>0.00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4.7548875021634682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19.651484454403231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EC-4CCD-AC00-3FA0710CA6AF}"/>
            </c:ext>
          </c:extLst>
        </c:ser>
        <c:ser>
          <c:idx val="2"/>
          <c:order val="2"/>
          <c:tx>
            <c:strRef>
              <c:f>Sheet1!$F$4</c:f>
              <c:strCache>
                <c:ptCount val="1"/>
                <c:pt idx="0">
                  <c:v>N^2</c:v>
                </c:pt>
              </c:strCache>
            </c:strRef>
          </c:tx>
          <c:val>
            <c:numRef>
              <c:f>Sheet1!$F$5:$F$14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EC-4CCD-AC00-3FA0710CA6AF}"/>
            </c:ext>
          </c:extLst>
        </c:ser>
        <c:ser>
          <c:idx val="3"/>
          <c:order val="3"/>
          <c:tx>
            <c:strRef>
              <c:f>Sheet1!$G$4</c:f>
              <c:strCache>
                <c:ptCount val="1"/>
                <c:pt idx="0">
                  <c:v>N^3</c:v>
                </c:pt>
              </c:strCache>
            </c:strRef>
          </c:tx>
          <c:val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EC-4CCD-AC00-3FA0710CA6AF}"/>
            </c:ext>
          </c:extLst>
        </c:ser>
        <c:ser>
          <c:idx val="4"/>
          <c:order val="4"/>
          <c:tx>
            <c:strRef>
              <c:f>Sheet1!$H$4</c:f>
              <c:strCache>
                <c:ptCount val="1"/>
                <c:pt idx="0">
                  <c:v>2^N</c:v>
                </c:pt>
              </c:strCache>
            </c:strRef>
          </c:tx>
          <c:val>
            <c:numRef>
              <c:f>Sheet1!$H$5:$H$14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7EC-4CCD-AC00-3FA0710CA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325120"/>
        <c:axId val="110331008"/>
      </c:lineChart>
      <c:catAx>
        <c:axId val="110325120"/>
        <c:scaling>
          <c:orientation val="minMax"/>
        </c:scaling>
        <c:delete val="0"/>
        <c:axPos val="b"/>
        <c:majorTickMark val="out"/>
        <c:minorTickMark val="none"/>
        <c:tickLblPos val="nextTo"/>
        <c:crossAx val="110331008"/>
        <c:crosses val="autoZero"/>
        <c:auto val="1"/>
        <c:lblAlgn val="ctr"/>
        <c:lblOffset val="100"/>
        <c:noMultiLvlLbl val="0"/>
      </c:catAx>
      <c:valAx>
        <c:axId val="11033100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103251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D8FE5-ECE5-4370-913A-35ADCD901DA6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F1BE5-B7E6-4025-B54C-A2B10B87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8540-06A5-42E9-A973-F0AABBA7A0CD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4C69D0"/>
          </a:solidFill>
        </p:spPr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A1B48-730F-4468-97B5-E1019D39764E}"/>
              </a:ext>
            </a:extLst>
          </p:cNvPr>
          <p:cNvSpPr/>
          <p:nvPr userDrawn="1"/>
        </p:nvSpPr>
        <p:spPr>
          <a:xfrm>
            <a:off x="0" y="0"/>
            <a:ext cx="12192000" cy="1510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1DC-625F-49DE-BC7E-F35981F2AD7B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0F50-7D38-4BC3-B7B9-8073BCAAA45D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47D8-99C8-4F06-BC87-5BEE810674AA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5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E63-7859-495C-B112-073843A2E5DE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82A9-EF72-4445-88E3-FAF6DDFC1EEF}" type="datetime1">
              <a:rPr lang="en-US" smtClean="0"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C736-19CD-45C1-82F1-96E2FF65EA32}" type="datetime1">
              <a:rPr lang="en-US" smtClean="0"/>
              <a:t>24-Sep-24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F465-75CA-4A1B-BC09-C2E14B25012A}" type="datetime1">
              <a:rPr lang="en-US" smtClean="0"/>
              <a:t>24-Sep-24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CE1-9A89-4BCF-A207-7770EF123F16}" type="datetime1">
              <a:rPr lang="en-US" smtClean="0"/>
              <a:t>24-Sep-24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5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A78D-76BB-4049-BC1C-4C5F3769938B}" type="datetime1">
              <a:rPr lang="en-US" smtClean="0"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1D34-8180-4D7E-98D9-6A7F91CCED75}" type="datetime1">
              <a:rPr lang="en-US" smtClean="0"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DE6B8-1486-4EAD-B1DA-C855F1727FC4}"/>
              </a:ext>
            </a:extLst>
          </p:cNvPr>
          <p:cNvSpPr/>
          <p:nvPr userDrawn="1"/>
        </p:nvSpPr>
        <p:spPr>
          <a:xfrm>
            <a:off x="11640456" y="6400480"/>
            <a:ext cx="454561" cy="365125"/>
          </a:xfrm>
          <a:prstGeom prst="roundRect">
            <a:avLst/>
          </a:prstGeom>
          <a:solidFill>
            <a:srgbClr val="4C69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236" y="1057848"/>
            <a:ext cx="11665528" cy="511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394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51CD-1038-46AF-AB4F-97C588FB9CCC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39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F262DC-6842-44CC-9183-E53BBECFB35F}"/>
              </a:ext>
            </a:extLst>
          </p:cNvPr>
          <p:cNvSpPr/>
          <p:nvPr userDrawn="1"/>
        </p:nvSpPr>
        <p:spPr>
          <a:xfrm>
            <a:off x="110836" y="96982"/>
            <a:ext cx="11984182" cy="831273"/>
          </a:xfrm>
          <a:prstGeom prst="roundRect">
            <a:avLst/>
          </a:prstGeom>
          <a:solidFill>
            <a:srgbClr val="4C69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236" y="226575"/>
            <a:ext cx="11665528" cy="590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455" y="6400480"/>
            <a:ext cx="454561" cy="3482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4CC025FC-8595-493D-A46F-2FDFDC85D9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 Rounded MT Bold" panose="020F0704030504030204" pitchFamily="34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D30CF8-5974-7B0A-54B7-166EEF3148CA}"/>
              </a:ext>
            </a:extLst>
          </p:cNvPr>
          <p:cNvSpPr/>
          <p:nvPr/>
        </p:nvSpPr>
        <p:spPr>
          <a:xfrm>
            <a:off x="4404852" y="5651760"/>
            <a:ext cx="3382298" cy="534444"/>
          </a:xfrm>
          <a:prstGeom prst="roundRect">
            <a:avLst/>
          </a:prstGeom>
          <a:solidFill>
            <a:srgbClr val="4C69D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FD768-02AD-4FC9-856A-4F43F60F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0FE11-F087-4F80-A691-4712D35AA5F4}"/>
              </a:ext>
            </a:extLst>
          </p:cNvPr>
          <p:cNvSpPr/>
          <p:nvPr/>
        </p:nvSpPr>
        <p:spPr>
          <a:xfrm>
            <a:off x="11493305" y="6231988"/>
            <a:ext cx="698695" cy="62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standing next to a book&#10;&#10;Description automatically generated">
            <a:extLst>
              <a:ext uri="{FF2B5EF4-FFF2-40B4-BE49-F238E27FC236}">
                <a16:creationId xmlns:a16="http://schemas.microsoft.com/office/drawing/2014/main" id="{170CEAAF-B4A3-3E53-C056-FBA3F1B8A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4D9BC"/>
              </a:clrFrom>
              <a:clrTo>
                <a:srgbClr val="F4D9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18"/>
          <a:stretch/>
        </p:blipFill>
        <p:spPr>
          <a:xfrm>
            <a:off x="3264309" y="579893"/>
            <a:ext cx="5663380" cy="37364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159239-3E5B-434A-8698-68A7A102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5102" y="5616349"/>
            <a:ext cx="3961795" cy="61563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Dr. Kashif Ayyub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1C18-4F67-B45E-C0CF-F6B28D7FD093}"/>
              </a:ext>
            </a:extLst>
          </p:cNvPr>
          <p:cNvSpPr txBox="1"/>
          <p:nvPr/>
        </p:nvSpPr>
        <p:spPr>
          <a:xfrm>
            <a:off x="2202424" y="4472225"/>
            <a:ext cx="778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1665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Running Time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 (constant running time)</a:t>
            </a:r>
          </a:p>
          <a:p>
            <a:pPr lvl="1"/>
            <a:r>
              <a:rPr lang="en-US" dirty="0"/>
              <a:t>Instructions are executed once or a few times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logN</a:t>
            </a:r>
            <a:r>
              <a:rPr lang="en-US" b="1" dirty="0">
                <a:solidFill>
                  <a:srgbClr val="C00000"/>
                </a:solidFill>
              </a:rPr>
              <a:t> (logarithmic)</a:t>
            </a:r>
          </a:p>
          <a:p>
            <a:pPr lvl="1"/>
            <a:r>
              <a:rPr lang="en-US" dirty="0"/>
              <a:t>A big problem is solved by cutting the original problem in smaller sizes, by a constant fraction at each step</a:t>
            </a:r>
          </a:p>
          <a:p>
            <a:r>
              <a:rPr lang="en-US" b="1" dirty="0">
                <a:solidFill>
                  <a:srgbClr val="C00000"/>
                </a:solidFill>
              </a:rPr>
              <a:t>N (linear)</a:t>
            </a:r>
          </a:p>
          <a:p>
            <a:pPr lvl="1"/>
            <a:r>
              <a:rPr lang="en-US" dirty="0"/>
              <a:t>A small amount of processing is done on each input element</a:t>
            </a:r>
          </a:p>
          <a:p>
            <a:r>
              <a:rPr lang="en-US" b="1" dirty="0">
                <a:solidFill>
                  <a:srgbClr val="C00000"/>
                </a:solidFill>
              </a:rPr>
              <a:t>N </a:t>
            </a:r>
            <a:r>
              <a:rPr lang="en-US" b="1" dirty="0" err="1">
                <a:solidFill>
                  <a:srgbClr val="C00000"/>
                </a:solidFill>
              </a:rPr>
              <a:t>logN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A problem is solved by dividing it into smaller problems, solving them independently and combining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6CCF-B177-4898-AB89-0A9427C57E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Running Time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(quadratic)</a:t>
            </a:r>
          </a:p>
          <a:p>
            <a:pPr lvl="1"/>
            <a:r>
              <a:rPr lang="en-US" dirty="0"/>
              <a:t>Typical for algorithms that process all pairs of data items (double nested loops)</a:t>
            </a:r>
          </a:p>
          <a:p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b="1" baseline="30000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(cubic)</a:t>
            </a:r>
          </a:p>
          <a:p>
            <a:pPr lvl="1"/>
            <a:r>
              <a:rPr lang="en-US" dirty="0"/>
              <a:t>Processing of triples of data (triple nested loops)</a:t>
            </a:r>
          </a:p>
          <a:p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b="1" baseline="30000" dirty="0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(polynomial)</a:t>
            </a:r>
          </a:p>
          <a:p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baseline="30000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(exponential)</a:t>
            </a:r>
          </a:p>
          <a:p>
            <a:pPr lvl="1"/>
            <a:r>
              <a:rPr lang="en-US" dirty="0"/>
              <a:t>Few exponential algorithms are appropriate for practical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6CCF-B177-4898-AB89-0A9427C57E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rules of thumb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Multiplicative constants can be omitted</a:t>
            </a:r>
          </a:p>
          <a:p>
            <a:pPr lvl="1">
              <a:lnSpc>
                <a:spcPct val="90000"/>
              </a:lnSpc>
            </a:pPr>
            <a:r>
              <a:rPr lang="en-US" i="1"/>
              <a:t>14n</a:t>
            </a:r>
            <a:r>
              <a:rPr lang="en-US" i="1" baseline="30000"/>
              <a:t>2</a:t>
            </a:r>
            <a:r>
              <a:rPr lang="en-US"/>
              <a:t> becomes </a:t>
            </a:r>
            <a:r>
              <a:rPr lang="en-US" i="1"/>
              <a:t>n</a:t>
            </a:r>
            <a:r>
              <a:rPr lang="en-US" i="1" baseline="30000"/>
              <a:t>2</a:t>
            </a:r>
          </a:p>
          <a:p>
            <a:pPr lvl="1">
              <a:lnSpc>
                <a:spcPct val="90000"/>
              </a:lnSpc>
            </a:pPr>
            <a:r>
              <a:rPr lang="en-US"/>
              <a:t>7 log </a:t>
            </a:r>
            <a:r>
              <a:rPr lang="en-US" i="1"/>
              <a:t>n</a:t>
            </a:r>
            <a:r>
              <a:rPr lang="en-US"/>
              <a:t> become log </a:t>
            </a:r>
            <a:r>
              <a:rPr lang="en-US" i="1"/>
              <a:t>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Lower order functions can be omitted</a:t>
            </a:r>
          </a:p>
          <a:p>
            <a:pPr lvl="1">
              <a:lnSpc>
                <a:spcPct val="90000"/>
              </a:lnSpc>
            </a:pPr>
            <a:r>
              <a:rPr lang="en-US" i="1"/>
              <a:t>n</a:t>
            </a:r>
            <a:r>
              <a:rPr lang="en-US"/>
              <a:t> + 5 becomes </a:t>
            </a:r>
            <a:r>
              <a:rPr lang="en-US" i="1"/>
              <a:t>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i="1"/>
              <a:t>n</a:t>
            </a:r>
            <a:r>
              <a:rPr lang="en-US" i="1" baseline="30000"/>
              <a:t>2</a:t>
            </a:r>
            <a:r>
              <a:rPr lang="en-US" i="1"/>
              <a:t> + n</a:t>
            </a:r>
            <a:r>
              <a:rPr lang="en-US"/>
              <a:t> becomes </a:t>
            </a:r>
            <a:r>
              <a:rPr lang="en-US" i="1"/>
              <a:t>n</a:t>
            </a:r>
            <a:r>
              <a:rPr lang="en-US" i="1" baseline="30000"/>
              <a:t>2</a:t>
            </a:r>
          </a:p>
          <a:p>
            <a:pPr>
              <a:lnSpc>
                <a:spcPct val="90000"/>
              </a:lnSpc>
            </a:pPr>
            <a:r>
              <a:rPr lang="en-US" i="1"/>
              <a:t>n</a:t>
            </a:r>
            <a:r>
              <a:rPr lang="en-US" i="1" baseline="30000"/>
              <a:t>a</a:t>
            </a:r>
            <a:r>
              <a:rPr lang="en-US"/>
              <a:t> dominates </a:t>
            </a:r>
            <a:r>
              <a:rPr lang="en-US" i="1"/>
              <a:t>n</a:t>
            </a:r>
            <a:r>
              <a:rPr lang="en-US" i="1" baseline="30000"/>
              <a:t>b</a:t>
            </a:r>
            <a:r>
              <a:rPr lang="en-US"/>
              <a:t> if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cs typeface="Arial" pitchFamily="34" charset="0"/>
              </a:rPr>
              <a:t>&gt; </a:t>
            </a:r>
            <a:r>
              <a:rPr lang="en-US" i="1">
                <a:cs typeface="Arial" pitchFamily="34" charset="0"/>
              </a:rPr>
              <a:t>b</a:t>
            </a:r>
            <a:r>
              <a:rPr lang="en-US">
                <a:cs typeface="Arial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i="1">
                <a:cs typeface="Arial" pitchFamily="34" charset="0"/>
              </a:rPr>
              <a:t>n</a:t>
            </a:r>
            <a:r>
              <a:rPr lang="en-US" i="1" baseline="30000">
                <a:cs typeface="Arial" pitchFamily="34" charset="0"/>
              </a:rPr>
              <a:t>2</a:t>
            </a:r>
            <a:r>
              <a:rPr lang="en-US" i="1">
                <a:cs typeface="Arial" pitchFamily="34" charset="0"/>
              </a:rPr>
              <a:t> </a:t>
            </a:r>
            <a:r>
              <a:rPr lang="en-US">
                <a:cs typeface="Arial" pitchFamily="34" charset="0"/>
              </a:rPr>
              <a:t>dominates </a:t>
            </a:r>
            <a:r>
              <a:rPr lang="en-US" i="1">
                <a:cs typeface="Arial" pitchFamily="34" charset="0"/>
              </a:rPr>
              <a:t>n</a:t>
            </a:r>
            <a:r>
              <a:rPr lang="en-US">
                <a:cs typeface="Arial" pitchFamily="34" charset="0"/>
              </a:rPr>
              <a:t>, so </a:t>
            </a:r>
            <a:r>
              <a:rPr lang="en-US" i="1">
                <a:cs typeface="Arial" pitchFamily="34" charset="0"/>
              </a:rPr>
              <a:t>n</a:t>
            </a:r>
            <a:r>
              <a:rPr lang="en-US" i="1" baseline="30000">
                <a:cs typeface="Arial" pitchFamily="34" charset="0"/>
              </a:rPr>
              <a:t>2</a:t>
            </a:r>
            <a:r>
              <a:rPr lang="en-US" i="1">
                <a:cs typeface="Arial" pitchFamily="34" charset="0"/>
              </a:rPr>
              <a:t>+n</a:t>
            </a:r>
            <a:r>
              <a:rPr lang="en-US">
                <a:cs typeface="Arial" pitchFamily="34" charset="0"/>
              </a:rPr>
              <a:t> becomes </a:t>
            </a:r>
            <a:r>
              <a:rPr lang="en-US" i="1">
                <a:cs typeface="Arial" pitchFamily="34" charset="0"/>
              </a:rPr>
              <a:t>n</a:t>
            </a:r>
            <a:r>
              <a:rPr lang="en-US" i="1" baseline="30000">
                <a:cs typeface="Arial" pitchFamily="34" charset="0"/>
              </a:rPr>
              <a:t>2</a:t>
            </a:r>
            <a:endParaRPr lang="en-US" baseline="30000"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i="1">
                <a:cs typeface="Arial" pitchFamily="34" charset="0"/>
              </a:rPr>
              <a:t>n</a:t>
            </a:r>
            <a:r>
              <a:rPr lang="en-US" i="1" baseline="30000">
                <a:cs typeface="Arial" pitchFamily="34" charset="0"/>
              </a:rPr>
              <a:t>1.5</a:t>
            </a:r>
            <a:r>
              <a:rPr lang="en-US">
                <a:cs typeface="Arial" pitchFamily="34" charset="0"/>
              </a:rPr>
              <a:t> dominates </a:t>
            </a:r>
            <a:r>
              <a:rPr lang="en-US" i="1">
                <a:cs typeface="Arial" pitchFamily="34" charset="0"/>
              </a:rPr>
              <a:t>n</a:t>
            </a:r>
            <a:r>
              <a:rPr lang="en-US" i="1" baseline="30000">
                <a:cs typeface="Arial" pitchFamily="34" charset="0"/>
              </a:rPr>
              <a:t>1.4</a:t>
            </a:r>
            <a:endParaRPr lang="en-US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i="1"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1E4CC-8FAE-1B47-2CFA-60DF81D9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rules of thumb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i="1"/>
              <a:t>a</a:t>
            </a:r>
            <a:r>
              <a:rPr lang="en-US" sz="2600" i="1" baseline="30000"/>
              <a:t>n</a:t>
            </a:r>
            <a:r>
              <a:rPr lang="en-US" sz="2600"/>
              <a:t> dominates </a:t>
            </a:r>
            <a:r>
              <a:rPr lang="en-US" sz="2600" i="1"/>
              <a:t>b</a:t>
            </a:r>
            <a:r>
              <a:rPr lang="en-US" sz="2600" i="1" baseline="30000"/>
              <a:t>n</a:t>
            </a:r>
            <a:r>
              <a:rPr lang="en-US" sz="2600"/>
              <a:t> if </a:t>
            </a:r>
            <a:r>
              <a:rPr lang="en-US" sz="2600" i="1"/>
              <a:t>a </a:t>
            </a:r>
            <a:r>
              <a:rPr lang="en-US" sz="2600" i="1">
                <a:cs typeface="Arial" pitchFamily="34" charset="0"/>
              </a:rPr>
              <a:t>&gt; b</a:t>
            </a:r>
          </a:p>
          <a:p>
            <a:pPr lvl="1">
              <a:lnSpc>
                <a:spcPct val="90000"/>
              </a:lnSpc>
            </a:pPr>
            <a:r>
              <a:rPr lang="en-US" sz="2200" i="1">
                <a:cs typeface="Arial" pitchFamily="34" charset="0"/>
              </a:rPr>
              <a:t>3</a:t>
            </a:r>
            <a:r>
              <a:rPr lang="en-US" sz="2200" i="1" baseline="30000">
                <a:cs typeface="Arial" pitchFamily="34" charset="0"/>
              </a:rPr>
              <a:t>n</a:t>
            </a:r>
            <a:r>
              <a:rPr lang="en-US" sz="2200" i="1">
                <a:cs typeface="Arial" pitchFamily="34" charset="0"/>
              </a:rPr>
              <a:t> </a:t>
            </a:r>
            <a:r>
              <a:rPr lang="en-US" sz="2200">
                <a:cs typeface="Arial" pitchFamily="34" charset="0"/>
              </a:rPr>
              <a:t>dominates </a:t>
            </a:r>
            <a:r>
              <a:rPr lang="en-US" sz="2200" i="1">
                <a:cs typeface="Arial" pitchFamily="34" charset="0"/>
              </a:rPr>
              <a:t>2</a:t>
            </a:r>
            <a:r>
              <a:rPr lang="en-US" sz="2200" i="1" baseline="30000">
                <a:cs typeface="Arial" pitchFamily="34" charset="0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sz="2600" b="1">
                <a:cs typeface="Arial" pitchFamily="34" charset="0"/>
              </a:rPr>
              <a:t>Any</a:t>
            </a:r>
            <a:r>
              <a:rPr lang="en-US" sz="2600">
                <a:cs typeface="Arial" pitchFamily="34" charset="0"/>
              </a:rPr>
              <a:t> exponential dominates any polynomial</a:t>
            </a:r>
          </a:p>
          <a:p>
            <a:pPr lvl="1">
              <a:lnSpc>
                <a:spcPct val="90000"/>
              </a:lnSpc>
            </a:pPr>
            <a:r>
              <a:rPr lang="en-US" sz="2200" i="1">
                <a:cs typeface="Arial" pitchFamily="34" charset="0"/>
              </a:rPr>
              <a:t>3</a:t>
            </a:r>
            <a:r>
              <a:rPr lang="en-US" sz="2200" i="1" baseline="30000">
                <a:cs typeface="Arial" pitchFamily="34" charset="0"/>
              </a:rPr>
              <a:t>n</a:t>
            </a:r>
            <a:r>
              <a:rPr lang="en-US" sz="2200">
                <a:cs typeface="Arial" pitchFamily="34" charset="0"/>
              </a:rPr>
              <a:t> dominates </a:t>
            </a:r>
            <a:r>
              <a:rPr lang="en-US" sz="2200" i="1">
                <a:cs typeface="Arial" pitchFamily="34" charset="0"/>
              </a:rPr>
              <a:t>n</a:t>
            </a:r>
            <a:r>
              <a:rPr lang="en-US" sz="2200" i="1" baseline="30000">
                <a:cs typeface="Arial" pitchFamily="34" charset="0"/>
              </a:rPr>
              <a:t>5</a:t>
            </a:r>
          </a:p>
          <a:p>
            <a:pPr lvl="1">
              <a:lnSpc>
                <a:spcPct val="90000"/>
              </a:lnSpc>
            </a:pPr>
            <a:r>
              <a:rPr lang="en-US" sz="2200" i="1">
                <a:cs typeface="Arial" pitchFamily="34" charset="0"/>
              </a:rPr>
              <a:t>2</a:t>
            </a:r>
            <a:r>
              <a:rPr lang="en-US" sz="2200" i="1" baseline="30000">
                <a:cs typeface="Arial" pitchFamily="34" charset="0"/>
              </a:rPr>
              <a:t>n</a:t>
            </a:r>
            <a:r>
              <a:rPr lang="en-US" sz="2200">
                <a:cs typeface="Arial" pitchFamily="34" charset="0"/>
              </a:rPr>
              <a:t> dominates </a:t>
            </a:r>
            <a:r>
              <a:rPr lang="en-US" sz="2200" i="1">
                <a:cs typeface="Arial" pitchFamily="34" charset="0"/>
              </a:rPr>
              <a:t>n</a:t>
            </a:r>
            <a:r>
              <a:rPr lang="en-US" sz="2200" i="1" baseline="30000">
                <a:cs typeface="Arial" pitchFamily="34" charset="0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sz="2600" b="1">
                <a:cs typeface="Arial" pitchFamily="34" charset="0"/>
              </a:rPr>
              <a:t>Any</a:t>
            </a:r>
            <a:r>
              <a:rPr lang="en-US" sz="2600">
                <a:cs typeface="Arial" pitchFamily="34" charset="0"/>
              </a:rPr>
              <a:t> polynomial dominates any logorithm</a:t>
            </a:r>
          </a:p>
          <a:p>
            <a:pPr lvl="1">
              <a:lnSpc>
                <a:spcPct val="90000"/>
              </a:lnSpc>
            </a:pPr>
            <a:r>
              <a:rPr lang="en-US" sz="2200" i="1">
                <a:cs typeface="Arial" pitchFamily="34" charset="0"/>
              </a:rPr>
              <a:t>n</a:t>
            </a:r>
            <a:r>
              <a:rPr lang="en-US" sz="2200">
                <a:cs typeface="Arial" pitchFamily="34" charset="0"/>
              </a:rPr>
              <a:t> dominates log </a:t>
            </a:r>
            <a:r>
              <a:rPr lang="en-US" sz="2200" i="1">
                <a:cs typeface="Arial" pitchFamily="34" charset="0"/>
              </a:rPr>
              <a:t>n</a:t>
            </a:r>
            <a:r>
              <a:rPr lang="en-US" sz="2200">
                <a:cs typeface="Arial" pitchFamily="34" charset="0"/>
              </a:rPr>
              <a:t> or log log </a:t>
            </a:r>
            <a:r>
              <a:rPr lang="en-US" sz="2200" i="1">
                <a:cs typeface="Arial" pitchFamily="34" charset="0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z="2200" i="1">
                <a:cs typeface="Arial" pitchFamily="34" charset="0"/>
              </a:rPr>
              <a:t>n</a:t>
            </a:r>
            <a:r>
              <a:rPr lang="en-US" sz="2200" i="1" baseline="30000">
                <a:cs typeface="Arial" pitchFamily="34" charset="0"/>
              </a:rPr>
              <a:t>2</a:t>
            </a:r>
            <a:r>
              <a:rPr lang="en-US" sz="2200">
                <a:cs typeface="Arial" pitchFamily="34" charset="0"/>
              </a:rPr>
              <a:t> dominates </a:t>
            </a:r>
            <a:r>
              <a:rPr lang="en-US" sz="2200" i="1">
                <a:cs typeface="Arial" pitchFamily="34" charset="0"/>
              </a:rPr>
              <a:t>n</a:t>
            </a:r>
            <a:r>
              <a:rPr lang="en-US" sz="2200">
                <a:cs typeface="Arial" pitchFamily="34" charset="0"/>
              </a:rPr>
              <a:t> log </a:t>
            </a:r>
            <a:r>
              <a:rPr lang="en-US" sz="2200" i="1">
                <a:cs typeface="Arial" pitchFamily="34" charset="0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z="2200" i="1">
                <a:cs typeface="Arial" pitchFamily="34" charset="0"/>
              </a:rPr>
              <a:t>n</a:t>
            </a:r>
            <a:r>
              <a:rPr lang="en-US" sz="2200" i="1" baseline="30000">
                <a:cs typeface="Arial" pitchFamily="34" charset="0"/>
              </a:rPr>
              <a:t>1/2</a:t>
            </a:r>
            <a:r>
              <a:rPr lang="en-US" sz="2200">
                <a:cs typeface="Arial" pitchFamily="34" charset="0"/>
              </a:rPr>
              <a:t> dominates </a:t>
            </a:r>
            <a:r>
              <a:rPr lang="en-US" sz="2200" i="1">
                <a:cs typeface="Arial" pitchFamily="34" charset="0"/>
              </a:rPr>
              <a:t>log n</a:t>
            </a:r>
          </a:p>
          <a:p>
            <a:pPr>
              <a:lnSpc>
                <a:spcPct val="90000"/>
              </a:lnSpc>
            </a:pPr>
            <a:r>
              <a:rPr lang="en-US" sz="2600">
                <a:cs typeface="Arial" pitchFamily="34" charset="0"/>
              </a:rPr>
              <a:t>Do </a:t>
            </a:r>
            <a:r>
              <a:rPr lang="en-US" sz="2600" b="1">
                <a:cs typeface="Arial" pitchFamily="34" charset="0"/>
              </a:rPr>
              <a:t>not</a:t>
            </a:r>
            <a:r>
              <a:rPr lang="en-US" sz="2600">
                <a:cs typeface="Arial" pitchFamily="34" charset="0"/>
              </a:rPr>
              <a:t> omit lower order terms of different variables (</a:t>
            </a:r>
            <a:r>
              <a:rPr lang="en-US" sz="2600" i="1">
                <a:cs typeface="Arial" pitchFamily="34" charset="0"/>
              </a:rPr>
              <a:t>n</a:t>
            </a:r>
            <a:r>
              <a:rPr lang="en-US" sz="2600" i="1" baseline="30000">
                <a:cs typeface="Arial" pitchFamily="34" charset="0"/>
              </a:rPr>
              <a:t>2</a:t>
            </a:r>
            <a:r>
              <a:rPr lang="en-US" sz="2600">
                <a:cs typeface="Arial" pitchFamily="34" charset="0"/>
              </a:rPr>
              <a:t> + </a:t>
            </a:r>
            <a:r>
              <a:rPr lang="en-US" sz="2600" i="1">
                <a:cs typeface="Arial" pitchFamily="34" charset="0"/>
              </a:rPr>
              <a:t>m</a:t>
            </a:r>
            <a:r>
              <a:rPr lang="en-US" sz="2600">
                <a:cs typeface="Arial" pitchFamily="34" charset="0"/>
              </a:rPr>
              <a:t>) does not become </a:t>
            </a:r>
            <a:r>
              <a:rPr lang="en-US" sz="2600" i="1">
                <a:cs typeface="Arial" pitchFamily="34" charset="0"/>
              </a:rPr>
              <a:t>n</a:t>
            </a:r>
            <a:r>
              <a:rPr lang="en-US" sz="2600" i="1" baseline="30000">
                <a:cs typeface="Arial" pitchFamily="34" charset="0"/>
              </a:rPr>
              <a:t>2</a:t>
            </a:r>
            <a:endParaRPr lang="en-US" sz="2600" b="1" i="1" baseline="30000"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7FDBB-4697-F488-F70D-BBC2A18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examples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O(1) – constant.  Fixed amount of work, regardless of the input size</a:t>
            </a:r>
          </a:p>
          <a:p>
            <a:pPr lvl="1"/>
            <a:r>
              <a:rPr lang="en-US" sz="2200"/>
              <a:t>add two 32 bit numbers</a:t>
            </a:r>
          </a:p>
          <a:p>
            <a:pPr lvl="1"/>
            <a:r>
              <a:rPr lang="en-US" sz="2200"/>
              <a:t>determine if a number is even or odd</a:t>
            </a:r>
          </a:p>
          <a:p>
            <a:pPr lvl="1"/>
            <a:r>
              <a:rPr lang="en-US" sz="2200"/>
              <a:t>sum the first 20 elements of an array</a:t>
            </a:r>
          </a:p>
          <a:p>
            <a:pPr lvl="1"/>
            <a:r>
              <a:rPr lang="en-US" sz="2200"/>
              <a:t>delete an element from a doubly linked list</a:t>
            </a:r>
          </a:p>
          <a:p>
            <a:r>
              <a:rPr lang="en-US" sz="2600"/>
              <a:t>O(log </a:t>
            </a:r>
            <a:r>
              <a:rPr lang="en-US" sz="2600" i="1"/>
              <a:t>n</a:t>
            </a:r>
            <a:r>
              <a:rPr lang="en-US" sz="2600"/>
              <a:t>) – logarithmic.  At each iteration, discards some portion of the input (i.e. half)</a:t>
            </a:r>
          </a:p>
          <a:p>
            <a:pPr lvl="1"/>
            <a:r>
              <a:rPr lang="en-US" sz="2200"/>
              <a:t>binary search</a:t>
            </a:r>
          </a:p>
          <a:p>
            <a:endParaRPr lang="en-US" sz="2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628893-5B47-552F-26C5-3D3969C9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examples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O(</a:t>
            </a:r>
            <a:r>
              <a:rPr lang="en-US" sz="2600" i="1" dirty="0"/>
              <a:t>n</a:t>
            </a:r>
            <a:r>
              <a:rPr lang="en-US" sz="2600" dirty="0"/>
              <a:t>) – linear. Do a constant amount of work on each element of the input</a:t>
            </a:r>
          </a:p>
          <a:p>
            <a:pPr lvl="1"/>
            <a:r>
              <a:rPr lang="en-US" sz="2200" dirty="0"/>
              <a:t>find an item in a linked list</a:t>
            </a:r>
          </a:p>
          <a:p>
            <a:pPr lvl="1"/>
            <a:r>
              <a:rPr lang="en-US" sz="2200" dirty="0"/>
              <a:t>determine the largest element in an array</a:t>
            </a:r>
          </a:p>
          <a:p>
            <a:r>
              <a:rPr lang="en-US" sz="2600" dirty="0"/>
              <a:t>O(</a:t>
            </a:r>
            <a:r>
              <a:rPr lang="en-US" sz="2600" i="1" dirty="0"/>
              <a:t>n</a:t>
            </a:r>
            <a:r>
              <a:rPr lang="en-US" sz="2600" dirty="0"/>
              <a:t> log </a:t>
            </a:r>
            <a:r>
              <a:rPr lang="en-US" sz="2600" i="1" dirty="0"/>
              <a:t>n</a:t>
            </a:r>
            <a:r>
              <a:rPr lang="en-US" sz="2600" dirty="0"/>
              <a:t>) log-linear.  Divide and conquer algorithms with a linear amount of work to recombine</a:t>
            </a:r>
          </a:p>
          <a:p>
            <a:pPr lvl="1"/>
            <a:r>
              <a:rPr lang="en-US" sz="2200" dirty="0"/>
              <a:t>Sort a list of number with Merge Sort</a:t>
            </a:r>
          </a:p>
          <a:p>
            <a:pPr lvl="1"/>
            <a:r>
              <a:rPr lang="en-US" sz="2200" dirty="0"/>
              <a:t>Heap Sort</a:t>
            </a:r>
          </a:p>
          <a:p>
            <a:pPr lvl="1"/>
            <a:r>
              <a:rPr lang="en-US" sz="2200" dirty="0"/>
              <a:t>Quick Sort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128FB-957F-42FB-73FC-C3E28049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examples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O(</a:t>
            </a:r>
            <a:r>
              <a:rPr lang="en-US" sz="2600" i="1" dirty="0"/>
              <a:t>n</a:t>
            </a:r>
            <a:r>
              <a:rPr lang="en-US" sz="2600" i="1" baseline="30000" dirty="0"/>
              <a:t>2</a:t>
            </a:r>
            <a:r>
              <a:rPr lang="en-US" sz="2600" dirty="0"/>
              <a:t>) – quadratic. Double nested loops that iterate over the data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Bubble sort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O(</a:t>
            </a:r>
            <a:r>
              <a:rPr lang="en-US" sz="2600" i="1" dirty="0"/>
              <a:t>2</a:t>
            </a:r>
            <a:r>
              <a:rPr lang="en-US" sz="2600" i="1" baseline="30000" dirty="0"/>
              <a:t>n</a:t>
            </a:r>
            <a:r>
              <a:rPr lang="en-US" sz="2600" dirty="0"/>
              <a:t>) – exponential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Enumerate all possible subsets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Traveling salesman using dynamic programming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O(n!)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Enumerate all permutations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determinant of a matrix with expansion by minors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EB54A-0130-587B-934E-E8A94FA2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of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6CCF-B177-4898-AB89-0A9427C57E3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6178" y="1371601"/>
          <a:ext cx="4572000" cy="518160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Input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logN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NlogN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N^2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N^3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2^N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1.58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4.75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11.61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2.58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15.51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19.65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3.17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28.53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729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33.22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38.05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2048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3.58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43.02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1728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4096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48.11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2197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8192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53.30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2744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58.60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3375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32768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64.00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4096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65536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4.09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69.49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289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4913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131072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4.17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75.06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5832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262144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4.25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80.71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361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6859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524288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4.32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86.44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8000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1048576</a:t>
                      </a:r>
                    </a:p>
                  </a:txBody>
                  <a:tcPr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5104173" y="1557581"/>
          <a:ext cx="6741650" cy="4758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4CAD-FFAC-2263-09DC-C990950E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DB03-A557-F8B1-E57C-CB8FD69D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size of the input complexities ordered from smallest to largest: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049E3-DDC7-BB5C-7465-C89C078E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A68A3F1-32BD-D12A-9FEF-986351D54C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37844"/>
                  </p:ext>
                </p:extLst>
              </p:nvPr>
            </p:nvGraphicFramePr>
            <p:xfrm>
              <a:off x="435980" y="1642773"/>
              <a:ext cx="4923098" cy="4881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1944">
                      <a:extLst>
                        <a:ext uri="{9D8B030D-6E8A-4147-A177-3AD203B41FA5}">
                          <a16:colId xmlns:a16="http://schemas.microsoft.com/office/drawing/2014/main" val="1990832211"/>
                        </a:ext>
                      </a:extLst>
                    </a:gridCol>
                    <a:gridCol w="2581154">
                      <a:extLst>
                        <a:ext uri="{9D8B030D-6E8A-4147-A177-3AD203B41FA5}">
                          <a16:colId xmlns:a16="http://schemas.microsoft.com/office/drawing/2014/main" val="12171106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/>
                            <a:t>Complexity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9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783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Logarithmic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6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1158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Radical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38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5919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 err="1"/>
                            <a:t>Linearithmic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6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1861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Quadratic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050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Cubic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0193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6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4930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Factorial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868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A68A3F1-32BD-D12A-9FEF-986351D54C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37844"/>
                  </p:ext>
                </p:extLst>
              </p:nvPr>
            </p:nvGraphicFramePr>
            <p:xfrm>
              <a:off x="435980" y="1642773"/>
              <a:ext cx="4923098" cy="4881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1944">
                      <a:extLst>
                        <a:ext uri="{9D8B030D-6E8A-4147-A177-3AD203B41FA5}">
                          <a16:colId xmlns:a16="http://schemas.microsoft.com/office/drawing/2014/main" val="1990832211"/>
                        </a:ext>
                      </a:extLst>
                    </a:gridCol>
                    <a:gridCol w="2581154">
                      <a:extLst>
                        <a:ext uri="{9D8B030D-6E8A-4147-A177-3AD203B41FA5}">
                          <a16:colId xmlns:a16="http://schemas.microsoft.com/office/drawing/2014/main" val="1217110617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/>
                            <a:t>Complexity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998059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38" t="-110000" r="-943" b="-8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78332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Logarithmic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38" t="-210000" r="-943" b="-7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158034"/>
                      </a:ext>
                    </a:extLst>
                  </a:tr>
                  <a:tr h="492125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Radical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38" t="-306173" r="-943" b="-62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38702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38" t="-411250" r="-943" b="-53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91978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 err="1"/>
                            <a:t>Linearithmic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38" t="-511250" r="-943" b="-43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186197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Quadratic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38" t="-603704" r="-943" b="-328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050795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Cubic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38" t="-712500" r="-943" b="-2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19382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38" t="-812500" r="-943" b="-1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930793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Factorial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38" t="-912500" r="-943" b="-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86869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9D2D67D-8337-B5B2-8C52-D4C24C0EC3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7"/>
              </a:clrFrom>
              <a:clrTo>
                <a:srgbClr val="F8F8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8276" y="1642773"/>
            <a:ext cx="5812712" cy="48812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C7F2D0-535D-062D-62A4-393E890445FD}"/>
              </a:ext>
            </a:extLst>
          </p:cNvPr>
          <p:cNvSpPr txBox="1"/>
          <p:nvPr/>
        </p:nvSpPr>
        <p:spPr>
          <a:xfrm>
            <a:off x="5833641" y="6423953"/>
            <a:ext cx="549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Ordering of Basic Functions by Growth</a:t>
            </a:r>
          </a:p>
        </p:txBody>
      </p:sp>
    </p:spTree>
    <p:extLst>
      <p:ext uri="{BB962C8B-B14F-4D97-AF65-F5344CB8AC3E}">
        <p14:creationId xmlns:p14="http://schemas.microsoft.com/office/powerpoint/2010/main" val="147569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17FA-2680-995D-C7B9-E93A6AD1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DE59-7B1F-3010-D6B9-DD530EB6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always more than one way to solve a problem in computer science with different algorithms.</a:t>
            </a:r>
          </a:p>
          <a:p>
            <a:r>
              <a:rPr lang="en-US" dirty="0"/>
              <a:t>Therefore, it is highly required to use a method to compare the solutions in order to judge which one is more optimal. The method must be:</a:t>
            </a:r>
          </a:p>
          <a:p>
            <a:pPr lvl="1"/>
            <a:r>
              <a:rPr lang="en-US" dirty="0"/>
              <a:t>Independent of the machine and its configuration, on which the algorithm is running on.</a:t>
            </a:r>
          </a:p>
          <a:p>
            <a:pPr lvl="1"/>
            <a:r>
              <a:rPr lang="en-US" dirty="0"/>
              <a:t>Shows a direct correlation with the number of inputs.</a:t>
            </a:r>
          </a:p>
          <a:p>
            <a:pPr lvl="1"/>
            <a:r>
              <a:rPr lang="en-US" dirty="0"/>
              <a:t>Can distinguish two algorithms clearly without ambiguity.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6921-A0FE-9B2A-72E1-B2C5E80B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17FA-2680-995D-C7B9-E93A6AD1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DE59-7B1F-3010-D6B9-DD530EB6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time required by the algorithm to solve given problem is called time complexity  of the algorithm.</a:t>
            </a:r>
          </a:p>
          <a:p>
            <a:r>
              <a:rPr lang="en-US" dirty="0"/>
              <a:t>The valid algorithm takes a finite amount of time for execution.</a:t>
            </a:r>
          </a:p>
          <a:p>
            <a:r>
              <a:rPr lang="en-US" dirty="0"/>
              <a:t>Time complexity is very useful measure in algorithm analysis.</a:t>
            </a:r>
          </a:p>
          <a:p>
            <a:r>
              <a:rPr lang="en-US" dirty="0"/>
              <a:t>It is the time needed for the completion of an algorithm. </a:t>
            </a:r>
          </a:p>
          <a:p>
            <a:r>
              <a:rPr lang="en-US" dirty="0"/>
              <a:t>To estimate the time complexity, we need to consider the cost of each fundamental instruction and the number of times the instruction is executed.</a:t>
            </a:r>
          </a:p>
          <a:p>
            <a:r>
              <a:rPr lang="en-US" dirty="0"/>
              <a:t>Note that the time to run is a function of the length of the input and not the actual execution time of the machine on which the algorithm is running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6921-A0FE-9B2A-72E1-B2C5E80B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5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17FA-2680-995D-C7B9-E93A6AD1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DE59-7B1F-3010-D6B9-DD530EB6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" y="1057848"/>
            <a:ext cx="7702561" cy="5119115"/>
          </a:xfrm>
        </p:spPr>
        <p:txBody>
          <a:bodyPr>
            <a:normAutofit/>
          </a:bodyPr>
          <a:lstStyle/>
          <a:p>
            <a:r>
              <a:rPr lang="en-US" dirty="0"/>
              <a:t>The addition of two integers</a:t>
            </a:r>
          </a:p>
          <a:p>
            <a:r>
              <a:rPr lang="en-US" dirty="0"/>
              <a:t>The addition of two scalar numbers requires one addition operation. the time complexity of this algorithm is constant, so </a:t>
            </a:r>
            <a:r>
              <a:rPr lang="en-US" b="1" dirty="0">
                <a:solidFill>
                  <a:srgbClr val="4C69D0"/>
                </a:solidFill>
              </a:rPr>
              <a:t>T(n) = O(1)</a:t>
            </a:r>
            <a:r>
              <a:rPr lang="en-US" dirty="0"/>
              <a:t>.</a:t>
            </a:r>
          </a:p>
          <a:p>
            <a:r>
              <a:rPr lang="en-US" dirty="0"/>
              <a:t>In order to calculate time complexity of an algorithm, it is assumed that a constant time </a:t>
            </a:r>
            <a:r>
              <a:rPr lang="en-US" b="1" i="1" dirty="0">
                <a:solidFill>
                  <a:srgbClr val="4C69D0"/>
                </a:solidFill>
              </a:rPr>
              <a:t>c</a:t>
            </a:r>
            <a:r>
              <a:rPr lang="en-US" dirty="0"/>
              <a:t> is taken to execute one operation, and then the total operations for an input length on </a:t>
            </a:r>
            <a:r>
              <a:rPr lang="en-US" b="1" i="1" dirty="0">
                <a:solidFill>
                  <a:srgbClr val="4C69D0"/>
                </a:solidFill>
              </a:rPr>
              <a:t>N</a:t>
            </a:r>
            <a:r>
              <a:rPr lang="en-US" dirty="0"/>
              <a:t> are calculated.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6921-A0FE-9B2A-72E1-B2C5E80B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89DC6-6E19-65D6-C19F-52EF992C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797" y="1324654"/>
            <a:ext cx="3821172" cy="12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1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17FA-2680-995D-C7B9-E93A6AD1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-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6921-A0FE-9B2A-72E1-B2C5E80B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08D80-B457-B2EE-31F4-CAA32C33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6" y="1327699"/>
            <a:ext cx="4471308" cy="2058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A80554-74FE-87C7-9E0A-C848FA27D4DD}"/>
                  </a:ext>
                </a:extLst>
              </p:cNvPr>
              <p:cNvSpPr txBox="1"/>
              <p:nvPr/>
            </p:nvSpPr>
            <p:spPr>
              <a:xfrm>
                <a:off x="432706" y="3537478"/>
                <a:ext cx="4471308" cy="423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4C69D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A80554-74FE-87C7-9E0A-C848FA27D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6" y="3537478"/>
                <a:ext cx="4471308" cy="423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9906A50-B301-D21C-1F17-DB96BB9C9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9147" y="1340670"/>
            <a:ext cx="4471308" cy="2029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256C9C-ED27-402A-3FEA-CC05835D266C}"/>
                  </a:ext>
                </a:extLst>
              </p:cNvPr>
              <p:cNvSpPr txBox="1"/>
              <p:nvPr/>
            </p:nvSpPr>
            <p:spPr>
              <a:xfrm>
                <a:off x="7169147" y="3535848"/>
                <a:ext cx="4471308" cy="423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solidFill>
                                <a:srgbClr val="4C69D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4C69D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4C69D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4C69D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 smtClean="0">
                              <a:solidFill>
                                <a:srgbClr val="4C69D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4C69D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256C9C-ED27-402A-3FEA-CC05835D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7" y="3535848"/>
                <a:ext cx="4471308" cy="423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6BA5AE-3408-402A-1A1B-B18A1D801229}"/>
                  </a:ext>
                </a:extLst>
              </p:cNvPr>
              <p:cNvSpPr txBox="1"/>
              <p:nvPr/>
            </p:nvSpPr>
            <p:spPr>
              <a:xfrm>
                <a:off x="3860346" y="6325383"/>
                <a:ext cx="44713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rgbClr val="4C69D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4C69D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6BA5AE-3408-402A-1A1B-B18A1D801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46" y="6325383"/>
                <a:ext cx="44713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996A804-5ABA-0E33-0FAB-2863E4D3A931}"/>
              </a:ext>
            </a:extLst>
          </p:cNvPr>
          <p:cNvGrpSpPr/>
          <p:nvPr/>
        </p:nvGrpSpPr>
        <p:grpSpPr>
          <a:xfrm>
            <a:off x="3860346" y="4158262"/>
            <a:ext cx="4471308" cy="2067072"/>
            <a:chOff x="3860346" y="4158262"/>
            <a:chExt cx="4471308" cy="20670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81DA6-3F90-45E5-3D14-C32059268346}"/>
                </a:ext>
              </a:extLst>
            </p:cNvPr>
            <p:cNvSpPr txBox="1"/>
            <p:nvPr/>
          </p:nvSpPr>
          <p:spPr>
            <a:xfrm>
              <a:off x="3860346" y="4158262"/>
              <a:ext cx="4471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Add all elements of a matrix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5C813C-EF82-D41C-D410-E8B2C5A1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0346" y="4527593"/>
              <a:ext cx="4471308" cy="1697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28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Running Time:</a:t>
            </a:r>
          </a:p>
          <a:p>
            <a:r>
              <a:rPr lang="en-US" dirty="0"/>
              <a:t>The number of primitive </a:t>
            </a:r>
          </a:p>
          <a:p>
            <a:pPr marL="690563">
              <a:buNone/>
            </a:pPr>
            <a:r>
              <a:rPr lang="en-US" dirty="0"/>
              <a:t>operations (steps) executed </a:t>
            </a:r>
          </a:p>
          <a:p>
            <a:pPr marL="690563">
              <a:buNone/>
            </a:pPr>
            <a:r>
              <a:rPr lang="en-US" dirty="0"/>
              <a:t>before termination.</a:t>
            </a:r>
          </a:p>
          <a:p>
            <a:pPr marL="690563">
              <a:buNone/>
              <a:tabLst>
                <a:tab pos="1143000" algn="l"/>
              </a:tabLst>
            </a:pPr>
            <a:r>
              <a:rPr lang="en-US" dirty="0"/>
              <a:t>T(n)	= 1 + (n-1) + (n-1) + (n-1)</a:t>
            </a:r>
          </a:p>
          <a:p>
            <a:pPr marL="690563">
              <a:buNone/>
              <a:tabLst>
                <a:tab pos="1143000" algn="l"/>
              </a:tabLst>
            </a:pPr>
            <a:r>
              <a:rPr lang="en-US" dirty="0"/>
              <a:t>		= 3n – 2</a:t>
            </a:r>
          </a:p>
          <a:p>
            <a:pPr>
              <a:tabLst>
                <a:tab pos="1143000" algn="l"/>
              </a:tabLst>
            </a:pPr>
            <a:r>
              <a:rPr lang="en-US" b="1" dirty="0">
                <a:solidFill>
                  <a:srgbClr val="C00000"/>
                </a:solidFill>
              </a:rPr>
              <a:t>Order (rate) of Growth:</a:t>
            </a:r>
          </a:p>
          <a:p>
            <a:pPr>
              <a:tabLst>
                <a:tab pos="1143000" algn="l"/>
              </a:tabLst>
            </a:pPr>
            <a:r>
              <a:rPr lang="en-US" dirty="0"/>
              <a:t>The leading term of the formula</a:t>
            </a:r>
          </a:p>
          <a:p>
            <a:pPr>
              <a:tabLst>
                <a:tab pos="1143000" algn="l"/>
              </a:tabLst>
            </a:pPr>
            <a:r>
              <a:rPr lang="en-US" dirty="0"/>
              <a:t>Expresses the asymptotic behavior of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6CCF-B177-4898-AB89-0A9427C57E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1721584"/>
            <a:ext cx="2819400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Min(a[1] … a[n])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	m </a:t>
            </a: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 a[1];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	for c </a:t>
            </a: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 2 to 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		if a[c] &lt; m then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			m  a[c];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9800" y="1721584"/>
            <a:ext cx="60960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n-1</a:t>
            </a:r>
          </a:p>
          <a:p>
            <a:pPr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n-1</a:t>
            </a:r>
          </a:p>
          <a:p>
            <a:pPr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allAtOnce" animBg="1"/>
      <p:bldP spid="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/>
              <a:t>20 + 21 + … + (n-1) + n 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6CCF-B177-4898-AB89-0A9427C57E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6CCF-B177-4898-AB89-0A9427C57E3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676401"/>
            <a:ext cx="5258354" cy="528281"/>
          </a:xfrm>
          <a:prstGeom prst="rect">
            <a:avLst/>
          </a:prstGeom>
          <a:noFill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7400" y="2460435"/>
            <a:ext cx="8276404" cy="489848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1" y="3198100"/>
            <a:ext cx="4214021" cy="973407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323906"/>
            <a:ext cx="2629178" cy="1010094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524001" y="615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524001" y="9583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1524001" y="1590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1524001" y="22457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4CAD-FFAC-2263-09DC-C990950E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6DB03-A557-F8B1-E57C-CB8FD69DB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Growth rate of functions refers to estimate the number of steps an algorithm uses as its input grows.</a:t>
                </a:r>
              </a:p>
              <a:p>
                <a:r>
                  <a:rPr lang="en-US" dirty="0"/>
                  <a:t>It gives a simple characterization of the algorithm's efficiency and also allows us to compare the relative performance of alternative algorithms.</a:t>
                </a:r>
              </a:p>
              <a:p>
                <a:r>
                  <a:rPr lang="en-US" dirty="0"/>
                  <a:t>The growth of a function is determined by the highest order term: if you add a bunch of terms, the function grows about as fast as the largest term (for large enough input values).</a:t>
                </a:r>
              </a:p>
              <a:p>
                <a:pPr lvl="1"/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grows as fast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because for large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much bigger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1, 2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i="1" dirty="0">
                    <a:solidFill>
                      <a:srgbClr val="4C69D0"/>
                    </a:solidFill>
                  </a:rPr>
                  <a:t>Big O</a:t>
                </a:r>
                <a:r>
                  <a:rPr lang="en-US" dirty="0"/>
                  <a:t> notation is a standard way used to describe how much time is required for an algorithm to run.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6DB03-A557-F8B1-E57C-CB8FD69DB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 t="-2026" r="-418" b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049E3-DDC7-BB5C-7465-C89C078E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15345</TotalTime>
  <Words>1255</Words>
  <Application>Microsoft Office PowerPoint</Application>
  <PresentationFormat>Widescreen</PresentationFormat>
  <Paragraphs>286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Cambria</vt:lpstr>
      <vt:lpstr>Cambria Math</vt:lpstr>
      <vt:lpstr>Wingdings</vt:lpstr>
      <vt:lpstr>Office Theme</vt:lpstr>
      <vt:lpstr>PowerPoint Presentation</vt:lpstr>
      <vt:lpstr>Time Complexity</vt:lpstr>
      <vt:lpstr>Time Complexity</vt:lpstr>
      <vt:lpstr>Time Complexity - Example</vt:lpstr>
      <vt:lpstr>Time Complexity - Examples</vt:lpstr>
      <vt:lpstr>Algorithm Analysis - Example</vt:lpstr>
      <vt:lpstr>Example</vt:lpstr>
      <vt:lpstr>Example</vt:lpstr>
      <vt:lpstr>Growth Rate of Functions</vt:lpstr>
      <vt:lpstr>Typical Running Time Functions</vt:lpstr>
      <vt:lpstr>Typical Running Time Functions</vt:lpstr>
      <vt:lpstr>Some rules of thumb</vt:lpstr>
      <vt:lpstr>Some rules of thumb</vt:lpstr>
      <vt:lpstr>Some examples</vt:lpstr>
      <vt:lpstr>Some examples</vt:lpstr>
      <vt:lpstr>Some examples</vt:lpstr>
      <vt:lpstr>Growth Rate of Functions</vt:lpstr>
      <vt:lpstr>Growth Rate of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Quantification and Classification based on Diverse Feature Sets using Machine Learning</dc:title>
  <dc:creator>Kashif Ayyub</dc:creator>
  <cp:lastModifiedBy>Kashif Ayyub</cp:lastModifiedBy>
  <cp:revision>220</cp:revision>
  <dcterms:created xsi:type="dcterms:W3CDTF">2020-07-24T06:55:41Z</dcterms:created>
  <dcterms:modified xsi:type="dcterms:W3CDTF">2024-09-24T04:43:22Z</dcterms:modified>
</cp:coreProperties>
</file>