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9"/>
  </p:notesMasterIdLst>
  <p:sldIdLst>
    <p:sldId id="258" r:id="rId2"/>
    <p:sldId id="293" r:id="rId3"/>
    <p:sldId id="294" r:id="rId4"/>
    <p:sldId id="295" r:id="rId5"/>
    <p:sldId id="296" r:id="rId6"/>
    <p:sldId id="297" r:id="rId7"/>
    <p:sldId id="29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69D0"/>
    <a:srgbClr val="88A1F2"/>
    <a:srgbClr val="B686DA"/>
    <a:srgbClr val="562F72"/>
    <a:srgbClr val="AE78D6"/>
    <a:srgbClr val="C3E8F5"/>
    <a:srgbClr val="D0E17A"/>
    <a:srgbClr val="115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D8FE5-ECE5-4370-913A-35ADCD901DA6}" type="datetimeFigureOut">
              <a:rPr lang="en-US" smtClean="0"/>
              <a:t>26-Sep-24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F1BE5-B7E6-4025-B54C-A2B10B87ABDE}" type="slidenum">
              <a:rPr lang="en-US" smtClean="0"/>
              <a:t>‹#›</a:t>
            </a:fld>
            <a:endParaRPr lang="en-US"/>
          </a:p>
        </p:txBody>
      </p:sp>
    </p:spTree>
    <p:extLst>
      <p:ext uri="{BB962C8B-B14F-4D97-AF65-F5344CB8AC3E}">
        <p14:creationId xmlns:p14="http://schemas.microsoft.com/office/powerpoint/2010/main" val="90198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C8540-06A5-42E9-A973-F0AABBA7A0CD}" type="datetime1">
              <a:rPr lang="en-US" smtClean="0"/>
              <a:t>26-Sep-24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solidFill>
            <a:srgbClr val="4C69D0"/>
          </a:solidFill>
        </p:spPr>
        <p:txBody>
          <a:bodyPr/>
          <a:lstStyle/>
          <a:p>
            <a:fld id="{4CC025FC-8595-493D-A46F-2FDFDC85D9BC}" type="slidenum">
              <a:rPr lang="en-US" smtClean="0"/>
              <a:t>‹#›</a:t>
            </a:fld>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67A1B48-730F-4468-97B5-E1019D39764E}"/>
              </a:ext>
            </a:extLst>
          </p:cNvPr>
          <p:cNvSpPr/>
          <p:nvPr userDrawn="1"/>
        </p:nvSpPr>
        <p:spPr>
          <a:xfrm>
            <a:off x="0" y="0"/>
            <a:ext cx="12192000" cy="1510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93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2E1DC-625F-49DE-BC7E-F35981F2AD7B}" type="datetime1">
              <a:rPr lang="en-US" smtClean="0"/>
              <a:t>26-Sep-24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2627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20F50-7D38-4BC3-B7B9-8073BCAAA45D}" type="datetime1">
              <a:rPr lang="en-US" smtClean="0"/>
              <a:t>26-Sep-24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59133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347D8-99C8-4F06-BC87-5BEE810674AA}" type="datetime1">
              <a:rPr lang="en-US" smtClean="0"/>
              <a:t>26-Sep-24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83355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A7EE63-7859-495C-B112-073843A2E5DE}" type="datetime1">
              <a:rPr lang="en-US" smtClean="0"/>
              <a:t>26-Sep-24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166551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982A9-EF72-4445-88E3-FAF6DDFC1EEF}" type="datetime1">
              <a:rPr lang="en-US" smtClean="0"/>
              <a:t>26-Sep-24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56189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DC736-19CD-45C1-82F1-96E2FF65EA32}" type="datetime1">
              <a:rPr lang="en-US" smtClean="0"/>
              <a:t>26-Sep-24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402952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FFF465-75CA-4A1B-BC09-C2E14B25012A}" type="datetime1">
              <a:rPr lang="en-US" smtClean="0"/>
              <a:t>26-Sep-24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5764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0BCE1-9A89-4BCF-A207-7770EF123F16}" type="datetime1">
              <a:rPr lang="en-US" smtClean="0"/>
              <a:t>26-Sep-24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146075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FA78D-76BB-4049-BC1C-4C5F3769938B}" type="datetime1">
              <a:rPr lang="en-US" smtClean="0"/>
              <a:t>26-Sep-24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9766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0A1D34-8180-4D7E-98D9-6A7F91CCED75}" type="datetime1">
              <a:rPr lang="en-US" smtClean="0"/>
              <a:t>26-Sep-24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77204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7ADE6B8-1486-4EAD-B1DA-C855F1727FC4}"/>
              </a:ext>
            </a:extLst>
          </p:cNvPr>
          <p:cNvSpPr/>
          <p:nvPr userDrawn="1"/>
        </p:nvSpPr>
        <p:spPr>
          <a:xfrm>
            <a:off x="11640456" y="6400480"/>
            <a:ext cx="454561" cy="365125"/>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263236" y="1057848"/>
            <a:ext cx="11665528" cy="511911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43948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951CD-1038-46AF-AB4F-97C588FB9CCC}" type="datetime1">
              <a:rPr lang="en-US" smtClean="0"/>
              <a:t>26-Sep-24</a:t>
            </a:fld>
            <a:endParaRPr lang="en-US"/>
          </a:p>
        </p:txBody>
      </p:sp>
      <p:sp>
        <p:nvSpPr>
          <p:cNvPr id="5" name="Footer Placeholder 4"/>
          <p:cNvSpPr>
            <a:spLocks noGrp="1"/>
          </p:cNvSpPr>
          <p:nvPr>
            <p:ph type="ftr" sz="quarter" idx="3"/>
          </p:nvPr>
        </p:nvSpPr>
        <p:spPr>
          <a:xfrm>
            <a:off x="4038600" y="64394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Rounded Corners 6">
            <a:extLst>
              <a:ext uri="{FF2B5EF4-FFF2-40B4-BE49-F238E27FC236}">
                <a16:creationId xmlns:a16="http://schemas.microsoft.com/office/drawing/2014/main" id="{C1F262DC-6842-44CC-9183-E53BBECFB35F}"/>
              </a:ext>
            </a:extLst>
          </p:cNvPr>
          <p:cNvSpPr/>
          <p:nvPr userDrawn="1"/>
        </p:nvSpPr>
        <p:spPr>
          <a:xfrm>
            <a:off x="110836" y="96982"/>
            <a:ext cx="11984182" cy="831273"/>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263236" y="226575"/>
            <a:ext cx="11665528" cy="590843"/>
          </a:xfrm>
          <a:prstGeom prst="rect">
            <a:avLst/>
          </a:prstGeom>
        </p:spPr>
        <p:txBody>
          <a:bodyPr vert="horz" lIns="91440" tIns="45720" rIns="91440" bIns="45720" rtlCol="0" anchor="ctr">
            <a:noAutofit/>
          </a:bodyPr>
          <a:lstStyle/>
          <a:p>
            <a:r>
              <a:rPr lang="en-US" dirty="0"/>
              <a:t>Click to edit Master title style</a:t>
            </a:r>
          </a:p>
        </p:txBody>
      </p:sp>
      <p:sp>
        <p:nvSpPr>
          <p:cNvPr id="6" name="Slide Number Placeholder 5"/>
          <p:cNvSpPr>
            <a:spLocks noGrp="1"/>
          </p:cNvSpPr>
          <p:nvPr>
            <p:ph type="sldNum" sz="quarter" idx="4"/>
          </p:nvPr>
        </p:nvSpPr>
        <p:spPr>
          <a:xfrm>
            <a:off x="11640455" y="6400480"/>
            <a:ext cx="454561" cy="348212"/>
          </a:xfrm>
          <a:prstGeom prst="rect">
            <a:avLst/>
          </a:prstGeom>
          <a:noFill/>
        </p:spPr>
        <p:txBody>
          <a:bodyPr vert="horz" lIns="91440" tIns="45720" rIns="91440" bIns="45720" rtlCol="0" anchor="ctr"/>
          <a:lstStyle>
            <a:lvl1pPr algn="ctr">
              <a:defRPr sz="1200" b="1">
                <a:solidFill>
                  <a:schemeClr val="bg1"/>
                </a:solidFill>
                <a:latin typeface="Cambria" panose="02040503050406030204" pitchFamily="18" charset="0"/>
                <a:ea typeface="Cambria" panose="02040503050406030204" pitchFamily="18" charset="0"/>
              </a:defRPr>
            </a:lvl1pPr>
          </a:lstStyle>
          <a:p>
            <a:fld id="{4CC025FC-8595-493D-A46F-2FDFDC85D9BC}" type="slidenum">
              <a:rPr lang="en-US" smtClean="0"/>
              <a:pPr/>
              <a:t>‹#›</a:t>
            </a:fld>
            <a:endParaRPr lang="en-US" dirty="0"/>
          </a:p>
        </p:txBody>
      </p:sp>
    </p:spTree>
    <p:extLst>
      <p:ext uri="{BB962C8B-B14F-4D97-AF65-F5344CB8AC3E}">
        <p14:creationId xmlns:p14="http://schemas.microsoft.com/office/powerpoint/2010/main" val="153391168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90000"/>
        </a:lnSpc>
        <a:spcBef>
          <a:spcPct val="0"/>
        </a:spcBef>
        <a:buNone/>
        <a:defRPr sz="4000" kern="1200">
          <a:solidFill>
            <a:schemeClr val="bg1"/>
          </a:solidFill>
          <a:latin typeface="Arial Rounded MT Bold" panose="020F0704030504030204" pitchFamily="34"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29D30CF8-5974-7B0A-54B7-166EEF3148CA}"/>
              </a:ext>
            </a:extLst>
          </p:cNvPr>
          <p:cNvSpPr/>
          <p:nvPr/>
        </p:nvSpPr>
        <p:spPr>
          <a:xfrm>
            <a:off x="4404852" y="5651760"/>
            <a:ext cx="3382298" cy="534444"/>
          </a:xfrm>
          <a:prstGeom prst="roundRect">
            <a:avLst/>
          </a:prstGeom>
          <a:solidFill>
            <a:srgbClr val="4C69D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600" dirty="0"/>
          </a:p>
        </p:txBody>
      </p:sp>
      <p:sp>
        <p:nvSpPr>
          <p:cNvPr id="4" name="Slide Number Placeholder 3">
            <a:extLst>
              <a:ext uri="{FF2B5EF4-FFF2-40B4-BE49-F238E27FC236}">
                <a16:creationId xmlns:a16="http://schemas.microsoft.com/office/drawing/2014/main" id="{5C8FD768-02AD-4FC9-856A-4F43F60FFECB}"/>
              </a:ext>
            </a:extLst>
          </p:cNvPr>
          <p:cNvSpPr>
            <a:spLocks noGrp="1"/>
          </p:cNvSpPr>
          <p:nvPr>
            <p:ph type="sldNum" sz="quarter" idx="12"/>
          </p:nvPr>
        </p:nvSpPr>
        <p:spPr/>
        <p:txBody>
          <a:bodyPr/>
          <a:lstStyle/>
          <a:p>
            <a:fld id="{4CC025FC-8595-493D-A46F-2FDFDC85D9BC}" type="slidenum">
              <a:rPr lang="en-US" smtClean="0"/>
              <a:t>1</a:t>
            </a:fld>
            <a:endParaRPr lang="en-US"/>
          </a:p>
        </p:txBody>
      </p:sp>
      <p:sp>
        <p:nvSpPr>
          <p:cNvPr id="13" name="Rectangle 12">
            <a:extLst>
              <a:ext uri="{FF2B5EF4-FFF2-40B4-BE49-F238E27FC236}">
                <a16:creationId xmlns:a16="http://schemas.microsoft.com/office/drawing/2014/main" id="{AB20FE11-F087-4F80-A691-4712D35AA5F4}"/>
              </a:ext>
            </a:extLst>
          </p:cNvPr>
          <p:cNvSpPr/>
          <p:nvPr/>
        </p:nvSpPr>
        <p:spPr>
          <a:xfrm>
            <a:off x="11493305" y="6231988"/>
            <a:ext cx="698695" cy="626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standing next to a book&#10;&#10;Description automatically generated">
            <a:extLst>
              <a:ext uri="{FF2B5EF4-FFF2-40B4-BE49-F238E27FC236}">
                <a16:creationId xmlns:a16="http://schemas.microsoft.com/office/drawing/2014/main" id="{170CEAAF-B4A3-3E53-C056-FBA3F1B8A182}"/>
              </a:ext>
            </a:extLst>
          </p:cNvPr>
          <p:cNvPicPr>
            <a:picLocks noChangeAspect="1"/>
          </p:cNvPicPr>
          <p:nvPr/>
        </p:nvPicPr>
        <p:blipFill rotWithShape="1">
          <a:blip r:embed="rId2">
            <a:clrChange>
              <a:clrFrom>
                <a:srgbClr val="F4D9BC"/>
              </a:clrFrom>
              <a:clrTo>
                <a:srgbClr val="F4D9BC">
                  <a:alpha val="0"/>
                </a:srgbClr>
              </a:clrTo>
            </a:clrChange>
            <a:extLst>
              <a:ext uri="{28A0092B-C50C-407E-A947-70E740481C1C}">
                <a14:useLocalDpi xmlns:a14="http://schemas.microsoft.com/office/drawing/2010/main" val="0"/>
              </a:ext>
            </a:extLst>
          </a:blip>
          <a:srcRect b="18018"/>
          <a:stretch/>
        </p:blipFill>
        <p:spPr>
          <a:xfrm>
            <a:off x="3264309" y="579893"/>
            <a:ext cx="5663380" cy="3736468"/>
          </a:xfrm>
          <a:prstGeom prst="rect">
            <a:avLst/>
          </a:prstGeom>
        </p:spPr>
      </p:pic>
      <p:sp>
        <p:nvSpPr>
          <p:cNvPr id="3" name="Subtitle 2">
            <a:extLst>
              <a:ext uri="{FF2B5EF4-FFF2-40B4-BE49-F238E27FC236}">
                <a16:creationId xmlns:a16="http://schemas.microsoft.com/office/drawing/2014/main" id="{1F159239-3E5B-434A-8698-68A7A1023791}"/>
              </a:ext>
            </a:extLst>
          </p:cNvPr>
          <p:cNvSpPr>
            <a:spLocks noGrp="1"/>
          </p:cNvSpPr>
          <p:nvPr>
            <p:ph type="subTitle" idx="1"/>
          </p:nvPr>
        </p:nvSpPr>
        <p:spPr>
          <a:xfrm>
            <a:off x="4115102" y="5616349"/>
            <a:ext cx="3961795" cy="615639"/>
          </a:xfrm>
        </p:spPr>
        <p:txBody>
          <a:bodyPr anchor="ctr">
            <a:normAutofit/>
          </a:bodyPr>
          <a:lstStyle/>
          <a:p>
            <a:r>
              <a:rPr lang="en-US" sz="3200" b="1" dirty="0">
                <a:solidFill>
                  <a:schemeClr val="bg1"/>
                </a:solidFill>
              </a:rPr>
              <a:t>Dr. Kashif Ayyub</a:t>
            </a:r>
          </a:p>
        </p:txBody>
      </p:sp>
      <p:sp>
        <p:nvSpPr>
          <p:cNvPr id="17" name="TextBox 16">
            <a:extLst>
              <a:ext uri="{FF2B5EF4-FFF2-40B4-BE49-F238E27FC236}">
                <a16:creationId xmlns:a16="http://schemas.microsoft.com/office/drawing/2014/main" id="{66CF1C18-4F67-B45E-C0CF-F6B28D7FD093}"/>
              </a:ext>
            </a:extLst>
          </p:cNvPr>
          <p:cNvSpPr txBox="1"/>
          <p:nvPr/>
        </p:nvSpPr>
        <p:spPr>
          <a:xfrm>
            <a:off x="2202424" y="4472225"/>
            <a:ext cx="7787150" cy="461665"/>
          </a:xfrm>
          <a:prstGeom prst="rect">
            <a:avLst/>
          </a:prstGeom>
          <a:noFill/>
        </p:spPr>
        <p:txBody>
          <a:bodyPr wrap="square" rtlCol="0">
            <a:spAutoFit/>
          </a:bodyPr>
          <a:lstStyle/>
          <a:p>
            <a:pPr algn="ctr"/>
            <a:r>
              <a:rPr lang="en-US" sz="2400" b="1" dirty="0">
                <a:latin typeface="Arial Black" panose="020B0A04020102020204" pitchFamily="34" charset="0"/>
              </a:rPr>
              <a:t>DESIGN AND ANALYSIS OF ALGORITHMS</a:t>
            </a:r>
          </a:p>
        </p:txBody>
      </p:sp>
    </p:spTree>
    <p:extLst>
      <p:ext uri="{BB962C8B-B14F-4D97-AF65-F5344CB8AC3E}">
        <p14:creationId xmlns:p14="http://schemas.microsoft.com/office/powerpoint/2010/main" val="171665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3FC6-2F75-4856-1D61-A02FA6AF4D6A}"/>
              </a:ext>
            </a:extLst>
          </p:cNvPr>
          <p:cNvSpPr>
            <a:spLocks noGrp="1"/>
          </p:cNvSpPr>
          <p:nvPr>
            <p:ph type="title"/>
          </p:nvPr>
        </p:nvSpPr>
        <p:spPr/>
        <p:txBody>
          <a:bodyPr/>
          <a:lstStyle/>
          <a:p>
            <a:r>
              <a:rPr lang="en-US" dirty="0"/>
              <a:t>Asymptotic Analysis</a:t>
            </a:r>
          </a:p>
        </p:txBody>
      </p:sp>
      <p:sp>
        <p:nvSpPr>
          <p:cNvPr id="3" name="Content Placeholder 2">
            <a:extLst>
              <a:ext uri="{FF2B5EF4-FFF2-40B4-BE49-F238E27FC236}">
                <a16:creationId xmlns:a16="http://schemas.microsoft.com/office/drawing/2014/main" id="{D97C2822-FFE8-CC82-75AC-76A6618E2121}"/>
              </a:ext>
            </a:extLst>
          </p:cNvPr>
          <p:cNvSpPr>
            <a:spLocks noGrp="1"/>
          </p:cNvSpPr>
          <p:nvPr>
            <p:ph idx="1"/>
          </p:nvPr>
        </p:nvSpPr>
        <p:spPr/>
        <p:txBody>
          <a:bodyPr>
            <a:normAutofit lnSpcReduction="10000"/>
          </a:bodyPr>
          <a:lstStyle/>
          <a:p>
            <a:r>
              <a:rPr lang="en-US" dirty="0"/>
              <a:t>Asymptotic Notations are mathematical tools used to analyze the performance of algorithms by understanding how their efficiency changes as the input size grows.</a:t>
            </a:r>
          </a:p>
          <a:p>
            <a:r>
              <a:rPr lang="en-US" dirty="0"/>
              <a:t>These notations provide a concise way to express the behavior of an algorithm’s time complexity as the input size.</a:t>
            </a:r>
          </a:p>
          <a:p>
            <a:r>
              <a:rPr lang="en-US" dirty="0"/>
              <a:t>Rather than comparing algorithms directly, asymptotic analysis focuses on understanding the relative growth rates of algorithms’ complexities.</a:t>
            </a:r>
          </a:p>
          <a:p>
            <a:r>
              <a:rPr lang="en-US" dirty="0"/>
              <a:t>It enables comparisons of algorithms’ efficiency by abstracting away machine-specific constants and implementation details, focusing instead on fundamental trends.</a:t>
            </a:r>
          </a:p>
          <a:p>
            <a:r>
              <a:rPr lang="en-US" dirty="0"/>
              <a:t>Asymptotic analysis allows for the comparison of algorithms’ time complexities by examining their performance characteristics as the input size varies.</a:t>
            </a:r>
          </a:p>
        </p:txBody>
      </p:sp>
      <p:sp>
        <p:nvSpPr>
          <p:cNvPr id="4" name="Slide Number Placeholder 3">
            <a:extLst>
              <a:ext uri="{FF2B5EF4-FFF2-40B4-BE49-F238E27FC236}">
                <a16:creationId xmlns:a16="http://schemas.microsoft.com/office/drawing/2014/main" id="{9F500A10-64F7-802F-506D-85E27C6FE84E}"/>
              </a:ext>
            </a:extLst>
          </p:cNvPr>
          <p:cNvSpPr>
            <a:spLocks noGrp="1"/>
          </p:cNvSpPr>
          <p:nvPr>
            <p:ph type="sldNum" sz="quarter" idx="12"/>
          </p:nvPr>
        </p:nvSpPr>
        <p:spPr/>
        <p:txBody>
          <a:bodyPr/>
          <a:lstStyle/>
          <a:p>
            <a:fld id="{4CC025FC-8595-493D-A46F-2FDFDC85D9BC}" type="slidenum">
              <a:rPr lang="en-US" smtClean="0"/>
              <a:t>2</a:t>
            </a:fld>
            <a:endParaRPr lang="en-US"/>
          </a:p>
        </p:txBody>
      </p:sp>
    </p:spTree>
    <p:extLst>
      <p:ext uri="{BB962C8B-B14F-4D97-AF65-F5344CB8AC3E}">
        <p14:creationId xmlns:p14="http://schemas.microsoft.com/office/powerpoint/2010/main" val="340651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3FC6-2F75-4856-1D61-A02FA6AF4D6A}"/>
              </a:ext>
            </a:extLst>
          </p:cNvPr>
          <p:cNvSpPr>
            <a:spLocks noGrp="1"/>
          </p:cNvSpPr>
          <p:nvPr>
            <p:ph type="title"/>
          </p:nvPr>
        </p:nvSpPr>
        <p:spPr/>
        <p:txBody>
          <a:bodyPr/>
          <a:lstStyle/>
          <a:p>
            <a:r>
              <a:rPr lang="en-US" dirty="0"/>
              <a:t>Asymptotic Analysis</a:t>
            </a:r>
          </a:p>
        </p:txBody>
      </p:sp>
      <p:sp>
        <p:nvSpPr>
          <p:cNvPr id="3" name="Content Placeholder 2">
            <a:extLst>
              <a:ext uri="{FF2B5EF4-FFF2-40B4-BE49-F238E27FC236}">
                <a16:creationId xmlns:a16="http://schemas.microsoft.com/office/drawing/2014/main" id="{D97C2822-FFE8-CC82-75AC-76A6618E2121}"/>
              </a:ext>
            </a:extLst>
          </p:cNvPr>
          <p:cNvSpPr>
            <a:spLocks noGrp="1"/>
          </p:cNvSpPr>
          <p:nvPr>
            <p:ph idx="1"/>
          </p:nvPr>
        </p:nvSpPr>
        <p:spPr/>
        <p:txBody>
          <a:bodyPr>
            <a:normAutofit/>
          </a:bodyPr>
          <a:lstStyle/>
          <a:p>
            <a:r>
              <a:rPr lang="en-US" dirty="0"/>
              <a:t>The time required by the algorithm falls under the three types: </a:t>
            </a:r>
          </a:p>
          <a:p>
            <a:pPr lvl="1"/>
            <a:r>
              <a:rPr lang="en-US" dirty="0"/>
              <a:t>Worst case - Maximum time required by an algorithm and it is mostly used or done while analyzing the algorithm. </a:t>
            </a:r>
          </a:p>
          <a:p>
            <a:pPr lvl="1"/>
            <a:r>
              <a:rPr lang="en-US" dirty="0"/>
              <a:t>Best case - Minimum time required for the algorithm or piece of code and it is not normally calculated while analyzing the algorithm. </a:t>
            </a:r>
          </a:p>
          <a:p>
            <a:pPr lvl="1"/>
            <a:r>
              <a:rPr lang="en-US" dirty="0"/>
              <a:t>Average case - Average time required for an algorithm or portion of code and it is sometimes done while analyzing the algorithm.</a:t>
            </a:r>
          </a:p>
        </p:txBody>
      </p:sp>
      <p:sp>
        <p:nvSpPr>
          <p:cNvPr id="4" name="Slide Number Placeholder 3">
            <a:extLst>
              <a:ext uri="{FF2B5EF4-FFF2-40B4-BE49-F238E27FC236}">
                <a16:creationId xmlns:a16="http://schemas.microsoft.com/office/drawing/2014/main" id="{9F500A10-64F7-802F-506D-85E27C6FE84E}"/>
              </a:ext>
            </a:extLst>
          </p:cNvPr>
          <p:cNvSpPr>
            <a:spLocks noGrp="1"/>
          </p:cNvSpPr>
          <p:nvPr>
            <p:ph type="sldNum" sz="quarter" idx="12"/>
          </p:nvPr>
        </p:nvSpPr>
        <p:spPr/>
        <p:txBody>
          <a:bodyPr/>
          <a:lstStyle/>
          <a:p>
            <a:fld id="{4CC025FC-8595-493D-A46F-2FDFDC85D9BC}" type="slidenum">
              <a:rPr lang="en-US" smtClean="0"/>
              <a:t>3</a:t>
            </a:fld>
            <a:endParaRPr lang="en-US"/>
          </a:p>
        </p:txBody>
      </p:sp>
      <p:pic>
        <p:nvPicPr>
          <p:cNvPr id="6" name="Picture 5" descr="A diagram of a graph&#10;&#10;Description automatically generated with medium confidence">
            <a:extLst>
              <a:ext uri="{FF2B5EF4-FFF2-40B4-BE49-F238E27FC236}">
                <a16:creationId xmlns:a16="http://schemas.microsoft.com/office/drawing/2014/main" id="{44514F0D-1472-A5F0-5133-C1C164A233DC}"/>
              </a:ext>
            </a:extLst>
          </p:cNvPr>
          <p:cNvPicPr>
            <a:picLocks noChangeAspect="1"/>
          </p:cNvPicPr>
          <p:nvPr/>
        </p:nvPicPr>
        <p:blipFill>
          <a:blip r:embed="rId2">
            <a:extLst>
              <a:ext uri="{28A0092B-C50C-407E-A947-70E740481C1C}">
                <a14:useLocalDpi xmlns:a14="http://schemas.microsoft.com/office/drawing/2010/main" val="0"/>
              </a:ext>
            </a:extLst>
          </a:blip>
          <a:srcRect l="3734" t="20759" r="3734" b="33671"/>
          <a:stretch/>
        </p:blipFill>
        <p:spPr>
          <a:xfrm>
            <a:off x="1500850" y="3871516"/>
            <a:ext cx="9190299" cy="2545877"/>
          </a:xfrm>
          <a:prstGeom prst="rect">
            <a:avLst/>
          </a:prstGeom>
        </p:spPr>
      </p:pic>
    </p:spTree>
    <p:extLst>
      <p:ext uri="{BB962C8B-B14F-4D97-AF65-F5344CB8AC3E}">
        <p14:creationId xmlns:p14="http://schemas.microsoft.com/office/powerpoint/2010/main" val="144291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9629-41E9-EC8C-0AB3-4A5E0E29D2C7}"/>
              </a:ext>
            </a:extLst>
          </p:cNvPr>
          <p:cNvSpPr>
            <a:spLocks noGrp="1"/>
          </p:cNvSpPr>
          <p:nvPr>
            <p:ph type="title"/>
          </p:nvPr>
        </p:nvSpPr>
        <p:spPr/>
        <p:txBody>
          <a:bodyPr/>
          <a:lstStyle/>
          <a:p>
            <a:r>
              <a:rPr lang="en-US" dirty="0"/>
              <a:t>Best Case Analysis (Optimistic Scenario)</a:t>
            </a:r>
          </a:p>
        </p:txBody>
      </p:sp>
      <p:sp>
        <p:nvSpPr>
          <p:cNvPr id="3" name="Content Placeholder 2">
            <a:extLst>
              <a:ext uri="{FF2B5EF4-FFF2-40B4-BE49-F238E27FC236}">
                <a16:creationId xmlns:a16="http://schemas.microsoft.com/office/drawing/2014/main" id="{81CD4B78-6333-7D74-5324-B415E39BF95F}"/>
              </a:ext>
            </a:extLst>
          </p:cNvPr>
          <p:cNvSpPr>
            <a:spLocks noGrp="1"/>
          </p:cNvSpPr>
          <p:nvPr>
            <p:ph idx="1"/>
          </p:nvPr>
        </p:nvSpPr>
        <p:spPr/>
        <p:txBody>
          <a:bodyPr>
            <a:normAutofit fontScale="92500" lnSpcReduction="10000"/>
          </a:bodyPr>
          <a:lstStyle/>
          <a:p>
            <a:r>
              <a:rPr lang="en-US" dirty="0"/>
              <a:t>The best case scenario represents the most favorable conditions for an algorithm's execution.</a:t>
            </a:r>
          </a:p>
          <a:p>
            <a:r>
              <a:rPr lang="en-US" dirty="0"/>
              <a:t>It assumes the input is perfectly aligned to allow the algorithm to perform with the least possible number of steps.</a:t>
            </a:r>
          </a:p>
          <a:p>
            <a:r>
              <a:rPr lang="en-US" dirty="0"/>
              <a:t>Example:</a:t>
            </a:r>
          </a:p>
          <a:p>
            <a:pPr lvl="1"/>
            <a:r>
              <a:rPr lang="en-US" dirty="0"/>
              <a:t>Linear Search: The best case in a linear search algorithm occurs when the target element is the first element in the list.</a:t>
            </a:r>
          </a:p>
          <a:p>
            <a:pPr lvl="1"/>
            <a:r>
              <a:rPr lang="en-US" dirty="0"/>
              <a:t>Binary Search: For binary search, the best case happens when the middle element (first checked) is the target element.</a:t>
            </a:r>
          </a:p>
          <a:p>
            <a:pPr lvl="1"/>
            <a:r>
              <a:rPr lang="en-US" dirty="0"/>
              <a:t>Sorting Algorithms (like Bubble Sort): In bubble sort, the best case occurs when the array is already sorted.</a:t>
            </a:r>
          </a:p>
          <a:p>
            <a:r>
              <a:rPr lang="en-US" dirty="0"/>
              <a:t>Importance:</a:t>
            </a:r>
          </a:p>
          <a:p>
            <a:pPr lvl="1"/>
            <a:r>
              <a:rPr lang="en-US" dirty="0"/>
              <a:t>Helps in identifying the 'lower bound' of algorithm performance.</a:t>
            </a:r>
          </a:p>
          <a:p>
            <a:pPr lvl="1"/>
            <a:r>
              <a:rPr lang="en-US" dirty="0"/>
              <a:t>However, it's often less relied upon as it can be overly optimistic and not indicative of typical performance.</a:t>
            </a:r>
          </a:p>
          <a:p>
            <a:endParaRPr lang="en-US" dirty="0"/>
          </a:p>
        </p:txBody>
      </p:sp>
      <p:sp>
        <p:nvSpPr>
          <p:cNvPr id="4" name="Slide Number Placeholder 3">
            <a:extLst>
              <a:ext uri="{FF2B5EF4-FFF2-40B4-BE49-F238E27FC236}">
                <a16:creationId xmlns:a16="http://schemas.microsoft.com/office/drawing/2014/main" id="{3BCF4EEA-026D-2590-90CB-3901E3EF84DF}"/>
              </a:ext>
            </a:extLst>
          </p:cNvPr>
          <p:cNvSpPr>
            <a:spLocks noGrp="1"/>
          </p:cNvSpPr>
          <p:nvPr>
            <p:ph type="sldNum" sz="quarter" idx="12"/>
          </p:nvPr>
        </p:nvSpPr>
        <p:spPr/>
        <p:txBody>
          <a:bodyPr/>
          <a:lstStyle/>
          <a:p>
            <a:fld id="{4CC025FC-8595-493D-A46F-2FDFDC85D9BC}" type="slidenum">
              <a:rPr lang="en-US" smtClean="0"/>
              <a:t>4</a:t>
            </a:fld>
            <a:endParaRPr lang="en-US"/>
          </a:p>
        </p:txBody>
      </p:sp>
    </p:spTree>
    <p:extLst>
      <p:ext uri="{BB962C8B-B14F-4D97-AF65-F5344CB8AC3E}">
        <p14:creationId xmlns:p14="http://schemas.microsoft.com/office/powerpoint/2010/main" val="238556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9629-41E9-EC8C-0AB3-4A5E0E29D2C7}"/>
              </a:ext>
            </a:extLst>
          </p:cNvPr>
          <p:cNvSpPr>
            <a:spLocks noGrp="1"/>
          </p:cNvSpPr>
          <p:nvPr>
            <p:ph type="title"/>
          </p:nvPr>
        </p:nvSpPr>
        <p:spPr/>
        <p:txBody>
          <a:bodyPr/>
          <a:lstStyle/>
          <a:p>
            <a:r>
              <a:rPr lang="en-US" dirty="0"/>
              <a:t>Worst Case Analysis (Pessimistic Scenario)</a:t>
            </a:r>
          </a:p>
        </p:txBody>
      </p:sp>
      <p:sp>
        <p:nvSpPr>
          <p:cNvPr id="3" name="Content Placeholder 2">
            <a:extLst>
              <a:ext uri="{FF2B5EF4-FFF2-40B4-BE49-F238E27FC236}">
                <a16:creationId xmlns:a16="http://schemas.microsoft.com/office/drawing/2014/main" id="{81CD4B78-6333-7D74-5324-B415E39BF95F}"/>
              </a:ext>
            </a:extLst>
          </p:cNvPr>
          <p:cNvSpPr>
            <a:spLocks noGrp="1"/>
          </p:cNvSpPr>
          <p:nvPr>
            <p:ph idx="1"/>
          </p:nvPr>
        </p:nvSpPr>
        <p:spPr/>
        <p:txBody>
          <a:bodyPr>
            <a:normAutofit fontScale="92500" lnSpcReduction="20000"/>
          </a:bodyPr>
          <a:lstStyle/>
          <a:p>
            <a:r>
              <a:rPr lang="en-US" dirty="0"/>
              <a:t>The worst case scenario considers the most challenging or demanding situation for an algorithm.</a:t>
            </a:r>
          </a:p>
          <a:p>
            <a:r>
              <a:rPr lang="en-US" dirty="0"/>
              <a:t>It's crucial for understanding the maximum time or resources an algorithm might require.</a:t>
            </a:r>
          </a:p>
          <a:p>
            <a:r>
              <a:rPr lang="en-US" dirty="0"/>
              <a:t>Example:</a:t>
            </a:r>
          </a:p>
          <a:p>
            <a:pPr lvl="1"/>
            <a:r>
              <a:rPr lang="en-US" dirty="0"/>
              <a:t>Linear Search: In a linear search algorithm, the worst case occurs when the element being searched for is not present in the array or is at the very end. The algorithm has to check each element, leading to a time complexity of O(n).</a:t>
            </a:r>
          </a:p>
          <a:p>
            <a:pPr lvl="1"/>
            <a:r>
              <a:rPr lang="en-US" dirty="0"/>
              <a:t>Sorting Algorithms (like Quick Sort): For Quick Sort, the worst case happens when the pivot element selected at each step is the smallest or largest element, leading to imbalanced partitions. This results in a time complexity of O(n²).</a:t>
            </a:r>
          </a:p>
          <a:p>
            <a:pPr lvl="1"/>
            <a:r>
              <a:rPr lang="en-US" dirty="0"/>
              <a:t>Graph Algorithms (like Dijkstra’s Algorithm): In Dijkstra’s algorithm for finding the shortest path, the worst case is when the algorithm has to traverse all vertices and edges in the graph, leading to a time complexity of O(V²) for basic implementations, where V is the number of vertices.</a:t>
            </a:r>
          </a:p>
          <a:p>
            <a:r>
              <a:rPr lang="en-US" dirty="0"/>
              <a:t>Importance:</a:t>
            </a:r>
          </a:p>
          <a:p>
            <a:pPr lvl="1"/>
            <a:r>
              <a:rPr lang="en-US" dirty="0"/>
              <a:t>Helps in identifying the ‘upper bound' of algorithm performance.</a:t>
            </a:r>
          </a:p>
          <a:p>
            <a:pPr lvl="1"/>
            <a:r>
              <a:rPr lang="en-US" dirty="0"/>
              <a:t>In the least favorable scenario, how badly could this algorithm perform?</a:t>
            </a:r>
          </a:p>
          <a:p>
            <a:endParaRPr lang="en-US" dirty="0"/>
          </a:p>
        </p:txBody>
      </p:sp>
      <p:sp>
        <p:nvSpPr>
          <p:cNvPr id="4" name="Slide Number Placeholder 3">
            <a:extLst>
              <a:ext uri="{FF2B5EF4-FFF2-40B4-BE49-F238E27FC236}">
                <a16:creationId xmlns:a16="http://schemas.microsoft.com/office/drawing/2014/main" id="{3BCF4EEA-026D-2590-90CB-3901E3EF84DF}"/>
              </a:ext>
            </a:extLst>
          </p:cNvPr>
          <p:cNvSpPr>
            <a:spLocks noGrp="1"/>
          </p:cNvSpPr>
          <p:nvPr>
            <p:ph type="sldNum" sz="quarter" idx="12"/>
          </p:nvPr>
        </p:nvSpPr>
        <p:spPr/>
        <p:txBody>
          <a:bodyPr/>
          <a:lstStyle/>
          <a:p>
            <a:fld id="{4CC025FC-8595-493D-A46F-2FDFDC85D9BC}" type="slidenum">
              <a:rPr lang="en-US" smtClean="0"/>
              <a:t>5</a:t>
            </a:fld>
            <a:endParaRPr lang="en-US"/>
          </a:p>
        </p:txBody>
      </p:sp>
    </p:spTree>
    <p:extLst>
      <p:ext uri="{BB962C8B-B14F-4D97-AF65-F5344CB8AC3E}">
        <p14:creationId xmlns:p14="http://schemas.microsoft.com/office/powerpoint/2010/main" val="264172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9629-41E9-EC8C-0AB3-4A5E0E29D2C7}"/>
              </a:ext>
            </a:extLst>
          </p:cNvPr>
          <p:cNvSpPr>
            <a:spLocks noGrp="1"/>
          </p:cNvSpPr>
          <p:nvPr>
            <p:ph type="title"/>
          </p:nvPr>
        </p:nvSpPr>
        <p:spPr/>
        <p:txBody>
          <a:bodyPr/>
          <a:lstStyle/>
          <a:p>
            <a:r>
              <a:rPr lang="en-US" dirty="0"/>
              <a:t>Average Case Analysis (Realistic Scenario)</a:t>
            </a:r>
          </a:p>
        </p:txBody>
      </p:sp>
      <p:sp>
        <p:nvSpPr>
          <p:cNvPr id="3" name="Content Placeholder 2">
            <a:extLst>
              <a:ext uri="{FF2B5EF4-FFF2-40B4-BE49-F238E27FC236}">
                <a16:creationId xmlns:a16="http://schemas.microsoft.com/office/drawing/2014/main" id="{81CD4B78-6333-7D74-5324-B415E39BF95F}"/>
              </a:ext>
            </a:extLst>
          </p:cNvPr>
          <p:cNvSpPr>
            <a:spLocks noGrp="1"/>
          </p:cNvSpPr>
          <p:nvPr>
            <p:ph idx="1"/>
          </p:nvPr>
        </p:nvSpPr>
        <p:spPr/>
        <p:txBody>
          <a:bodyPr>
            <a:normAutofit fontScale="92500" lnSpcReduction="20000"/>
          </a:bodyPr>
          <a:lstStyle/>
          <a:p>
            <a:r>
              <a:rPr lang="en-US" dirty="0"/>
              <a:t>This analysis seeks to ascertain the algorithm's performance under typical or average conditions. </a:t>
            </a:r>
          </a:p>
          <a:p>
            <a:r>
              <a:rPr lang="en-US" dirty="0"/>
              <a:t>It often requires probabilistic or statistical methods to determine, as it depends on the distribution of input data.</a:t>
            </a:r>
          </a:p>
          <a:p>
            <a:r>
              <a:rPr lang="en-US" dirty="0"/>
              <a:t>Example:</a:t>
            </a:r>
          </a:p>
          <a:p>
            <a:pPr lvl="1"/>
            <a:r>
              <a:rPr lang="en-US" dirty="0"/>
              <a:t>Linear Search: It would involve calculating the expected number of comparisons for a randomly chosen target in the array.</a:t>
            </a:r>
          </a:p>
          <a:p>
            <a:pPr lvl="1"/>
            <a:r>
              <a:rPr lang="en-US" dirty="0"/>
              <a:t>Quick Sort Algorithm: In the average case, Quick Sort partitions the array into roughly equal parts. The average time complexity is O(n log n), which is generally achieved with good pivot selection.</a:t>
            </a:r>
          </a:p>
          <a:p>
            <a:pPr lvl="1"/>
            <a:r>
              <a:rPr lang="en-US" dirty="0"/>
              <a:t>Binary Search: In a balanced binary search tree, the average case for search, insert, and delete operations is O(log n), assuming that the tree remains balanced.</a:t>
            </a:r>
          </a:p>
          <a:p>
            <a:r>
              <a:rPr lang="en-US" dirty="0"/>
              <a:t>Importance:</a:t>
            </a:r>
          </a:p>
          <a:p>
            <a:pPr lvl="1"/>
            <a:r>
              <a:rPr lang="en-US" dirty="0"/>
              <a:t>Falling between the best and worst extremes, the average case analysis attempts to ascertain the algorithm's performance under 'typical' or 'average' conditions.</a:t>
            </a:r>
          </a:p>
          <a:p>
            <a:pPr lvl="1"/>
            <a:r>
              <a:rPr lang="en-US" dirty="0"/>
              <a:t>It provides a more realistic measure of an algorithm's efficiency in typical usage scenarios, compared to the best and worst case analyses.</a:t>
            </a:r>
          </a:p>
          <a:p>
            <a:endParaRPr lang="en-US" dirty="0"/>
          </a:p>
        </p:txBody>
      </p:sp>
      <p:sp>
        <p:nvSpPr>
          <p:cNvPr id="4" name="Slide Number Placeholder 3">
            <a:extLst>
              <a:ext uri="{FF2B5EF4-FFF2-40B4-BE49-F238E27FC236}">
                <a16:creationId xmlns:a16="http://schemas.microsoft.com/office/drawing/2014/main" id="{3BCF4EEA-026D-2590-90CB-3901E3EF84DF}"/>
              </a:ext>
            </a:extLst>
          </p:cNvPr>
          <p:cNvSpPr>
            <a:spLocks noGrp="1"/>
          </p:cNvSpPr>
          <p:nvPr>
            <p:ph type="sldNum" sz="quarter" idx="12"/>
          </p:nvPr>
        </p:nvSpPr>
        <p:spPr/>
        <p:txBody>
          <a:bodyPr/>
          <a:lstStyle/>
          <a:p>
            <a:fld id="{4CC025FC-8595-493D-A46F-2FDFDC85D9BC}" type="slidenum">
              <a:rPr lang="en-US" smtClean="0"/>
              <a:t>6</a:t>
            </a:fld>
            <a:endParaRPr lang="en-US"/>
          </a:p>
        </p:txBody>
      </p:sp>
    </p:spTree>
    <p:extLst>
      <p:ext uri="{BB962C8B-B14F-4D97-AF65-F5344CB8AC3E}">
        <p14:creationId xmlns:p14="http://schemas.microsoft.com/office/powerpoint/2010/main" val="323357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D5D0A-A3B9-5D86-8ACA-7331AED2E281}"/>
              </a:ext>
            </a:extLst>
          </p:cNvPr>
          <p:cNvSpPr>
            <a:spLocks noGrp="1"/>
          </p:cNvSpPr>
          <p:nvPr>
            <p:ph type="title"/>
          </p:nvPr>
        </p:nvSpPr>
        <p:spPr/>
        <p:txBody>
          <a:bodyPr/>
          <a:lstStyle/>
          <a:p>
            <a:r>
              <a:rPr lang="en-US" dirty="0"/>
              <a:t>Asymptotic Notations</a:t>
            </a:r>
          </a:p>
        </p:txBody>
      </p:sp>
      <p:sp>
        <p:nvSpPr>
          <p:cNvPr id="3" name="Content Placeholder 2">
            <a:extLst>
              <a:ext uri="{FF2B5EF4-FFF2-40B4-BE49-F238E27FC236}">
                <a16:creationId xmlns:a16="http://schemas.microsoft.com/office/drawing/2014/main" id="{C4A52F2F-561F-F204-0493-5A03722E2667}"/>
              </a:ext>
            </a:extLst>
          </p:cNvPr>
          <p:cNvSpPr>
            <a:spLocks noGrp="1"/>
          </p:cNvSpPr>
          <p:nvPr>
            <p:ph idx="1"/>
          </p:nvPr>
        </p:nvSpPr>
        <p:spPr/>
        <p:txBody>
          <a:bodyPr>
            <a:normAutofit/>
          </a:bodyPr>
          <a:lstStyle/>
          <a:p>
            <a:r>
              <a:rPr lang="en-US" dirty="0"/>
              <a:t>Time function of an algorithm is represented by </a:t>
            </a:r>
            <a:r>
              <a:rPr lang="en-US" b="1" dirty="0">
                <a:solidFill>
                  <a:srgbClr val="4C69D0"/>
                </a:solidFill>
              </a:rPr>
              <a:t>T(n)</a:t>
            </a:r>
            <a:r>
              <a:rPr lang="en-US" dirty="0"/>
              <a:t>, where n is the input size.</a:t>
            </a:r>
          </a:p>
          <a:p>
            <a:r>
              <a:rPr lang="en-US" dirty="0"/>
              <a:t>Different types of asymptotic notations are used to represent the complexity of an algorithm. </a:t>
            </a:r>
          </a:p>
          <a:p>
            <a:r>
              <a:rPr lang="en-US" dirty="0"/>
              <a:t>Following asymptotic notations are used to calculate the running time complexity of an algorithm.</a:t>
            </a:r>
          </a:p>
          <a:p>
            <a:pPr lvl="1"/>
            <a:r>
              <a:rPr lang="en-US" b="1" dirty="0"/>
              <a:t>O</a:t>
            </a:r>
            <a:r>
              <a:rPr lang="en-US" dirty="0"/>
              <a:t> − Big Oh</a:t>
            </a:r>
          </a:p>
          <a:p>
            <a:pPr lvl="1"/>
            <a:r>
              <a:rPr lang="el-GR" b="1" dirty="0"/>
              <a:t>Ω</a:t>
            </a:r>
            <a:r>
              <a:rPr lang="el-GR" dirty="0"/>
              <a:t> − </a:t>
            </a:r>
            <a:r>
              <a:rPr lang="en-US" dirty="0"/>
              <a:t>Big Omega</a:t>
            </a:r>
          </a:p>
          <a:p>
            <a:pPr lvl="1"/>
            <a:r>
              <a:rPr lang="el-GR" b="1" dirty="0"/>
              <a:t>θ</a:t>
            </a:r>
            <a:r>
              <a:rPr lang="el-GR" dirty="0"/>
              <a:t> − </a:t>
            </a:r>
            <a:r>
              <a:rPr lang="en-US" dirty="0"/>
              <a:t>Big Theta</a:t>
            </a:r>
          </a:p>
          <a:p>
            <a:pPr lvl="1"/>
            <a:r>
              <a:rPr lang="en-US" b="1" dirty="0"/>
              <a:t>o</a:t>
            </a:r>
            <a:r>
              <a:rPr lang="en-US" dirty="0"/>
              <a:t> − Little Oh</a:t>
            </a:r>
          </a:p>
          <a:p>
            <a:pPr lvl="1"/>
            <a:r>
              <a:rPr lang="el-GR" b="1" dirty="0"/>
              <a:t>ω</a:t>
            </a:r>
            <a:r>
              <a:rPr lang="el-GR" dirty="0"/>
              <a:t> − </a:t>
            </a:r>
            <a:r>
              <a:rPr lang="en-US" dirty="0"/>
              <a:t>Little Omega</a:t>
            </a:r>
          </a:p>
          <a:p>
            <a:pPr lvl="1"/>
            <a:endParaRPr lang="en-US" dirty="0"/>
          </a:p>
        </p:txBody>
      </p:sp>
      <p:sp>
        <p:nvSpPr>
          <p:cNvPr id="4" name="Slide Number Placeholder 3">
            <a:extLst>
              <a:ext uri="{FF2B5EF4-FFF2-40B4-BE49-F238E27FC236}">
                <a16:creationId xmlns:a16="http://schemas.microsoft.com/office/drawing/2014/main" id="{F1CAC168-208B-654D-C6E3-5E9A6AF2BCD8}"/>
              </a:ext>
            </a:extLst>
          </p:cNvPr>
          <p:cNvSpPr>
            <a:spLocks noGrp="1"/>
          </p:cNvSpPr>
          <p:nvPr>
            <p:ph type="sldNum" sz="quarter" idx="12"/>
          </p:nvPr>
        </p:nvSpPr>
        <p:spPr/>
        <p:txBody>
          <a:bodyPr/>
          <a:lstStyle/>
          <a:p>
            <a:fld id="{4CC025FC-8595-493D-A46F-2FDFDC85D9BC}" type="slidenum">
              <a:rPr lang="en-US" smtClean="0"/>
              <a:t>7</a:t>
            </a:fld>
            <a:endParaRPr lang="en-US"/>
          </a:p>
        </p:txBody>
      </p:sp>
    </p:spTree>
    <p:extLst>
      <p:ext uri="{BB962C8B-B14F-4D97-AF65-F5344CB8AC3E}">
        <p14:creationId xmlns:p14="http://schemas.microsoft.com/office/powerpoint/2010/main" val="25799135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15393</TotalTime>
  <Words>832</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Arial Rounded MT Bold</vt:lpstr>
      <vt:lpstr>Calibri</vt:lpstr>
      <vt:lpstr>Cambria</vt:lpstr>
      <vt:lpstr>Office Theme</vt:lpstr>
      <vt:lpstr>PowerPoint Presentation</vt:lpstr>
      <vt:lpstr>Asymptotic Analysis</vt:lpstr>
      <vt:lpstr>Asymptotic Analysis</vt:lpstr>
      <vt:lpstr>Best Case Analysis (Optimistic Scenario)</vt:lpstr>
      <vt:lpstr>Worst Case Analysis (Pessimistic Scenario)</vt:lpstr>
      <vt:lpstr>Average Case Analysis (Realistic Scenario)</vt:lpstr>
      <vt:lpstr>Asymptotic Notations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Quantification and Classification based on Diverse Feature Sets using Machine Learning</dc:title>
  <dc:creator>Kashif Ayyub</dc:creator>
  <cp:lastModifiedBy>Kashif Ayyub</cp:lastModifiedBy>
  <cp:revision>225</cp:revision>
  <dcterms:created xsi:type="dcterms:W3CDTF">2020-07-24T06:55:41Z</dcterms:created>
  <dcterms:modified xsi:type="dcterms:W3CDTF">2024-09-26T06:52:38Z</dcterms:modified>
</cp:coreProperties>
</file>