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sldIdLst>
    <p:sldId id="258" r:id="rId2"/>
    <p:sldId id="30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9D0"/>
    <a:srgbClr val="88A1F2"/>
    <a:srgbClr val="B686DA"/>
    <a:srgbClr val="562F72"/>
    <a:srgbClr val="AE78D6"/>
    <a:srgbClr val="C3E8F5"/>
    <a:srgbClr val="D0E17A"/>
    <a:srgbClr val="11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D8FE5-ECE5-4370-913A-35ADCD901DA6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F1BE5-B7E6-4025-B54C-A2B10B87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8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8540-06A5-42E9-A973-F0AABBA7A0CD}" type="datetime1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4C69D0"/>
          </a:solidFill>
        </p:spPr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A1B48-730F-4468-97B5-E1019D39764E}"/>
              </a:ext>
            </a:extLst>
          </p:cNvPr>
          <p:cNvSpPr/>
          <p:nvPr userDrawn="1"/>
        </p:nvSpPr>
        <p:spPr>
          <a:xfrm>
            <a:off x="0" y="0"/>
            <a:ext cx="12192000" cy="1510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1DC-625F-49DE-BC7E-F35981F2AD7B}" type="datetime1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0F50-7D38-4BC3-B7B9-8073BCAAA45D}" type="datetime1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47D8-99C8-4F06-BC87-5BEE810674AA}" type="datetime1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5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E63-7859-495C-B112-073843A2E5DE}" type="datetime1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82A9-EF72-4445-88E3-FAF6DDFC1EEF}" type="datetime1">
              <a:rPr lang="en-US" smtClean="0"/>
              <a:t>27-Sep-24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C736-19CD-45C1-82F1-96E2FF65EA32}" type="datetime1">
              <a:rPr lang="en-US" smtClean="0"/>
              <a:t>27-Sep-24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F465-75CA-4A1B-BC09-C2E14B25012A}" type="datetime1">
              <a:rPr lang="en-US" smtClean="0"/>
              <a:t>27-Sep-24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CE1-9A89-4BCF-A207-7770EF123F16}" type="datetime1">
              <a:rPr lang="en-US" smtClean="0"/>
              <a:t>27-Sep-24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5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A78D-76BB-4049-BC1C-4C5F3769938B}" type="datetime1">
              <a:rPr lang="en-US" smtClean="0"/>
              <a:t>27-Sep-24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1D34-8180-4D7E-98D9-6A7F91CCED75}" type="datetime1">
              <a:rPr lang="en-US" smtClean="0"/>
              <a:t>27-Sep-24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ADE6B8-1486-4EAD-B1DA-C855F1727FC4}"/>
              </a:ext>
            </a:extLst>
          </p:cNvPr>
          <p:cNvSpPr/>
          <p:nvPr userDrawn="1"/>
        </p:nvSpPr>
        <p:spPr>
          <a:xfrm>
            <a:off x="11640456" y="6400480"/>
            <a:ext cx="454561" cy="365125"/>
          </a:xfrm>
          <a:prstGeom prst="roundRect">
            <a:avLst/>
          </a:prstGeom>
          <a:solidFill>
            <a:srgbClr val="4C69D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236" y="1057848"/>
            <a:ext cx="11665528" cy="511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394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51CD-1038-46AF-AB4F-97C588FB9CCC}" type="datetime1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394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F262DC-6842-44CC-9183-E53BBECFB35F}"/>
              </a:ext>
            </a:extLst>
          </p:cNvPr>
          <p:cNvSpPr/>
          <p:nvPr userDrawn="1"/>
        </p:nvSpPr>
        <p:spPr>
          <a:xfrm>
            <a:off x="110836" y="96982"/>
            <a:ext cx="11984182" cy="831273"/>
          </a:xfrm>
          <a:prstGeom prst="roundRect">
            <a:avLst/>
          </a:prstGeom>
          <a:solidFill>
            <a:srgbClr val="4C69D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236" y="226575"/>
            <a:ext cx="11665528" cy="590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455" y="6400480"/>
            <a:ext cx="454561" cy="3482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4CC025FC-8595-493D-A46F-2FDFDC85D9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1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 Rounded MT Bold" panose="020F0704030504030204" pitchFamily="34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D30CF8-5974-7B0A-54B7-166EEF3148CA}"/>
              </a:ext>
            </a:extLst>
          </p:cNvPr>
          <p:cNvSpPr/>
          <p:nvPr/>
        </p:nvSpPr>
        <p:spPr>
          <a:xfrm>
            <a:off x="4404852" y="5651760"/>
            <a:ext cx="3382298" cy="534444"/>
          </a:xfrm>
          <a:prstGeom prst="roundRect">
            <a:avLst/>
          </a:prstGeom>
          <a:solidFill>
            <a:srgbClr val="4C69D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FD768-02AD-4FC9-856A-4F43F60F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20FE11-F087-4F80-A691-4712D35AA5F4}"/>
              </a:ext>
            </a:extLst>
          </p:cNvPr>
          <p:cNvSpPr/>
          <p:nvPr/>
        </p:nvSpPr>
        <p:spPr>
          <a:xfrm>
            <a:off x="11493305" y="6231988"/>
            <a:ext cx="698695" cy="626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standing next to a book&#10;&#10;Description automatically generated">
            <a:extLst>
              <a:ext uri="{FF2B5EF4-FFF2-40B4-BE49-F238E27FC236}">
                <a16:creationId xmlns:a16="http://schemas.microsoft.com/office/drawing/2014/main" id="{170CEAAF-B4A3-3E53-C056-FBA3F1B8A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4D9BC"/>
              </a:clrFrom>
              <a:clrTo>
                <a:srgbClr val="F4D9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18"/>
          <a:stretch/>
        </p:blipFill>
        <p:spPr>
          <a:xfrm>
            <a:off x="3264309" y="579893"/>
            <a:ext cx="5663380" cy="37364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F159239-3E5B-434A-8698-68A7A1023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5102" y="5616349"/>
            <a:ext cx="3961795" cy="615639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Dr. Kashif Ayyub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1C18-4F67-B45E-C0CF-F6B28D7FD093}"/>
              </a:ext>
            </a:extLst>
          </p:cNvPr>
          <p:cNvSpPr txBox="1"/>
          <p:nvPr/>
        </p:nvSpPr>
        <p:spPr>
          <a:xfrm>
            <a:off x="2202424" y="4472225"/>
            <a:ext cx="778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1665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4406-8C3F-E6A7-8824-D5141D75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Space Complexity of 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B941-DDDF-0006-5082-CCB5FDFF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6" y="1057848"/>
            <a:ext cx="5832764" cy="5119115"/>
          </a:xfrm>
        </p:spPr>
        <p:txBody>
          <a:bodyPr/>
          <a:lstStyle/>
          <a:p>
            <a:r>
              <a:rPr lang="en-US" dirty="0"/>
              <a:t>To sort an array of size N in ascending order iterate over the array and compare the current element (key) to its predecessor, if the key element is smaller than its predecessor, compare it to the elements before.</a:t>
            </a:r>
          </a:p>
          <a:p>
            <a:r>
              <a:rPr lang="en-US" dirty="0"/>
              <a:t>Move the greater elements one position up to make space for the swapped element.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B62C-ACEE-4813-EF6A-B520A38A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diagram of a number game&#10;&#10;Description automatically generated with medium confidence">
            <a:extLst>
              <a:ext uri="{FF2B5EF4-FFF2-40B4-BE49-F238E27FC236}">
                <a16:creationId xmlns:a16="http://schemas.microsoft.com/office/drawing/2014/main" id="{767BD7A1-0C97-65DF-EF78-2B5E69EF8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9"/>
          <a:stretch/>
        </p:blipFill>
        <p:spPr>
          <a:xfrm>
            <a:off x="6365416" y="1057848"/>
            <a:ext cx="5502319" cy="51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5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4406-8C3F-E6A7-8824-D5141D75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B941-DDDF-0006-5082-CCB5FDFF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/>
            <a:r>
              <a:rPr lang="en-US" b="1" dirty="0"/>
              <a:t>Best Case: O(N)</a:t>
            </a:r>
            <a:endParaRPr lang="en-US" dirty="0"/>
          </a:p>
          <a:p>
            <a:pPr lvl="1"/>
            <a:r>
              <a:rPr lang="en-US" dirty="0"/>
              <a:t>The best-case time complexity of Insertion Sort occurs when the input array is already sorted.</a:t>
            </a:r>
          </a:p>
          <a:p>
            <a:pPr lvl="1"/>
            <a:r>
              <a:rPr lang="en-US" dirty="0"/>
              <a:t>Each element is compared with its preceding elements, resulting in a linear time complexity.</a:t>
            </a:r>
          </a:p>
          <a:p>
            <a:pPr rtl="0"/>
            <a:r>
              <a:rPr lang="en-US" b="1" dirty="0"/>
              <a:t>Average Case: 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This complexity arises from the nature of the algorithm, which involves pairwise comparisons and swaps to sort the elements.</a:t>
            </a:r>
          </a:p>
          <a:p>
            <a:pPr lvl="1"/>
            <a:r>
              <a:rPr lang="en-US" dirty="0"/>
              <a:t>Although the exact number of comparisons and swaps may vary depending on the input, the average-case time complexity remains quadratic.</a:t>
            </a:r>
          </a:p>
          <a:p>
            <a:pPr rtl="0"/>
            <a:r>
              <a:rPr lang="en-US" b="1" dirty="0"/>
              <a:t>Worst Case: 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When the input array is in reverse sorted order.</a:t>
            </a:r>
          </a:p>
          <a:p>
            <a:pPr lvl="1"/>
            <a:r>
              <a:rPr lang="en-US" dirty="0"/>
              <a:t>In this scenario, each element needs to be compared and possibly swapped with every preceding element, resulting in a quadratic time complexity.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B62C-ACEE-4813-EF6A-B520A38A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3AA1-3B8E-A2C1-02DF-55FAC9C6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RAM Model of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D501-0465-614C-64F6-3824DB7C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tools used for algorithm analysis are the RAM model of computation and the asymptotic analysis of worst-case complexity.</a:t>
            </a:r>
          </a:p>
          <a:p>
            <a:r>
              <a:rPr lang="en-US" dirty="0"/>
              <a:t>The RAM (Random Access Machine) model is used for analyzing algorithms without running them on a physical machine.</a:t>
            </a:r>
          </a:p>
          <a:p>
            <a:pPr lvl="1"/>
            <a:r>
              <a:rPr lang="en-US" dirty="0"/>
              <a:t>A simple operation (+, -, *, /, =, if) takes one time step.</a:t>
            </a:r>
          </a:p>
          <a:p>
            <a:pPr lvl="1"/>
            <a:r>
              <a:rPr lang="en-US" dirty="0"/>
              <a:t>Loops and subroutines are comprised of simple operations.</a:t>
            </a:r>
          </a:p>
          <a:p>
            <a:pPr lvl="1"/>
            <a:r>
              <a:rPr lang="en-US" dirty="0"/>
              <a:t>Memory is unlimited and access takes one time step (the RAM model does not consider whether data is on cache or disk).</a:t>
            </a:r>
          </a:p>
          <a:p>
            <a:r>
              <a:rPr lang="en-US" dirty="0"/>
              <a:t>Using the RAM model, you measure the running time of an algorithm by counting the number of steps an algorithm takes on a given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5AF86-7BC2-3C2C-309B-5BBDA18A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C925-53BB-5E5F-4034-45BD340E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Big-O: Asymptotic Upper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80D8-C69E-51B6-D5FB-F2C31D8C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057848"/>
            <a:ext cx="7188151" cy="5119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notation </a:t>
            </a:r>
            <a:r>
              <a:rPr kumimoji="1" lang="en-US" b="1" i="1" dirty="0">
                <a:solidFill>
                  <a:srgbClr val="C00000"/>
                </a:solidFill>
              </a:rPr>
              <a:t>Ο(n)</a:t>
            </a:r>
            <a:r>
              <a:rPr lang="en-US" dirty="0"/>
              <a:t> is the formal way to express the upper bound of an algorithm's running time. It is the </a:t>
            </a:r>
            <a:r>
              <a:rPr kumimoji="1" lang="en-US" b="1" i="1" dirty="0">
                <a:solidFill>
                  <a:srgbClr val="C00000"/>
                </a:solidFill>
              </a:rPr>
              <a:t>most commonly </a:t>
            </a:r>
            <a:r>
              <a:rPr lang="en-US" dirty="0"/>
              <a:t>used notation. It measures the </a:t>
            </a:r>
            <a:r>
              <a:rPr kumimoji="1" lang="en-US" b="1" i="1" dirty="0">
                <a:solidFill>
                  <a:srgbClr val="C00000"/>
                </a:solidFill>
              </a:rPr>
              <a:t>worst case </a:t>
            </a:r>
            <a:r>
              <a:rPr lang="en-US" dirty="0"/>
              <a:t>time complexity of an algorithm.</a:t>
            </a:r>
          </a:p>
          <a:p>
            <a:r>
              <a:rPr kumimoji="1" lang="en-US" dirty="0"/>
              <a:t>Asymptotic Less than and Equal</a:t>
            </a:r>
          </a:p>
          <a:p>
            <a:r>
              <a:rPr kumimoji="1" lang="en-US" dirty="0"/>
              <a:t>For function </a:t>
            </a:r>
            <a:r>
              <a:rPr kumimoji="1" lang="en-US" i="1" dirty="0"/>
              <a:t>g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), we define </a:t>
            </a:r>
            <a:r>
              <a:rPr kumimoji="1" lang="en-US" b="1" dirty="0">
                <a:solidFill>
                  <a:srgbClr val="C00000"/>
                </a:solidFill>
                <a:sym typeface="Symbol" pitchFamily="18" charset="2"/>
              </a:rPr>
              <a:t>O</a:t>
            </a:r>
            <a:r>
              <a:rPr kumimoji="1" lang="en-US" b="1" dirty="0">
                <a:solidFill>
                  <a:srgbClr val="C00000"/>
                </a:solidFill>
              </a:rPr>
              <a:t>(</a:t>
            </a:r>
            <a:r>
              <a:rPr kumimoji="1" lang="en-US" b="1" i="1" dirty="0">
                <a:solidFill>
                  <a:srgbClr val="C00000"/>
                </a:solidFill>
              </a:rPr>
              <a:t>g</a:t>
            </a:r>
            <a:r>
              <a:rPr kumimoji="1" lang="en-US" b="1" dirty="0">
                <a:solidFill>
                  <a:srgbClr val="C00000"/>
                </a:solidFill>
              </a:rPr>
              <a:t>(</a:t>
            </a:r>
            <a:r>
              <a:rPr kumimoji="1" lang="en-US" b="1" i="1" dirty="0">
                <a:solidFill>
                  <a:srgbClr val="C00000"/>
                </a:solidFill>
              </a:rPr>
              <a:t>n</a:t>
            </a:r>
            <a:r>
              <a:rPr kumimoji="1" lang="en-US" b="1" dirty="0">
                <a:solidFill>
                  <a:srgbClr val="C00000"/>
                </a:solidFill>
              </a:rPr>
              <a:t>))</a:t>
            </a:r>
            <a:r>
              <a:rPr kumimoji="1" lang="en-US" dirty="0"/>
              <a:t>, big-O of </a:t>
            </a:r>
            <a:r>
              <a:rPr kumimoji="1" lang="en-US" i="1" dirty="0"/>
              <a:t>n</a:t>
            </a:r>
            <a:r>
              <a:rPr kumimoji="1" lang="en-US" dirty="0"/>
              <a:t>, as:</a:t>
            </a:r>
          </a:p>
          <a:p>
            <a:pPr lvl="1"/>
            <a:r>
              <a:rPr lang="en-US" dirty="0"/>
              <a:t>Set of all functions whose </a:t>
            </a:r>
            <a:r>
              <a:rPr lang="en-US" b="1" i="1" dirty="0">
                <a:solidFill>
                  <a:srgbClr val="C00000"/>
                </a:solidFill>
              </a:rPr>
              <a:t>rate of growth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is the same as or lower than that of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).</a:t>
            </a:r>
          </a:p>
          <a:p>
            <a:r>
              <a:rPr kumimoji="1" lang="en-US" i="1" dirty="0"/>
              <a:t>g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 is an</a:t>
            </a:r>
            <a:r>
              <a:rPr kumimoji="1" lang="en-US" b="1" dirty="0"/>
              <a:t> </a:t>
            </a:r>
            <a:r>
              <a:rPr kumimoji="1" lang="en-US" b="1" i="1" dirty="0">
                <a:solidFill>
                  <a:srgbClr val="CC0000"/>
                </a:solidFill>
              </a:rPr>
              <a:t>asymptotically upper bound</a:t>
            </a:r>
            <a:r>
              <a:rPr kumimoji="1" lang="en-US" b="1" dirty="0"/>
              <a:t> </a:t>
            </a:r>
            <a:r>
              <a:rPr kumimoji="1" lang="en-US" dirty="0"/>
              <a:t>for </a:t>
            </a:r>
            <a:r>
              <a:rPr kumimoji="1" lang="en-US" i="1" dirty="0"/>
              <a:t>f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).</a:t>
            </a:r>
          </a:p>
          <a:p>
            <a:pPr>
              <a:tabLst>
                <a:tab pos="2286000" algn="l"/>
              </a:tabLst>
            </a:pPr>
            <a:r>
              <a:rPr kumimoji="1" lang="en-US" i="1" dirty="0"/>
              <a:t>f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 ≤ </a:t>
            </a:r>
            <a:r>
              <a:rPr kumimoji="1" lang="en-US" i="1" dirty="0"/>
              <a:t>g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</a:t>
            </a:r>
            <a:endParaRPr kumimoji="1"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4B54-6DCA-E295-F602-28F62AE3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8" descr="graph_O">
            <a:extLst>
              <a:ext uri="{FF2B5EF4-FFF2-40B4-BE49-F238E27FC236}">
                <a16:creationId xmlns:a16="http://schemas.microsoft.com/office/drawing/2014/main" id="{D208545B-5996-817E-E661-4B50E1AF8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29209" y="1313234"/>
            <a:ext cx="4399555" cy="44233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668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B667-83A3-B606-BCA1-9D316820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A65B-4AD9-61EE-5E16-4F256ADD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20n</a:t>
            </a:r>
            <a:r>
              <a:rPr lang="pt-BR" baseline="30000" dirty="0"/>
              <a:t>3</a:t>
            </a:r>
            <a:r>
              <a:rPr lang="pt-BR" dirty="0"/>
              <a:t> + 10nlgn + 5		= O(n</a:t>
            </a:r>
            <a:r>
              <a:rPr lang="pt-BR" baseline="30000" dirty="0"/>
              <a:t>3</a:t>
            </a:r>
            <a:r>
              <a:rPr lang="pt-BR" dirty="0"/>
              <a:t>)</a:t>
            </a:r>
          </a:p>
          <a:p>
            <a:r>
              <a:rPr lang="pt-BR" dirty="0"/>
              <a:t>3lgn + lg(lgn)			= O(lgn)</a:t>
            </a:r>
          </a:p>
          <a:p>
            <a:r>
              <a:rPr lang="pt-BR" dirty="0"/>
              <a:t>2100				= O(1)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1B21F-BE79-7951-0E39-F173BFB1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B667-83A3-B606-BCA1-9D316820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Big-O: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1B21F-BE79-7951-0E39-F173BFB1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3513C-7761-1B4F-A6C1-5F285CD6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F5359-0D82-74F6-31F4-C9F35374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7" y="2577830"/>
            <a:ext cx="11531606" cy="17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2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C925-53BB-5E5F-4034-45BD340E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dirty="0">
                <a:sym typeface="Symbol" panose="05050102010706020507" pitchFamily="18" charset="2"/>
              </a:rPr>
              <a:t></a:t>
            </a:r>
            <a:r>
              <a:rPr lang="en-US" dirty="0"/>
              <a:t>: Asymptotic Tight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80D8-C69E-51B6-D5FB-F2C31D8C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057848"/>
            <a:ext cx="7188151" cy="5119115"/>
          </a:xfrm>
        </p:spPr>
        <p:txBody>
          <a:bodyPr>
            <a:normAutofit/>
          </a:bodyPr>
          <a:lstStyle/>
          <a:p>
            <a:r>
              <a:rPr kumimoji="1" lang="en-US" dirty="0"/>
              <a:t>Asymptotic Equality</a:t>
            </a:r>
          </a:p>
          <a:p>
            <a:r>
              <a:rPr kumimoji="1" lang="en-US" dirty="0"/>
              <a:t>For function </a:t>
            </a:r>
            <a:r>
              <a:rPr kumimoji="1" lang="en-US" i="1" dirty="0"/>
              <a:t>g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), we define </a:t>
            </a:r>
            <a:r>
              <a:rPr kumimoji="1" lang="en-US" b="1" dirty="0">
                <a:solidFill>
                  <a:srgbClr val="C00000"/>
                </a:solidFill>
                <a:sym typeface="Symbol" pitchFamily="18" charset="2"/>
              </a:rPr>
              <a:t></a:t>
            </a:r>
            <a:r>
              <a:rPr kumimoji="1" lang="en-US" b="1" dirty="0">
                <a:solidFill>
                  <a:srgbClr val="C00000"/>
                </a:solidFill>
              </a:rPr>
              <a:t>(</a:t>
            </a:r>
            <a:r>
              <a:rPr kumimoji="1" lang="en-US" b="1" i="1" dirty="0">
                <a:solidFill>
                  <a:srgbClr val="C00000"/>
                </a:solidFill>
              </a:rPr>
              <a:t>g</a:t>
            </a:r>
            <a:r>
              <a:rPr kumimoji="1" lang="en-US" b="1" dirty="0">
                <a:solidFill>
                  <a:srgbClr val="C00000"/>
                </a:solidFill>
              </a:rPr>
              <a:t>(</a:t>
            </a:r>
            <a:r>
              <a:rPr kumimoji="1" lang="en-US" b="1" i="1" dirty="0">
                <a:solidFill>
                  <a:srgbClr val="C00000"/>
                </a:solidFill>
              </a:rPr>
              <a:t>n</a:t>
            </a:r>
            <a:r>
              <a:rPr kumimoji="1" lang="en-US" b="1" dirty="0">
                <a:solidFill>
                  <a:srgbClr val="C00000"/>
                </a:solidFill>
              </a:rPr>
              <a:t>))</a:t>
            </a:r>
            <a:r>
              <a:rPr kumimoji="1" lang="en-US" dirty="0"/>
              <a:t>, big-Theta of </a:t>
            </a:r>
            <a:r>
              <a:rPr kumimoji="1" lang="en-US" i="1" dirty="0"/>
              <a:t>n</a:t>
            </a:r>
            <a:r>
              <a:rPr kumimoji="1" lang="en-US" dirty="0"/>
              <a:t>, as:</a:t>
            </a:r>
          </a:p>
          <a:p>
            <a:pPr lvl="1"/>
            <a:r>
              <a:rPr lang="en-US" dirty="0"/>
              <a:t>Set of all functions that have the same </a:t>
            </a:r>
            <a:r>
              <a:rPr lang="en-US" b="1" i="1" dirty="0">
                <a:solidFill>
                  <a:srgbClr val="C00000"/>
                </a:solidFill>
              </a:rPr>
              <a:t>rate of growth</a:t>
            </a:r>
            <a:r>
              <a:rPr lang="en-US" b="1" dirty="0">
                <a:solidFill>
                  <a:srgbClr val="C00000"/>
                </a:solidFill>
              </a:rPr>
              <a:t> as </a:t>
            </a:r>
            <a:r>
              <a:rPr lang="en-US" b="1" i="1" dirty="0">
                <a:solidFill>
                  <a:srgbClr val="C00000"/>
                </a:solidFill>
              </a:rPr>
              <a:t>g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i="1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.</a:t>
            </a:r>
          </a:p>
          <a:p>
            <a:r>
              <a:rPr kumimoji="1" lang="en-US" i="1" dirty="0"/>
              <a:t>g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 is an</a:t>
            </a:r>
            <a:r>
              <a:rPr kumimoji="1" lang="en-US" b="1" dirty="0"/>
              <a:t> </a:t>
            </a:r>
            <a:r>
              <a:rPr kumimoji="1" lang="en-US" b="1" i="1" dirty="0">
                <a:solidFill>
                  <a:srgbClr val="CC0000"/>
                </a:solidFill>
              </a:rPr>
              <a:t>asymptotically tight bound</a:t>
            </a:r>
            <a:r>
              <a:rPr kumimoji="1" lang="en-US" b="1" dirty="0"/>
              <a:t> </a:t>
            </a:r>
            <a:r>
              <a:rPr kumimoji="1" lang="en-US" dirty="0"/>
              <a:t>for </a:t>
            </a:r>
            <a:r>
              <a:rPr kumimoji="1" lang="en-US" i="1" dirty="0"/>
              <a:t>f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).</a:t>
            </a:r>
          </a:p>
          <a:p>
            <a:pPr>
              <a:tabLst>
                <a:tab pos="2286000" algn="l"/>
              </a:tabLst>
            </a:pPr>
            <a:r>
              <a:rPr kumimoji="1" lang="en-US" i="1" dirty="0"/>
              <a:t>f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 = </a:t>
            </a:r>
            <a:r>
              <a:rPr kumimoji="1" lang="en-US" i="1" dirty="0"/>
              <a:t>g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	</a:t>
            </a:r>
            <a:r>
              <a:rPr kumimoji="1" lang="en-US" dirty="0">
                <a:solidFill>
                  <a:srgbClr val="0070C0"/>
                </a:solidFill>
              </a:rPr>
              <a:t>old concept</a:t>
            </a:r>
          </a:p>
          <a:p>
            <a:pPr>
              <a:tabLst>
                <a:tab pos="2286000" algn="l"/>
              </a:tabLst>
            </a:pPr>
            <a:r>
              <a:rPr kumimoji="1" lang="en-US" i="1" dirty="0"/>
              <a:t>f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 </a:t>
            </a:r>
            <a:r>
              <a:rPr lang="en-US" dirty="0">
                <a:sym typeface="Symbol" pitchFamily="18" charset="2"/>
              </a:rPr>
              <a:t> </a:t>
            </a:r>
            <a:r>
              <a:rPr kumimoji="1" lang="en-US" dirty="0"/>
              <a:t> </a:t>
            </a:r>
            <a:r>
              <a:rPr kumimoji="1" lang="en-US" i="1" dirty="0"/>
              <a:t>g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	</a:t>
            </a:r>
            <a:r>
              <a:rPr kumimoji="1" lang="en-US" dirty="0">
                <a:solidFill>
                  <a:srgbClr val="0070C0"/>
                </a:solidFill>
              </a:rPr>
              <a:t>new concept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4B54-6DCA-E295-F602-28F62AE3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D208545B-5996-817E-E661-4B50E1AF8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1132" y="1313234"/>
            <a:ext cx="4115709" cy="44233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88557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B667-83A3-B606-BCA1-9D316820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dirty="0">
                <a:sym typeface="Symbol" panose="05050102010706020507" pitchFamily="18" charset="2"/>
              </a:rPr>
              <a:t></a:t>
            </a:r>
            <a:r>
              <a:rPr lang="en-US" dirty="0"/>
              <a:t>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A65B-4AD9-61EE-5E16-4F256ADD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ts val="900"/>
              </a:spcBef>
              <a:buNone/>
            </a:pPr>
            <a:r>
              <a:rPr lang="en-US" b="1" dirty="0">
                <a:solidFill>
                  <a:srgbClr val="CC0000"/>
                </a:solidFill>
                <a:latin typeface="Tahoma" pitchFamily="34" charset="0"/>
              </a:rPr>
              <a:t>Θ(n</a:t>
            </a:r>
            <a:r>
              <a:rPr lang="en-US" b="1" baseline="30000" dirty="0">
                <a:solidFill>
                  <a:srgbClr val="CC0000"/>
                </a:solidFill>
                <a:latin typeface="Tahoma" pitchFamily="34" charset="0"/>
              </a:rPr>
              <a:t>3</a:t>
            </a:r>
            <a:r>
              <a:rPr lang="en-US" b="1" dirty="0">
                <a:solidFill>
                  <a:srgbClr val="CC0000"/>
                </a:solidFill>
                <a:latin typeface="Tahoma" pitchFamily="34" charset="0"/>
              </a:rPr>
              <a:t>):</a:t>
            </a:r>
            <a:r>
              <a:rPr lang="en-US" b="1" dirty="0">
                <a:latin typeface="Tahoma" pitchFamily="34" charset="0"/>
              </a:rPr>
              <a:t>	</a:t>
            </a:r>
            <a:r>
              <a:rPr lang="en-US" dirty="0">
                <a:latin typeface="Tahoma" pitchFamily="34" charset="0"/>
              </a:rPr>
              <a:t>n</a:t>
            </a:r>
            <a:r>
              <a:rPr lang="en-US" baseline="30000" dirty="0">
                <a:latin typeface="Tahoma" pitchFamily="34" charset="0"/>
              </a:rPr>
              <a:t>3</a:t>
            </a:r>
            <a:endParaRPr lang="en-US" dirty="0">
              <a:latin typeface="Tahoma" pitchFamily="34" charset="0"/>
            </a:endParaRPr>
          </a:p>
          <a:p>
            <a:pPr eaLnBrk="0" hangingPunct="0">
              <a:spcBef>
                <a:spcPts val="900"/>
              </a:spcBef>
              <a:buNone/>
            </a:pPr>
            <a:r>
              <a:rPr lang="en-US" dirty="0">
                <a:latin typeface="Tahoma" pitchFamily="34" charset="0"/>
              </a:rPr>
              <a:t>			5n</a:t>
            </a:r>
            <a:r>
              <a:rPr lang="en-US" baseline="30000" dirty="0">
                <a:latin typeface="Tahoma" pitchFamily="34" charset="0"/>
              </a:rPr>
              <a:t>3</a:t>
            </a:r>
            <a:r>
              <a:rPr lang="en-US" dirty="0">
                <a:latin typeface="Tahoma" pitchFamily="34" charset="0"/>
              </a:rPr>
              <a:t>+ 4n</a:t>
            </a:r>
          </a:p>
          <a:p>
            <a:pPr eaLnBrk="0" hangingPunct="0">
              <a:spcBef>
                <a:spcPts val="900"/>
              </a:spcBef>
              <a:buNone/>
            </a:pPr>
            <a:r>
              <a:rPr lang="en-US" dirty="0">
                <a:latin typeface="Tahoma" pitchFamily="34" charset="0"/>
              </a:rPr>
              <a:t>			105n</a:t>
            </a:r>
            <a:r>
              <a:rPr lang="en-US" baseline="30000" dirty="0">
                <a:latin typeface="Tahoma" pitchFamily="34" charset="0"/>
              </a:rPr>
              <a:t>3</a:t>
            </a:r>
            <a:r>
              <a:rPr lang="en-US" dirty="0">
                <a:latin typeface="Tahoma" pitchFamily="34" charset="0"/>
              </a:rPr>
              <a:t>+ 4n</a:t>
            </a:r>
            <a:r>
              <a:rPr lang="en-US" baseline="30000" dirty="0">
                <a:latin typeface="Tahoma" pitchFamily="34" charset="0"/>
              </a:rPr>
              <a:t>2 </a:t>
            </a:r>
            <a:r>
              <a:rPr lang="en-US" dirty="0">
                <a:latin typeface="Tahoma" pitchFamily="34" charset="0"/>
              </a:rPr>
              <a:t>+</a:t>
            </a:r>
            <a:r>
              <a:rPr lang="en-US" i="1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6n</a:t>
            </a:r>
          </a:p>
          <a:p>
            <a:pPr eaLnBrk="0" hangingPunct="0">
              <a:spcBef>
                <a:spcPts val="900"/>
              </a:spcBef>
              <a:buNone/>
            </a:pPr>
            <a:r>
              <a:rPr lang="en-US" b="1" dirty="0">
                <a:solidFill>
                  <a:srgbClr val="CC0000"/>
                </a:solidFill>
                <a:latin typeface="Tahoma" pitchFamily="34" charset="0"/>
              </a:rPr>
              <a:t>Θ(n</a:t>
            </a:r>
            <a:r>
              <a:rPr lang="en-US" b="1" baseline="30000" dirty="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b="1" dirty="0">
                <a:solidFill>
                  <a:srgbClr val="CC0000"/>
                </a:solidFill>
                <a:latin typeface="Tahoma" pitchFamily="34" charset="0"/>
              </a:rPr>
              <a:t>):</a:t>
            </a:r>
            <a:r>
              <a:rPr lang="en-US" b="1" dirty="0">
                <a:latin typeface="Tahoma" pitchFamily="34" charset="0"/>
              </a:rPr>
              <a:t>	</a:t>
            </a:r>
            <a:r>
              <a:rPr lang="en-US" dirty="0">
                <a:latin typeface="Tahoma" pitchFamily="34" charset="0"/>
              </a:rPr>
              <a:t>n</a:t>
            </a:r>
            <a:r>
              <a:rPr lang="en-US" baseline="30000" dirty="0">
                <a:latin typeface="Tahoma" pitchFamily="34" charset="0"/>
              </a:rPr>
              <a:t>2</a:t>
            </a:r>
            <a:endParaRPr lang="en-US" dirty="0">
              <a:latin typeface="Tahoma" pitchFamily="34" charset="0"/>
            </a:endParaRPr>
          </a:p>
          <a:p>
            <a:pPr eaLnBrk="0" hangingPunct="0">
              <a:spcBef>
                <a:spcPts val="900"/>
              </a:spcBef>
              <a:buNone/>
            </a:pPr>
            <a:r>
              <a:rPr lang="en-US" dirty="0">
                <a:latin typeface="Tahoma" pitchFamily="34" charset="0"/>
              </a:rPr>
              <a:t>			5n</a:t>
            </a:r>
            <a:r>
              <a:rPr lang="en-US" baseline="30000" dirty="0">
                <a:latin typeface="Tahoma" pitchFamily="34" charset="0"/>
              </a:rPr>
              <a:t>2</a:t>
            </a:r>
            <a:r>
              <a:rPr lang="en-US" dirty="0">
                <a:latin typeface="Tahoma" pitchFamily="34" charset="0"/>
              </a:rPr>
              <a:t>+ 4n</a:t>
            </a:r>
            <a:r>
              <a:rPr lang="en-US" baseline="30000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+</a:t>
            </a:r>
            <a:r>
              <a:rPr lang="en-US" i="1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6</a:t>
            </a:r>
          </a:p>
          <a:p>
            <a:pPr eaLnBrk="0" hangingPunct="0">
              <a:spcBef>
                <a:spcPts val="900"/>
              </a:spcBef>
              <a:buNone/>
            </a:pPr>
            <a:r>
              <a:rPr lang="en-US" dirty="0">
                <a:latin typeface="Tahoma" pitchFamily="34" charset="0"/>
              </a:rPr>
              <a:t>			n</a:t>
            </a:r>
            <a:r>
              <a:rPr lang="en-US" baseline="30000" dirty="0">
                <a:latin typeface="Tahoma" pitchFamily="34" charset="0"/>
              </a:rPr>
              <a:t>2 </a:t>
            </a:r>
            <a:r>
              <a:rPr lang="en-US" dirty="0">
                <a:latin typeface="Tahoma" pitchFamily="34" charset="0"/>
              </a:rPr>
              <a:t>+</a:t>
            </a:r>
            <a:r>
              <a:rPr lang="en-US" i="1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5</a:t>
            </a:r>
          </a:p>
          <a:p>
            <a:pPr eaLnBrk="0" hangingPunct="0">
              <a:spcBef>
                <a:spcPts val="1200"/>
              </a:spcBef>
              <a:buNone/>
            </a:pPr>
            <a:r>
              <a:rPr lang="en-US" b="1" dirty="0">
                <a:solidFill>
                  <a:srgbClr val="CC0000"/>
                </a:solidFill>
                <a:latin typeface="Tahoma" pitchFamily="34" charset="0"/>
              </a:rPr>
              <a:t>Θ(log n):</a:t>
            </a:r>
            <a:r>
              <a:rPr lang="en-US" b="1" dirty="0">
                <a:latin typeface="Tahoma" pitchFamily="34" charset="0"/>
              </a:rPr>
              <a:t>	</a:t>
            </a:r>
            <a:r>
              <a:rPr lang="en-US" dirty="0">
                <a:latin typeface="Tahoma" pitchFamily="34" charset="0"/>
              </a:rPr>
              <a:t>log n</a:t>
            </a:r>
          </a:p>
          <a:p>
            <a:pPr eaLnBrk="0" hangingPunct="0">
              <a:spcBef>
                <a:spcPts val="1200"/>
              </a:spcBef>
              <a:buNone/>
            </a:pPr>
            <a:r>
              <a:rPr lang="en-US" dirty="0">
                <a:latin typeface="Tahoma" pitchFamily="34" charset="0"/>
              </a:rPr>
              <a:t>			log n</a:t>
            </a:r>
            <a:r>
              <a:rPr lang="en-US" baseline="30000" dirty="0">
                <a:latin typeface="Tahoma" pitchFamily="34" charset="0"/>
              </a:rPr>
              <a:t>2</a:t>
            </a:r>
            <a:endParaRPr lang="en-US" i="1" baseline="30000" dirty="0">
              <a:latin typeface="Tahoma" pitchFamily="34" charset="0"/>
            </a:endParaRPr>
          </a:p>
          <a:p>
            <a:pPr eaLnBrk="0" hangingPunct="0">
              <a:spcBef>
                <a:spcPts val="1200"/>
              </a:spcBef>
              <a:buNone/>
            </a:pPr>
            <a:r>
              <a:rPr lang="en-US" i="1" baseline="30000" dirty="0">
                <a:latin typeface="Tahoma" pitchFamily="34" charset="0"/>
              </a:rPr>
              <a:t>			</a:t>
            </a:r>
            <a:r>
              <a:rPr lang="en-US" dirty="0">
                <a:latin typeface="Tahoma" pitchFamily="34" charset="0"/>
              </a:rPr>
              <a:t>log (n + n</a:t>
            </a:r>
            <a:r>
              <a:rPr lang="en-US" baseline="30000" dirty="0">
                <a:latin typeface="Tahoma" pitchFamily="34" charset="0"/>
              </a:rPr>
              <a:t>3</a:t>
            </a:r>
            <a:r>
              <a:rPr lang="en-US" dirty="0">
                <a:latin typeface="Tahoma" pitchFamily="34" charset="0"/>
              </a:rPr>
              <a:t>)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1B21F-BE79-7951-0E39-F173BFB1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C925-53BB-5E5F-4034-45BD340E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dirty="0">
                <a:sym typeface="Symbol" pitchFamily="18" charset="2"/>
              </a:rPr>
              <a:t></a:t>
            </a:r>
            <a:r>
              <a:rPr lang="en-US" dirty="0"/>
              <a:t>: Asymptotic Lower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80D8-C69E-51B6-D5FB-F2C31D8C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057848"/>
            <a:ext cx="7188151" cy="5119115"/>
          </a:xfrm>
        </p:spPr>
        <p:txBody>
          <a:bodyPr>
            <a:normAutofit/>
          </a:bodyPr>
          <a:lstStyle/>
          <a:p>
            <a:r>
              <a:rPr kumimoji="1" lang="en-US" dirty="0"/>
              <a:t>Asymptotic Lower Bound</a:t>
            </a:r>
          </a:p>
          <a:p>
            <a:r>
              <a:rPr kumimoji="1" lang="en-US" dirty="0"/>
              <a:t>For function </a:t>
            </a:r>
            <a:r>
              <a:rPr kumimoji="1" lang="en-US" i="1" dirty="0"/>
              <a:t>g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), we define </a:t>
            </a:r>
            <a:r>
              <a:rPr kumimoji="1"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</a:t>
            </a:r>
            <a:r>
              <a:rPr kumimoji="1" lang="en-US" b="1" dirty="0">
                <a:solidFill>
                  <a:srgbClr val="C00000"/>
                </a:solidFill>
              </a:rPr>
              <a:t>(</a:t>
            </a:r>
            <a:r>
              <a:rPr kumimoji="1" lang="en-US" b="1" i="1" dirty="0">
                <a:solidFill>
                  <a:srgbClr val="C00000"/>
                </a:solidFill>
              </a:rPr>
              <a:t>g</a:t>
            </a:r>
            <a:r>
              <a:rPr kumimoji="1" lang="en-US" b="1" dirty="0">
                <a:solidFill>
                  <a:srgbClr val="C00000"/>
                </a:solidFill>
              </a:rPr>
              <a:t>(</a:t>
            </a:r>
            <a:r>
              <a:rPr kumimoji="1" lang="en-US" b="1" i="1" dirty="0">
                <a:solidFill>
                  <a:srgbClr val="C00000"/>
                </a:solidFill>
              </a:rPr>
              <a:t>n</a:t>
            </a:r>
            <a:r>
              <a:rPr kumimoji="1" lang="en-US" b="1" dirty="0">
                <a:solidFill>
                  <a:srgbClr val="C00000"/>
                </a:solidFill>
              </a:rPr>
              <a:t>))</a:t>
            </a:r>
            <a:r>
              <a:rPr kumimoji="1" lang="en-US" dirty="0"/>
              <a:t>, Omega of </a:t>
            </a:r>
            <a:r>
              <a:rPr kumimoji="1" lang="en-US" i="1" dirty="0"/>
              <a:t>n</a:t>
            </a:r>
            <a:r>
              <a:rPr kumimoji="1" lang="en-US" dirty="0"/>
              <a:t>, as:</a:t>
            </a:r>
          </a:p>
          <a:p>
            <a:pPr lvl="1"/>
            <a:r>
              <a:rPr lang="en-US" dirty="0"/>
              <a:t>Set of all functions whose rate of growth is the </a:t>
            </a:r>
            <a:r>
              <a:rPr lang="en-US" b="1" i="1" dirty="0">
                <a:solidFill>
                  <a:srgbClr val="C00000"/>
                </a:solidFill>
              </a:rPr>
              <a:t>same as or higher than that of g(n)</a:t>
            </a:r>
            <a:r>
              <a:rPr lang="en-US" dirty="0"/>
              <a:t>.</a:t>
            </a:r>
          </a:p>
          <a:p>
            <a:r>
              <a:rPr kumimoji="1" lang="en-US" i="1" dirty="0"/>
              <a:t>g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 is an</a:t>
            </a:r>
            <a:r>
              <a:rPr kumimoji="1" lang="en-US" b="1" dirty="0"/>
              <a:t> </a:t>
            </a:r>
            <a:r>
              <a:rPr kumimoji="1" lang="en-US" b="1" i="1" dirty="0">
                <a:solidFill>
                  <a:srgbClr val="CC0000"/>
                </a:solidFill>
              </a:rPr>
              <a:t>asymptotically lower bound</a:t>
            </a:r>
            <a:r>
              <a:rPr kumimoji="1" lang="en-US" b="1" dirty="0"/>
              <a:t> </a:t>
            </a:r>
            <a:r>
              <a:rPr kumimoji="1" lang="en-US" dirty="0"/>
              <a:t>for </a:t>
            </a:r>
            <a:r>
              <a:rPr kumimoji="1" lang="en-US" i="1" dirty="0"/>
              <a:t>f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).</a:t>
            </a:r>
          </a:p>
          <a:p>
            <a:pPr>
              <a:tabLst>
                <a:tab pos="2286000" algn="l"/>
              </a:tabLst>
            </a:pPr>
            <a:r>
              <a:rPr kumimoji="1" lang="en-US" i="1" dirty="0"/>
              <a:t>f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 </a:t>
            </a:r>
            <a:r>
              <a:rPr kumimoji="1" lang="en-US" dirty="0">
                <a:sym typeface="Symbol" panose="05050102010706020507" pitchFamily="18" charset="2"/>
              </a:rPr>
              <a:t></a:t>
            </a:r>
            <a:r>
              <a:rPr kumimoji="1" lang="en-US" dirty="0"/>
              <a:t> </a:t>
            </a:r>
            <a:r>
              <a:rPr kumimoji="1" lang="en-US" i="1" dirty="0"/>
              <a:t>g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4B54-6DCA-E295-F602-28F62AE3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D208545B-5996-817E-E661-4B50E1AF8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1132" y="1314514"/>
            <a:ext cx="4115709" cy="442076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82892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B667-83A3-B606-BCA1-9D316820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</a:t>
            </a:r>
            <a:r>
              <a:rPr lang="en-US">
                <a:sym typeface="Symbol" panose="05050102010706020507" pitchFamily="18" charset="2"/>
              </a:rPr>
              <a:t></a:t>
            </a:r>
            <a:r>
              <a:rPr lang="en-US"/>
              <a:t>: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A65B-4AD9-61EE-5E16-4F256ADD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ts val="900"/>
              </a:spcBef>
              <a:buNone/>
            </a:pPr>
            <a:r>
              <a:rPr lang="en-US" b="1" dirty="0">
                <a:solidFill>
                  <a:srgbClr val="CC0000"/>
                </a:solidFill>
                <a:latin typeface="Tahoma" pitchFamily="34" charset="0"/>
              </a:rPr>
              <a:t>Θ(n</a:t>
            </a:r>
            <a:r>
              <a:rPr lang="en-US" b="1" baseline="30000" dirty="0">
                <a:solidFill>
                  <a:srgbClr val="CC0000"/>
                </a:solidFill>
                <a:latin typeface="Tahoma" pitchFamily="34" charset="0"/>
              </a:rPr>
              <a:t>3</a:t>
            </a:r>
            <a:r>
              <a:rPr lang="en-US" b="1" dirty="0">
                <a:solidFill>
                  <a:srgbClr val="CC0000"/>
                </a:solidFill>
                <a:latin typeface="Tahoma" pitchFamily="34" charset="0"/>
              </a:rPr>
              <a:t>):</a:t>
            </a:r>
            <a:r>
              <a:rPr lang="en-US" b="1" dirty="0">
                <a:latin typeface="Tahoma" pitchFamily="34" charset="0"/>
              </a:rPr>
              <a:t>	</a:t>
            </a:r>
            <a:r>
              <a:rPr lang="en-US" dirty="0">
                <a:latin typeface="Tahoma" pitchFamily="34" charset="0"/>
              </a:rPr>
              <a:t>n</a:t>
            </a:r>
            <a:r>
              <a:rPr lang="en-US" baseline="30000" dirty="0">
                <a:latin typeface="Tahoma" pitchFamily="34" charset="0"/>
              </a:rPr>
              <a:t>3</a:t>
            </a:r>
            <a:endParaRPr lang="en-US" dirty="0">
              <a:latin typeface="Tahoma" pitchFamily="34" charset="0"/>
            </a:endParaRPr>
          </a:p>
          <a:p>
            <a:pPr eaLnBrk="0" hangingPunct="0">
              <a:spcBef>
                <a:spcPts val="900"/>
              </a:spcBef>
              <a:buNone/>
            </a:pPr>
            <a:r>
              <a:rPr lang="en-US" dirty="0">
                <a:latin typeface="Tahoma" pitchFamily="34" charset="0"/>
              </a:rPr>
              <a:t>			5n</a:t>
            </a:r>
            <a:r>
              <a:rPr lang="en-US" baseline="30000" dirty="0">
                <a:latin typeface="Tahoma" pitchFamily="34" charset="0"/>
              </a:rPr>
              <a:t>3</a:t>
            </a:r>
            <a:r>
              <a:rPr lang="en-US" dirty="0">
                <a:latin typeface="Tahoma" pitchFamily="34" charset="0"/>
              </a:rPr>
              <a:t>+ 4n</a:t>
            </a:r>
          </a:p>
          <a:p>
            <a:pPr eaLnBrk="0" hangingPunct="0">
              <a:spcBef>
                <a:spcPts val="900"/>
              </a:spcBef>
              <a:buNone/>
            </a:pPr>
            <a:r>
              <a:rPr lang="en-US" dirty="0">
                <a:latin typeface="Tahoma" pitchFamily="34" charset="0"/>
              </a:rPr>
              <a:t>			105n</a:t>
            </a:r>
            <a:r>
              <a:rPr lang="en-US" baseline="30000" dirty="0">
                <a:latin typeface="Tahoma" pitchFamily="34" charset="0"/>
              </a:rPr>
              <a:t>3</a:t>
            </a:r>
            <a:r>
              <a:rPr lang="en-US" dirty="0">
                <a:latin typeface="Tahoma" pitchFamily="34" charset="0"/>
              </a:rPr>
              <a:t>+ 4n</a:t>
            </a:r>
            <a:r>
              <a:rPr lang="en-US" baseline="30000" dirty="0">
                <a:latin typeface="Tahoma" pitchFamily="34" charset="0"/>
              </a:rPr>
              <a:t>2 </a:t>
            </a:r>
            <a:r>
              <a:rPr lang="en-US" dirty="0">
                <a:latin typeface="Tahoma" pitchFamily="34" charset="0"/>
              </a:rPr>
              <a:t>+</a:t>
            </a:r>
            <a:r>
              <a:rPr lang="en-US" i="1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6n</a:t>
            </a:r>
          </a:p>
          <a:p>
            <a:pPr eaLnBrk="0" hangingPunct="0">
              <a:spcBef>
                <a:spcPts val="900"/>
              </a:spcBef>
              <a:buNone/>
            </a:pPr>
            <a:r>
              <a:rPr lang="en-US" b="1" dirty="0">
                <a:solidFill>
                  <a:srgbClr val="CC0000"/>
                </a:solidFill>
                <a:latin typeface="Tahoma" pitchFamily="34" charset="0"/>
              </a:rPr>
              <a:t>Θ(n</a:t>
            </a:r>
            <a:r>
              <a:rPr lang="en-US" b="1" baseline="30000" dirty="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b="1" dirty="0">
                <a:solidFill>
                  <a:srgbClr val="CC0000"/>
                </a:solidFill>
                <a:latin typeface="Tahoma" pitchFamily="34" charset="0"/>
              </a:rPr>
              <a:t>):</a:t>
            </a:r>
            <a:r>
              <a:rPr lang="en-US" b="1" dirty="0">
                <a:latin typeface="Tahoma" pitchFamily="34" charset="0"/>
              </a:rPr>
              <a:t>	</a:t>
            </a:r>
            <a:r>
              <a:rPr lang="en-US" dirty="0">
                <a:latin typeface="Tahoma" pitchFamily="34" charset="0"/>
              </a:rPr>
              <a:t>n</a:t>
            </a:r>
            <a:r>
              <a:rPr lang="en-US" baseline="30000" dirty="0">
                <a:latin typeface="Tahoma" pitchFamily="34" charset="0"/>
              </a:rPr>
              <a:t>2</a:t>
            </a:r>
            <a:endParaRPr lang="en-US" dirty="0">
              <a:latin typeface="Tahoma" pitchFamily="34" charset="0"/>
            </a:endParaRPr>
          </a:p>
          <a:p>
            <a:pPr eaLnBrk="0" hangingPunct="0">
              <a:spcBef>
                <a:spcPts val="900"/>
              </a:spcBef>
              <a:buNone/>
            </a:pPr>
            <a:r>
              <a:rPr lang="en-US" dirty="0">
                <a:latin typeface="Tahoma" pitchFamily="34" charset="0"/>
              </a:rPr>
              <a:t>			5n</a:t>
            </a:r>
            <a:r>
              <a:rPr lang="en-US" baseline="30000" dirty="0">
                <a:latin typeface="Tahoma" pitchFamily="34" charset="0"/>
              </a:rPr>
              <a:t>2</a:t>
            </a:r>
            <a:r>
              <a:rPr lang="en-US" dirty="0">
                <a:latin typeface="Tahoma" pitchFamily="34" charset="0"/>
              </a:rPr>
              <a:t>+ 4n</a:t>
            </a:r>
            <a:r>
              <a:rPr lang="en-US" baseline="30000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+</a:t>
            </a:r>
            <a:r>
              <a:rPr lang="en-US" i="1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6</a:t>
            </a:r>
          </a:p>
          <a:p>
            <a:pPr eaLnBrk="0" hangingPunct="0">
              <a:spcBef>
                <a:spcPts val="900"/>
              </a:spcBef>
              <a:buNone/>
            </a:pPr>
            <a:r>
              <a:rPr lang="en-US" dirty="0">
                <a:latin typeface="Tahoma" pitchFamily="34" charset="0"/>
              </a:rPr>
              <a:t>			n</a:t>
            </a:r>
            <a:r>
              <a:rPr lang="en-US" baseline="30000" dirty="0">
                <a:latin typeface="Tahoma" pitchFamily="34" charset="0"/>
              </a:rPr>
              <a:t>2 </a:t>
            </a:r>
            <a:r>
              <a:rPr lang="en-US" dirty="0">
                <a:latin typeface="Tahoma" pitchFamily="34" charset="0"/>
              </a:rPr>
              <a:t>+</a:t>
            </a:r>
            <a:r>
              <a:rPr lang="en-US" i="1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5</a:t>
            </a:r>
          </a:p>
          <a:p>
            <a:pPr eaLnBrk="0" hangingPunct="0">
              <a:spcBef>
                <a:spcPts val="1200"/>
              </a:spcBef>
              <a:buNone/>
            </a:pPr>
            <a:r>
              <a:rPr lang="en-US" b="1" dirty="0">
                <a:solidFill>
                  <a:srgbClr val="CC0000"/>
                </a:solidFill>
                <a:latin typeface="Tahoma" pitchFamily="34" charset="0"/>
              </a:rPr>
              <a:t>Θ(log n):</a:t>
            </a:r>
            <a:r>
              <a:rPr lang="en-US" b="1" dirty="0">
                <a:latin typeface="Tahoma" pitchFamily="34" charset="0"/>
              </a:rPr>
              <a:t>	</a:t>
            </a:r>
            <a:r>
              <a:rPr lang="en-US" dirty="0">
                <a:latin typeface="Tahoma" pitchFamily="34" charset="0"/>
              </a:rPr>
              <a:t>log n</a:t>
            </a:r>
          </a:p>
          <a:p>
            <a:pPr eaLnBrk="0" hangingPunct="0">
              <a:spcBef>
                <a:spcPts val="1200"/>
              </a:spcBef>
              <a:buNone/>
            </a:pPr>
            <a:r>
              <a:rPr lang="en-US" dirty="0">
                <a:latin typeface="Tahoma" pitchFamily="34" charset="0"/>
              </a:rPr>
              <a:t>			log n</a:t>
            </a:r>
            <a:r>
              <a:rPr lang="en-US" baseline="30000" dirty="0">
                <a:latin typeface="Tahoma" pitchFamily="34" charset="0"/>
              </a:rPr>
              <a:t>2</a:t>
            </a:r>
            <a:endParaRPr lang="en-US" i="1" baseline="30000" dirty="0">
              <a:latin typeface="Tahoma" pitchFamily="34" charset="0"/>
            </a:endParaRPr>
          </a:p>
          <a:p>
            <a:pPr eaLnBrk="0" hangingPunct="0">
              <a:spcBef>
                <a:spcPts val="1200"/>
              </a:spcBef>
              <a:buNone/>
            </a:pPr>
            <a:r>
              <a:rPr lang="en-US" i="1" baseline="30000" dirty="0">
                <a:latin typeface="Tahoma" pitchFamily="34" charset="0"/>
              </a:rPr>
              <a:t>			</a:t>
            </a:r>
            <a:r>
              <a:rPr lang="en-US" dirty="0">
                <a:latin typeface="Tahoma" pitchFamily="34" charset="0"/>
              </a:rPr>
              <a:t>log (n + n</a:t>
            </a:r>
            <a:r>
              <a:rPr lang="en-US" baseline="30000" dirty="0">
                <a:latin typeface="Tahoma" pitchFamily="34" charset="0"/>
              </a:rPr>
              <a:t>3</a:t>
            </a:r>
            <a:r>
              <a:rPr lang="en-US" dirty="0">
                <a:latin typeface="Tahoma" pitchFamily="34" charset="0"/>
              </a:rPr>
              <a:t>)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1B21F-BE79-7951-0E39-F173BFB1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15502</TotalTime>
  <Words>787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Cambria</vt:lpstr>
      <vt:lpstr>Symbol</vt:lpstr>
      <vt:lpstr>Tahoma</vt:lpstr>
      <vt:lpstr>Times New Roman</vt:lpstr>
      <vt:lpstr>Office Theme</vt:lpstr>
      <vt:lpstr>PowerPoint Presentation</vt:lpstr>
      <vt:lpstr> The RAM Model of Computation</vt:lpstr>
      <vt:lpstr>Big-O: Asymptotic Upper Bound</vt:lpstr>
      <vt:lpstr>Big-O: Example</vt:lpstr>
      <vt:lpstr>Big-O: Properties</vt:lpstr>
      <vt:lpstr>Big-: Asymptotic Tight Bound</vt:lpstr>
      <vt:lpstr>Big-: Example</vt:lpstr>
      <vt:lpstr>Big-: Asymptotic Lower Bound</vt:lpstr>
      <vt:lpstr>Big-: Example</vt:lpstr>
      <vt:lpstr>Time and Space Complexity of Insertion Sort</vt:lpstr>
      <vt:lpstr>Time Complexity of Insertion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Quantification and Classification based on Diverse Feature Sets using Machine Learning</dc:title>
  <dc:creator>Kashif Ayyub</dc:creator>
  <cp:lastModifiedBy>Kashif Ayyub</cp:lastModifiedBy>
  <cp:revision>229</cp:revision>
  <dcterms:created xsi:type="dcterms:W3CDTF">2020-07-24T06:55:41Z</dcterms:created>
  <dcterms:modified xsi:type="dcterms:W3CDTF">2024-09-27T05:06:25Z</dcterms:modified>
</cp:coreProperties>
</file>