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3"/>
  </p:notesMasterIdLst>
  <p:sldIdLst>
    <p:sldId id="25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1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82" r:id="rId20"/>
    <p:sldId id="371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262" r:id="rId30"/>
    <p:sldId id="263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9D0"/>
    <a:srgbClr val="88A1F2"/>
    <a:srgbClr val="B686DA"/>
    <a:srgbClr val="562F72"/>
    <a:srgbClr val="AE78D6"/>
    <a:srgbClr val="C3E8F5"/>
    <a:srgbClr val="D0E17A"/>
    <a:srgbClr val="11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8FE5-ECE5-4370-913A-35ADCD901DA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1BE5-B7E6-4025-B54C-A2B10B87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F3471A-B0EE-D3EE-9F37-5D4FD965A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5D1AA-AD18-4040-8607-EBAD9D2F4F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9A788E74-D245-1E41-5BED-CF0224433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5053F4C-B0A7-8C87-44AF-910BD532E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9D9855-B095-5E56-32E0-626A76BC7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26D68-4056-42FF-A5A1-10F4D6CD772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ED3FE122-A570-F0B8-0F30-2F7548318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AFDAB00-0025-9535-6B52-011C4E57E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579125-30C9-A627-41A7-14DB99546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3F201-189A-4029-A850-586666612C2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59E55537-2B1A-D475-ECE6-0D81DBE0E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35F4C09-0DE2-51A3-F03D-E482012CD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2EFA98-D7EC-E444-D5A1-61722D5E1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1C28A-FBAB-49B6-9BF2-245ED4423C4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FA7E4593-5D0B-50FA-CDE0-0C586F028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90E0E833-4CEC-7ACB-F06B-E40041C81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270D91-D025-B923-16A6-DB233A749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33D8-CEA0-407C-B4CA-0EF8A057F2D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7A82B3F6-96EE-18B8-3EE5-0F3E9D175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E0D66CBD-4AFA-B4F4-79CC-4D62B159A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C648F6-B9B4-D20D-9BB9-E7EAA7F88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7A707-C100-4391-BAB1-6B3DC2A15FC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E88B3F37-8726-9234-4965-D98CB63BC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B57B81D-8732-99EC-2D30-AE7E40E55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A671A7-3361-3BDA-081A-FBD066AEA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7F06-4960-430F-AB43-B33BCC8B03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A434E344-7DA8-3CF1-C6A4-F7B1CF2E1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192B8D79-06F6-FCA3-9EE7-7558E0DD4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564076-DB98-445F-63CD-B2A796F0D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87223-EBAC-4107-B359-0C896CF2EB3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1E95D5F3-400A-2386-6712-9B02E74A1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A337D1E0-29BA-D126-9FA9-95283C9F6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ECE99D-6734-B005-E813-D52824B58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A79B0-9C76-474C-8F5B-47C15D0F80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0C489741-5626-E912-FF0E-FC6C69DD3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00BAF8B3-CAFF-3F81-3988-11AA958EF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32B0DB-5A3C-E613-FF9A-81AE94D57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9E245-8683-48C5-B191-9A3E1FE3C4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EC9532E4-325B-2D46-FC5A-784369EFD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2AC32AA-8175-E6AE-4960-E0FA7F7F6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8540-06A5-42E9-A973-F0AABBA7A0CD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4C69D0"/>
          </a:solidFill>
        </p:spPr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A1B48-730F-4468-97B5-E1019D39764E}"/>
              </a:ext>
            </a:extLst>
          </p:cNvPr>
          <p:cNvSpPr/>
          <p:nvPr userDrawn="1"/>
        </p:nvSpPr>
        <p:spPr>
          <a:xfrm>
            <a:off x="0" y="0"/>
            <a:ext cx="12192000" cy="151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1DC-625F-49DE-BC7E-F35981F2AD7B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F50-7D38-4BC3-B7B9-8073BCAAA45D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47D8-99C8-4F06-BC87-5BEE810674AA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E63-7859-495C-B112-073843A2E5DE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82A9-EF72-4445-88E3-FAF6DDFC1EEF}" type="datetime1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C736-19CD-45C1-82F1-96E2FF65EA32}" type="datetime1">
              <a:rPr lang="en-US" smtClean="0"/>
              <a:t>26-Sep-24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F465-75CA-4A1B-BC09-C2E14B25012A}" type="datetime1">
              <a:rPr lang="en-US" smtClean="0"/>
              <a:t>26-Sep-24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BCE1-9A89-4BCF-A207-7770EF123F16}" type="datetime1">
              <a:rPr lang="en-US" smtClean="0"/>
              <a:t>26-Sep-24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A78D-76BB-4049-BC1C-4C5F3769938B}" type="datetime1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1D34-8180-4D7E-98D9-6A7F91CCED75}" type="datetime1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DE6B8-1486-4EAD-B1DA-C855F1727FC4}"/>
              </a:ext>
            </a:extLst>
          </p:cNvPr>
          <p:cNvSpPr/>
          <p:nvPr userDrawn="1"/>
        </p:nvSpPr>
        <p:spPr>
          <a:xfrm>
            <a:off x="11640456" y="6400480"/>
            <a:ext cx="454561" cy="365125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236" y="1057848"/>
            <a:ext cx="11665528" cy="511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39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51CD-1038-46AF-AB4F-97C588FB9CCC}" type="datetime1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9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262DC-6842-44CC-9183-E53BBECFB35F}"/>
              </a:ext>
            </a:extLst>
          </p:cNvPr>
          <p:cNvSpPr/>
          <p:nvPr userDrawn="1"/>
        </p:nvSpPr>
        <p:spPr>
          <a:xfrm>
            <a:off x="110836" y="96982"/>
            <a:ext cx="11984182" cy="831273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455" y="6400480"/>
            <a:ext cx="454561" cy="3482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4CC025FC-8595-493D-A46F-2FDFDC85D9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 Rounded MT Bold" panose="020F0704030504030204" pitchFamily="34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D30CF8-5974-7B0A-54B7-166EEF3148CA}"/>
              </a:ext>
            </a:extLst>
          </p:cNvPr>
          <p:cNvSpPr/>
          <p:nvPr/>
        </p:nvSpPr>
        <p:spPr>
          <a:xfrm>
            <a:off x="4404852" y="5651760"/>
            <a:ext cx="3382298" cy="534444"/>
          </a:xfrm>
          <a:prstGeom prst="roundRect">
            <a:avLst/>
          </a:prstGeom>
          <a:solidFill>
            <a:srgbClr val="4C69D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D768-02AD-4FC9-856A-4F43F60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0FE11-F087-4F80-A691-4712D35AA5F4}"/>
              </a:ext>
            </a:extLst>
          </p:cNvPr>
          <p:cNvSpPr/>
          <p:nvPr/>
        </p:nvSpPr>
        <p:spPr>
          <a:xfrm>
            <a:off x="11493305" y="6231988"/>
            <a:ext cx="698695" cy="626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tanding next to a book&#10;&#10;Description automatically generated">
            <a:extLst>
              <a:ext uri="{FF2B5EF4-FFF2-40B4-BE49-F238E27FC236}">
                <a16:creationId xmlns:a16="http://schemas.microsoft.com/office/drawing/2014/main" id="{170CEAAF-B4A3-3E53-C056-FBA3F1B8A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D9BC"/>
              </a:clrFrom>
              <a:clrTo>
                <a:srgbClr val="F4D9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8"/>
          <a:stretch/>
        </p:blipFill>
        <p:spPr>
          <a:xfrm>
            <a:off x="3264309" y="579893"/>
            <a:ext cx="5663380" cy="37364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159239-3E5B-434A-8698-68A7A102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102" y="5616349"/>
            <a:ext cx="3961795" cy="61563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Dr. Kashif Ayyub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1C18-4F67-B45E-C0CF-F6B28D7FD093}"/>
              </a:ext>
            </a:extLst>
          </p:cNvPr>
          <p:cNvSpPr txBox="1"/>
          <p:nvPr/>
        </p:nvSpPr>
        <p:spPr>
          <a:xfrm>
            <a:off x="2202424" y="4472225"/>
            <a:ext cx="77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166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>
            <a:extLst>
              <a:ext uri="{FF2B5EF4-FFF2-40B4-BE49-F238E27FC236}">
                <a16:creationId xmlns:a16="http://schemas.microsoft.com/office/drawing/2014/main" id="{A46E6016-8EC8-0EDF-3F03-B3692961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307976"/>
            <a:ext cx="762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08326-81A7-9CF5-7EAD-8B865B6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Worst-case Analysis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7BBAB-03DD-5F6A-244E-FB611370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</a:rPr>
              <a:t>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 = </a:t>
            </a:r>
            <a:r>
              <a:rPr lang="en-US" altLang="en-US" sz="2400" i="1" dirty="0"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</a:rPr>
              <a:t> + T(</a:t>
            </a:r>
            <a:r>
              <a:rPr lang="en-US" altLang="en-US" sz="2400" i="1" dirty="0">
                <a:latin typeface="Arial" panose="020B0604020202020204" pitchFamily="34" charset="0"/>
              </a:rPr>
              <a:t>N 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2</a:t>
            </a:r>
            <a:r>
              <a:rPr lang="en-US" altLang="en-US" sz="2400" i="1" baseline="30000" dirty="0"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</a:rPr>
              <a:t> )                       [1]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T(</a:t>
            </a:r>
            <a:r>
              <a:rPr lang="en-US" altLang="en-US" sz="2400" i="1" dirty="0">
                <a:latin typeface="Arial" panose="020B0604020202020204" pitchFamily="34" charset="0"/>
              </a:rPr>
              <a:t>N 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2</a:t>
            </a:r>
            <a:r>
              <a:rPr lang="en-US" altLang="en-US" sz="2400" i="1" baseline="30000" dirty="0"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</a:rPr>
              <a:t> ) gets smaller until the base case: T(1)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2</a:t>
            </a:r>
            <a:r>
              <a:rPr lang="en-US" altLang="en-US" i="1" baseline="30000" dirty="0">
                <a:latin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</a:rPr>
              <a:t>N</a:t>
            </a:r>
          </a:p>
          <a:p>
            <a:pPr lvl="1"/>
            <a:r>
              <a:rPr lang="en-US" altLang="en-US" i="1" dirty="0">
                <a:latin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</a:rPr>
              <a:t> = log</a:t>
            </a:r>
            <a:r>
              <a:rPr lang="en-US" altLang="en-US" baseline="-25000" dirty="0">
                <a:latin typeface="Arial" panose="020B0604020202020204" pitchFamily="34" charset="0"/>
              </a:rPr>
              <a:t>2</a:t>
            </a:r>
            <a:r>
              <a:rPr lang="en-US" altLang="en-US" i="1" dirty="0">
                <a:latin typeface="Arial" panose="020B0604020202020204" pitchFamily="34" charset="0"/>
              </a:rPr>
              <a:t>N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Replace terms with </a:t>
            </a:r>
            <a:r>
              <a:rPr lang="en-US" altLang="en-US" sz="2400" i="1" dirty="0">
                <a:latin typeface="Arial" panose="020B0604020202020204" pitchFamily="34" charset="0"/>
              </a:rPr>
              <a:t>k </a:t>
            </a:r>
            <a:r>
              <a:rPr lang="en-US" altLang="en-US" sz="2400" dirty="0">
                <a:latin typeface="Arial" panose="020B0604020202020204" pitchFamily="34" charset="0"/>
              </a:rPr>
              <a:t>in [1]: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 =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N + </a:t>
            </a:r>
            <a:r>
              <a:rPr lang="en-US" altLang="en-US" sz="2400" dirty="0">
                <a:latin typeface="Arial" panose="020B0604020202020204" pitchFamily="34" charset="0"/>
              </a:rPr>
              <a:t>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 / 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=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N + </a:t>
            </a:r>
            <a:r>
              <a:rPr lang="en-US" altLang="en-US" sz="2400" dirty="0">
                <a:latin typeface="Arial" panose="020B0604020202020204" pitchFamily="34" charset="0"/>
              </a:rPr>
              <a:t>T(1)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=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N + </a:t>
            </a:r>
            <a:r>
              <a:rPr lang="en-US" altLang="en-US" sz="2400" dirty="0">
                <a:latin typeface="Arial" panose="020B0604020202020204" pitchFamily="34" charset="0"/>
              </a:rPr>
              <a:t>1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“log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N” </a:t>
            </a:r>
            <a:r>
              <a:rPr lang="en-US" altLang="en-US" sz="2400" dirty="0">
                <a:latin typeface="Arial" panose="020B0604020202020204" pitchFamily="34" charset="0"/>
              </a:rPr>
              <a:t>algorithm</a:t>
            </a:r>
          </a:p>
          <a:p>
            <a:r>
              <a:rPr lang="en-US" altLang="en-US" sz="2400" dirty="0"/>
              <a:t>We used </a:t>
            </a:r>
            <a:r>
              <a:rPr lang="en-US" altLang="en-US" sz="2400" i="1" dirty="0"/>
              <a:t>recurrence equations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236" y="1057848"/>
            <a:ext cx="7095736" cy="511911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recurrence</a:t>
            </a:r>
            <a:r>
              <a:rPr lang="en-US" dirty="0"/>
              <a:t> is an equation or inequality that describes a function in terms of itself by using smaller inputs.</a:t>
            </a:r>
          </a:p>
          <a:p>
            <a:r>
              <a:rPr lang="en-US" dirty="0"/>
              <a:t>Recurrences arise when an algorithm contains recursive calls to itself.</a:t>
            </a:r>
          </a:p>
          <a:p>
            <a:r>
              <a:rPr lang="en-US" dirty="0"/>
              <a:t>What is the actual running time of the algorithm?</a:t>
            </a:r>
          </a:p>
          <a:p>
            <a:r>
              <a:rPr lang="en-US" dirty="0"/>
              <a:t>Need to solve the recurrence	</a:t>
            </a:r>
          </a:p>
          <a:p>
            <a:pPr lvl="1"/>
            <a:r>
              <a:rPr lang="en-US" dirty="0"/>
              <a:t>Find an explicit formula of the expression</a:t>
            </a:r>
          </a:p>
          <a:p>
            <a:pPr lvl="1"/>
            <a:r>
              <a:rPr lang="en-US" dirty="0"/>
              <a:t>Bound the recurrence by an expression that involves n</a:t>
            </a:r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85828"/>
              </p:ext>
            </p:extLst>
          </p:nvPr>
        </p:nvGraphicFramePr>
        <p:xfrm>
          <a:off x="7534072" y="2539492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863280" progId="Equation.3">
                  <p:embed/>
                </p:oleObj>
              </mc:Choice>
              <mc:Fallback>
                <p:oleObj name="Equation" r:id="rId2" imgW="1676160" imgH="863280" progId="Equation.3">
                  <p:embed/>
                  <p:pic>
                    <p:nvPicPr>
                      <p:cNvPr id="480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072" y="2539492"/>
                        <a:ext cx="4191000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CB90EF-4B87-C185-69B1-29EE9A785E89}"/>
              </a:ext>
            </a:extLst>
          </p:cNvPr>
          <p:cNvSpPr txBox="1"/>
          <p:nvPr/>
        </p:nvSpPr>
        <p:spPr>
          <a:xfrm>
            <a:off x="7534070" y="4751081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expression is a recurrence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20838"/>
            <a:ext cx="5181600" cy="3179762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dirty="0">
                <a:solidFill>
                  <a:srgbClr val="000066"/>
                </a:solidFill>
              </a:rPr>
              <a:t>Function(</a:t>
            </a:r>
            <a:r>
              <a:rPr lang="en-US" dirty="0" err="1">
                <a:solidFill>
                  <a:srgbClr val="000066"/>
                </a:solidFill>
              </a:rPr>
              <a:t>int</a:t>
            </a:r>
            <a:r>
              <a:rPr lang="en-US" dirty="0">
                <a:solidFill>
                  <a:srgbClr val="000066"/>
                </a:solidFill>
              </a:rPr>
              <a:t> number)</a:t>
            </a:r>
          </a:p>
          <a:p>
            <a:pPr marL="990600" lvl="1" indent="-533400">
              <a:buNone/>
            </a:pPr>
            <a:r>
              <a:rPr lang="en-US" sz="1600" dirty="0"/>
              <a:t>if n&lt;=1</a:t>
            </a:r>
          </a:p>
          <a:p>
            <a:pPr marL="990600" lvl="1" indent="-533400">
              <a:buNone/>
            </a:pPr>
            <a:r>
              <a:rPr lang="en-US" sz="1600" dirty="0"/>
              <a:t>   then return;</a:t>
            </a:r>
          </a:p>
          <a:p>
            <a:pPr marL="990600" lvl="1" indent="-533400">
              <a:buNone/>
            </a:pPr>
            <a:r>
              <a:rPr lang="en-US" sz="1600" dirty="0"/>
              <a:t>else</a:t>
            </a:r>
            <a:endParaRPr lang="en-US" sz="1600" dirty="0">
              <a:sym typeface="Wingdings" pitchFamily="2" charset="2"/>
            </a:endParaRPr>
          </a:p>
          <a:p>
            <a:pPr marL="990600" lvl="1" indent="-533400">
              <a:buNone/>
            </a:pPr>
            <a:r>
              <a:rPr lang="en-US" sz="1600" dirty="0">
                <a:sym typeface="Wingdings" pitchFamily="2" charset="2"/>
              </a:rPr>
              <a:t>      Function(number/2)</a:t>
            </a:r>
          </a:p>
          <a:p>
            <a:pPr marL="990600" lvl="1" indent="-533400">
              <a:buNone/>
            </a:pPr>
            <a:r>
              <a:rPr lang="en-US" sz="1600" dirty="0">
                <a:sym typeface="Wingdings" pitchFamily="2" charset="2"/>
              </a:rPr>
              <a:t>      Function(number/2)</a:t>
            </a:r>
          </a:p>
          <a:p>
            <a:pPr marL="990600" lvl="1" indent="-533400">
              <a:buNone/>
            </a:pPr>
            <a:r>
              <a:rPr lang="en-US" sz="1600" dirty="0">
                <a:sym typeface="Wingdings" pitchFamily="2" charset="2"/>
              </a:rPr>
              <a:t>      for(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=1 to number )</a:t>
            </a:r>
          </a:p>
          <a:p>
            <a:pPr marL="2209800" lvl="4" indent="-381000">
              <a:buNone/>
            </a:pPr>
            <a:r>
              <a:rPr lang="en-US" sz="1600" dirty="0">
                <a:sym typeface="Wingdings" pitchFamily="2" charset="2"/>
              </a:rPr>
              <a:t>Display 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;</a:t>
            </a:r>
          </a:p>
          <a:p>
            <a:pPr marL="609600" indent="-609600">
              <a:buNone/>
            </a:pPr>
            <a:r>
              <a:rPr lang="en-US" i="1" dirty="0">
                <a:sym typeface="Wingdings" pitchFamily="2" charset="2"/>
              </a:rPr>
              <a:t>It follows that</a:t>
            </a:r>
          </a:p>
          <a:p>
            <a:pPr marL="609600" indent="-609600" algn="ctr">
              <a:buNone/>
            </a:pPr>
            <a:r>
              <a:rPr lang="en-US" dirty="0"/>
              <a:t>T(n) = </a:t>
            </a:r>
            <a:r>
              <a:rPr lang="en-US" dirty="0">
                <a:solidFill>
                  <a:srgbClr val="3333FF"/>
                </a:solidFill>
              </a:rPr>
              <a:t>2</a:t>
            </a:r>
            <a:r>
              <a:rPr lang="en-US" dirty="0"/>
              <a:t> T(</a:t>
            </a:r>
            <a:r>
              <a:rPr lang="en-US" dirty="0">
                <a:solidFill>
                  <a:srgbClr val="3333FF"/>
                </a:solidFill>
              </a:rPr>
              <a:t>n/2</a:t>
            </a:r>
            <a:r>
              <a:rPr lang="en-US" dirty="0"/>
              <a:t>)+  </a:t>
            </a:r>
            <a:r>
              <a:rPr lang="en-US" dirty="0" err="1"/>
              <a:t>cn</a:t>
            </a:r>
            <a:endParaRPr lang="en-US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962400" y="5487988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number of sub-problems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5791200" y="512286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172200" y="548798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Sub-problem size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6400800" y="512286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8458200" y="4284663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work done dividing and combining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162800" y="474186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7620000" y="481806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48200" y="1981200"/>
            <a:ext cx="3094038" cy="1130300"/>
            <a:chOff x="547" y="864"/>
            <a:chExt cx="1709" cy="624"/>
          </a:xfrm>
        </p:grpSpPr>
        <p:sp>
          <p:nvSpPr>
            <p:cNvPr id="58372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cn</a:t>
              </a:r>
            </a:p>
          </p:txBody>
        </p:sp>
        <p:sp>
          <p:nvSpPr>
            <p:cNvPr id="58373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cxnSp>
          <p:nvCxnSpPr>
            <p:cNvPr id="58375" name="AutoShape 7"/>
            <p:cNvCxnSpPr>
              <a:cxnSpLocks noChangeShapeType="1"/>
              <a:stCxn id="58372" idx="2"/>
              <a:endCxn id="58373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8376" name="AutoShape 8"/>
            <p:cNvCxnSpPr>
              <a:cxnSpLocks noChangeShapeType="1"/>
              <a:stCxn id="58372" idx="6"/>
              <a:endCxn id="58374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373957-F6A4-2708-2F16-40BC2C2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for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7384-F350-AEAE-D6AA-F6F667AF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1981200"/>
            <a:ext cx="7361238" cy="2044700"/>
            <a:chOff x="528" y="1872"/>
            <a:chExt cx="4637" cy="1288"/>
          </a:xfrm>
        </p:grpSpPr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59397" name="AutoShape 5"/>
            <p:cNvCxnSpPr>
              <a:cxnSpLocks noChangeShapeType="1"/>
              <a:stCxn id="59396" idx="2"/>
              <a:endCxn id="59400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9398" name="AutoShape 6"/>
            <p:cNvCxnSpPr>
              <a:cxnSpLocks noChangeShapeType="1"/>
              <a:stCxn id="59396" idx="6"/>
              <a:endCxn id="59406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59400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59401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59402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59403" name="AutoShape 11"/>
              <p:cNvCxnSpPr>
                <a:cxnSpLocks noChangeShapeType="1"/>
                <a:stCxn id="59400" idx="2"/>
                <a:endCxn id="59401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9404" name="AutoShape 12"/>
              <p:cNvCxnSpPr>
                <a:cxnSpLocks noChangeShapeType="1"/>
                <a:stCxn id="59400" idx="6"/>
                <a:endCxn id="59402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59406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59407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59408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59409" name="AutoShape 17"/>
              <p:cNvCxnSpPr>
                <a:cxnSpLocks noChangeShapeType="1"/>
                <a:stCxn id="59406" idx="2"/>
                <a:endCxn id="59407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9410" name="AutoShape 18"/>
              <p:cNvCxnSpPr>
                <a:cxnSpLocks noChangeShapeType="1"/>
                <a:stCxn id="59406" idx="6"/>
                <a:endCxn id="59408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2DC88F17-B07F-224D-3A08-B4F9DED460FA}"/>
              </a:ext>
            </a:extLst>
          </p:cNvPr>
          <p:cNvSpPr txBox="1">
            <a:spLocks/>
          </p:cNvSpPr>
          <p:nvPr/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/>
              <a:t>Recursion Tree for Algorithm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1981200"/>
            <a:ext cx="7361238" cy="2044700"/>
            <a:chOff x="528" y="1872"/>
            <a:chExt cx="4637" cy="1288"/>
          </a:xfrm>
        </p:grpSpPr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60421" name="AutoShape 5"/>
            <p:cNvCxnSpPr>
              <a:cxnSpLocks noChangeShapeType="1"/>
              <a:stCxn id="60420" idx="2"/>
              <a:endCxn id="60424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0422" name="AutoShape 6"/>
            <p:cNvCxnSpPr>
              <a:cxnSpLocks noChangeShapeType="1"/>
              <a:stCxn id="60420" idx="6"/>
              <a:endCxn id="60430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60424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0425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0426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0427" name="AutoShape 11"/>
              <p:cNvCxnSpPr>
                <a:cxnSpLocks noChangeShapeType="1"/>
                <a:stCxn id="60424" idx="2"/>
                <a:endCxn id="6042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0428" name="AutoShape 12"/>
              <p:cNvCxnSpPr>
                <a:cxnSpLocks noChangeShapeType="1"/>
                <a:stCxn id="60424" idx="6"/>
                <a:endCxn id="6042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60430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0431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0432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0433" name="AutoShape 17"/>
              <p:cNvCxnSpPr>
                <a:cxnSpLocks noChangeShapeType="1"/>
                <a:stCxn id="60430" idx="2"/>
                <a:endCxn id="60431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0434" name="AutoShape 18"/>
              <p:cNvCxnSpPr>
                <a:cxnSpLocks noChangeShapeType="1"/>
                <a:stCxn id="60430" idx="6"/>
                <a:endCxn id="60432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209800" y="513715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Eventually, the input size (the argument of T) goes to 1, so...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D6F402D-C0D1-17B6-6651-1F047BA35450}"/>
              </a:ext>
            </a:extLst>
          </p:cNvPr>
          <p:cNvSpPr txBox="1">
            <a:spLocks/>
          </p:cNvSpPr>
          <p:nvPr/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/>
              <a:t>Recursion Tree for Algorithm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1828800"/>
            <a:ext cx="7467600" cy="4559300"/>
            <a:chOff x="720" y="1248"/>
            <a:chExt cx="4704" cy="2872"/>
          </a:xfrm>
        </p:grpSpPr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61445" name="AutoShape 5"/>
            <p:cNvCxnSpPr>
              <a:cxnSpLocks noChangeShapeType="1"/>
              <a:stCxn id="61444" idx="2"/>
              <a:endCxn id="61448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1446" name="AutoShape 6"/>
            <p:cNvCxnSpPr>
              <a:cxnSpLocks noChangeShapeType="1"/>
              <a:stCxn id="61444" idx="6"/>
              <a:endCxn id="61454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61448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1449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1450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1451" name="AutoShape 11"/>
              <p:cNvCxnSpPr>
                <a:cxnSpLocks noChangeShapeType="1"/>
                <a:stCxn id="61448" idx="2"/>
                <a:endCxn id="6144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452" name="AutoShape 12"/>
              <p:cNvCxnSpPr>
                <a:cxnSpLocks noChangeShapeType="1"/>
                <a:stCxn id="61448" idx="6"/>
                <a:endCxn id="6145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61454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1455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1456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1457" name="AutoShape 17"/>
              <p:cNvCxnSpPr>
                <a:cxnSpLocks noChangeShapeType="1"/>
                <a:stCxn id="61454" idx="2"/>
                <a:endCxn id="6145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458" name="AutoShape 18"/>
              <p:cNvCxnSpPr>
                <a:cxnSpLocks noChangeShapeType="1"/>
                <a:stCxn id="61454" idx="6"/>
                <a:endCxn id="6145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61461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6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61464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6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61467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6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61470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7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61473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7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61476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614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478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61479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80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n sub problems of size 1, but T(1) = c by boundary condition</a:t>
              </a:r>
            </a:p>
          </p:txBody>
        </p: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BD525CB3-C0DB-E2C3-8F39-D2B9978F9532}"/>
              </a:ext>
            </a:extLst>
          </p:cNvPr>
          <p:cNvSpPr txBox="1">
            <a:spLocks/>
          </p:cNvSpPr>
          <p:nvPr/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/>
              <a:t>Recursion Tree for Algorithm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1981201"/>
            <a:ext cx="7467600" cy="4284663"/>
            <a:chOff x="720" y="1248"/>
            <a:chExt cx="4704" cy="2699"/>
          </a:xfrm>
        </p:grpSpPr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62469" name="AutoShape 5"/>
            <p:cNvCxnSpPr>
              <a:cxnSpLocks noChangeShapeType="1"/>
              <a:stCxn id="62468" idx="2"/>
              <a:endCxn id="62472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2470" name="AutoShape 6"/>
            <p:cNvCxnSpPr>
              <a:cxnSpLocks noChangeShapeType="1"/>
              <a:stCxn id="62468" idx="6"/>
              <a:endCxn id="62478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6247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247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247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2475" name="AutoShape 11"/>
              <p:cNvCxnSpPr>
                <a:cxnSpLocks noChangeShapeType="1"/>
                <a:stCxn id="62472" idx="2"/>
                <a:endCxn id="6247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2476" name="AutoShape 12"/>
              <p:cNvCxnSpPr>
                <a:cxnSpLocks noChangeShapeType="1"/>
                <a:stCxn id="62472" idx="6"/>
                <a:endCxn id="6247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62478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62479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62480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62481" name="AutoShape 17"/>
              <p:cNvCxnSpPr>
                <a:cxnSpLocks noChangeShapeType="1"/>
                <a:stCxn id="62478" idx="2"/>
                <a:endCxn id="6247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2482" name="AutoShape 18"/>
              <p:cNvCxnSpPr>
                <a:cxnSpLocks noChangeShapeType="1"/>
                <a:stCxn id="62478" idx="6"/>
                <a:endCxn id="6248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62485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48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62488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48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62491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49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62494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4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62497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4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62500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25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502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62503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04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n subproblems of size 1</a:t>
              </a:r>
            </a:p>
          </p:txBody>
        </p: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B3D0D4CB-C1EA-7558-F120-E3BD1AA0BBAF}"/>
              </a:ext>
            </a:extLst>
          </p:cNvPr>
          <p:cNvSpPr txBox="1">
            <a:spLocks/>
          </p:cNvSpPr>
          <p:nvPr/>
        </p:nvSpPr>
        <p:spPr>
          <a:xfrm>
            <a:off x="263236" y="226575"/>
            <a:ext cx="11665528" cy="590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/>
              <a:t>Recursion Tree for Algorithm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574" y="1410511"/>
            <a:ext cx="5366426" cy="47616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level	nodes/     cost/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		level 	     level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0		2</a:t>
            </a:r>
            <a:r>
              <a:rPr lang="en-US" sz="2000" b="1" baseline="30000" dirty="0"/>
              <a:t>0 </a:t>
            </a:r>
            <a:r>
              <a:rPr lang="en-US" sz="2000" b="1" dirty="0"/>
              <a:t>= 1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1		2</a:t>
            </a:r>
            <a:r>
              <a:rPr lang="en-US" sz="2000" b="1" baseline="30000" dirty="0"/>
              <a:t>1 </a:t>
            </a:r>
            <a:r>
              <a:rPr lang="en-US" sz="2000" b="1" dirty="0"/>
              <a:t>= 2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2		2</a:t>
            </a:r>
            <a:r>
              <a:rPr lang="en-US" sz="2000" b="1" baseline="30000" dirty="0"/>
              <a:t>2 </a:t>
            </a:r>
            <a:r>
              <a:rPr lang="en-US" sz="2000" b="1" dirty="0"/>
              <a:t>= 4	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.		.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N-1	2</a:t>
            </a:r>
            <a:r>
              <a:rPr lang="en-US" sz="2000" b="1" baseline="30000" dirty="0"/>
              <a:t>N-1</a:t>
            </a:r>
            <a:r>
              <a:rPr lang="en-US" sz="2000" b="1" dirty="0"/>
              <a:t>=n	      </a:t>
            </a:r>
            <a:r>
              <a:rPr lang="en-US" sz="2000" b="1" dirty="0" err="1"/>
              <a:t>cn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</a:rPr>
              <a:t>Since 2</a:t>
            </a:r>
            <a:r>
              <a:rPr lang="en-US" sz="2000" b="1" baseline="30000" dirty="0">
                <a:solidFill>
                  <a:srgbClr val="CC0000"/>
                </a:solidFill>
              </a:rPr>
              <a:t>N-1</a:t>
            </a:r>
            <a:r>
              <a:rPr lang="en-US" sz="2000" b="1" dirty="0">
                <a:solidFill>
                  <a:srgbClr val="CC0000"/>
                </a:solidFill>
              </a:rPr>
              <a:t> = n, lg(2</a:t>
            </a:r>
            <a:r>
              <a:rPr lang="en-US" sz="2000" b="1" baseline="30000" dirty="0">
                <a:solidFill>
                  <a:srgbClr val="CC0000"/>
                </a:solidFill>
              </a:rPr>
              <a:t>N-1</a:t>
            </a:r>
            <a:r>
              <a:rPr lang="en-US" sz="2000" b="1" dirty="0">
                <a:solidFill>
                  <a:srgbClr val="CC0000"/>
                </a:solidFill>
              </a:rPr>
              <a:t>) = lg(n)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levels = N = 1+lg(n)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T(n) = total cost = (levels)(cost/level)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</a:rPr>
              <a:t>T(n) = </a:t>
            </a:r>
            <a:r>
              <a:rPr lang="en-US" sz="2000" b="1" dirty="0" err="1">
                <a:solidFill>
                  <a:schemeClr val="accent2"/>
                </a:solidFill>
              </a:rPr>
              <a:t>cn</a:t>
            </a:r>
            <a:r>
              <a:rPr lang="en-US" sz="2000" b="1" dirty="0">
                <a:solidFill>
                  <a:schemeClr val="accent2"/>
                </a:solidFill>
              </a:rPr>
              <a:t> [1+lg(n)] = O( n</a:t>
            </a: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lg(n))</a:t>
            </a:r>
          </a:p>
          <a:p>
            <a:pPr>
              <a:buFont typeface="Wingdings" pitchFamily="2" charset="2"/>
              <a:buNone/>
            </a:pPr>
            <a:endParaRPr lang="en-US" sz="2000" b="1" dirty="0">
              <a:solidFill>
                <a:schemeClr val="folHlin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1199" y="1370094"/>
            <a:ext cx="5220511" cy="4544342"/>
            <a:chOff x="2640" y="1152"/>
            <a:chExt cx="2736" cy="2625"/>
          </a:xfrm>
        </p:grpSpPr>
        <p:sp>
          <p:nvSpPr>
            <p:cNvPr id="63493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GB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3500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509" name="AutoShape 21"/>
            <p:cNvCxnSpPr>
              <a:cxnSpLocks noChangeShapeType="1"/>
              <a:stCxn id="63493" idx="3"/>
              <a:endCxn id="63494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0" name="AutoShape 22"/>
            <p:cNvCxnSpPr>
              <a:cxnSpLocks noChangeShapeType="1"/>
              <a:stCxn id="63494" idx="3"/>
              <a:endCxn id="63496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1" name="AutoShape 23"/>
            <p:cNvCxnSpPr>
              <a:cxnSpLocks noChangeShapeType="1"/>
              <a:stCxn id="63494" idx="5"/>
              <a:endCxn id="63497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2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3" name="AutoShape 25"/>
            <p:cNvCxnSpPr>
              <a:cxnSpLocks noChangeShapeType="1"/>
              <a:stCxn id="63493" idx="6"/>
              <a:endCxn id="63495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4" name="AutoShape 26"/>
            <p:cNvCxnSpPr>
              <a:cxnSpLocks noChangeShapeType="1"/>
              <a:stCxn id="63495" idx="3"/>
              <a:endCxn id="63498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15" name="AutoShape 27"/>
            <p:cNvCxnSpPr>
              <a:cxnSpLocks noChangeShapeType="1"/>
              <a:stCxn id="63495" idx="5"/>
              <a:endCxn id="63499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3183" y="3456"/>
              <a:ext cx="167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n nodes at level N-1</a:t>
              </a:r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7B423CD2-7B56-346B-7EAB-1BA6DD7A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26575"/>
            <a:ext cx="11665528" cy="590843"/>
          </a:xfrm>
        </p:spPr>
        <p:txBody>
          <a:bodyPr/>
          <a:lstStyle/>
          <a:p>
            <a:r>
              <a:rPr lang="en-US" dirty="0"/>
              <a:t>Recursion Tree for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8137-EE37-1639-AF39-5CF3A23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Recurrence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2506-9C4C-0E6B-0DCA-5FE384BF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universal method exists that would enable us to solve every recurrence relation.</a:t>
            </a:r>
          </a:p>
          <a:p>
            <a:r>
              <a:rPr lang="en-US" dirty="0"/>
              <a:t>Following are some that can solve a variety of recurrences.</a:t>
            </a:r>
          </a:p>
          <a:p>
            <a:pPr lvl="1"/>
            <a:r>
              <a:rPr lang="en-US" dirty="0"/>
              <a:t>Iteration method</a:t>
            </a:r>
          </a:p>
          <a:p>
            <a:pPr lvl="1"/>
            <a:r>
              <a:rPr lang="en-US" dirty="0"/>
              <a:t>Master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2174E-399F-39E3-B6DE-E0B97B2B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344E4-58CB-EBB9-C9DA-FDF17863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Binary Search Method</a:t>
            </a: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58FA75D-B11D-65F9-5E7E-4E25A19D7062}"/>
              </a:ext>
            </a:extLst>
          </p:cNvPr>
          <p:cNvSpPr txBox="1">
            <a:spLocks noChangeArrowheads="1"/>
          </p:cNvSpPr>
          <p:nvPr/>
        </p:nvSpPr>
        <p:spPr>
          <a:xfrm>
            <a:off x="704791" y="1146343"/>
            <a:ext cx="8229600" cy="539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BINARY-SEARCH (A, lo, hi, x)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(lo &gt; hi)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FALSE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mid  (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lo+hi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)/2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x = A[mid]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	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TRUE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( x &lt; A[mid] 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	BINARY-SEARCH (A, lo, mid-1, x)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( x &gt; A[mid] 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		BINARY-SEARCH (A, mid+1, hi, x)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AE8C281-BD0F-88CD-ED28-57F8E432C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7712" y="2831154"/>
            <a:ext cx="179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214C35-1066-9DBA-0BAD-D5201C7B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2643829"/>
            <a:ext cx="1868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constant time: 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42D962A-13CE-172D-5198-64A63153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839" y="4362994"/>
            <a:ext cx="2767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same problem of size n/2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F0D39B0-D6A1-D82C-11D4-596232D6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839" y="5227644"/>
            <a:ext cx="278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same problem of size n/2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0B3DEA2-914B-8535-8262-AAE9B54452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2950" y="2086143"/>
            <a:ext cx="179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CD4E5310-3017-003A-6B8A-445403C97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1898818"/>
            <a:ext cx="186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constant time: c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63B038E-3262-8CF9-1F94-05BCC7AB4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9462" y="3675841"/>
            <a:ext cx="175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58F9992-EA75-BBDC-8770-D9D7DE0AB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3488516"/>
            <a:ext cx="1868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constant time: c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D364A29-0E52-1AA1-BC67-B822448E0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2139" y="4570957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4AAFAE1-F22D-DA70-C53A-0DCC2C657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2939" y="5430844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FF5BE75-0583-44C5-EBFD-D7333B856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Iteration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E11E-BC09-B90B-1D35-1BB3AEA1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Expand the recurrence </a:t>
            </a:r>
            <a:r>
              <a:rPr lang="en-US" altLang="en-US" i="1" dirty="0">
                <a:latin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</a:rPr>
              <a:t> times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Work some algebra to express as a summation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Evaluate the summation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7EA-86C3-5EE9-BD99-8BB2564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F2AD-7D6A-7939-6A5F-94B886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39ACBC-3C26-E349-4C8F-3D55A20E8472}"/>
              </a:ext>
            </a:extLst>
          </p:cNvPr>
          <p:cNvSpPr txBox="1">
            <a:spLocks noChangeArrowheads="1"/>
          </p:cNvSpPr>
          <p:nvPr/>
        </p:nvSpPr>
        <p:spPr>
          <a:xfrm>
            <a:off x="263236" y="1166018"/>
            <a:ext cx="7559964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		= 	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	=	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-2)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=	2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-2)	=	2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-3)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=	3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-3)	…	</a:t>
            </a:r>
            <a:r>
              <a:rPr lang="en-US" i="1" dirty="0"/>
              <a:t>kc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= 	</a:t>
            </a:r>
            <a:r>
              <a:rPr lang="en-US" i="1" dirty="0"/>
              <a:t>ck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So far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we have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</a:t>
            </a:r>
            <a:r>
              <a:rPr lang="en-US" b="1" i="1" dirty="0"/>
              <a:t>ck</a:t>
            </a:r>
            <a:r>
              <a:rPr lang="en-US" b="1" dirty="0"/>
              <a:t> + 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-</a:t>
            </a:r>
            <a:r>
              <a:rPr lang="en-US" b="1" i="1" dirty="0"/>
              <a:t>k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To stop the recursion, we should have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dirty="0"/>
              <a:t> - </a:t>
            </a:r>
            <a:r>
              <a:rPr lang="en-US" i="1" dirty="0"/>
              <a:t>k</a:t>
            </a:r>
            <a:r>
              <a:rPr lang="en-US" dirty="0"/>
              <a:t> = 0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i="1" dirty="0">
                <a:sym typeface="Wingdings" pitchFamily="2" charset="2"/>
              </a:rPr>
              <a:t>n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</a:t>
            </a:r>
            <a:r>
              <a:rPr lang="en-US" b="1" i="1" dirty="0" err="1"/>
              <a:t>cn</a:t>
            </a:r>
            <a:r>
              <a:rPr lang="en-US" b="1" dirty="0"/>
              <a:t> + </a:t>
            </a:r>
            <a:r>
              <a:rPr lang="en-US" b="1" i="1" dirty="0"/>
              <a:t>T</a:t>
            </a:r>
            <a:r>
              <a:rPr lang="en-US" b="1" dirty="0"/>
              <a:t>(0) = </a:t>
            </a:r>
            <a:r>
              <a:rPr lang="en-US" b="1" i="1" dirty="0" err="1"/>
              <a:t>cn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Thus in general 	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</a:t>
            </a:r>
            <a:r>
              <a:rPr lang="en-US" b="1" i="1" dirty="0"/>
              <a:t>O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E4A00F3-46F0-AE7A-1445-C5063EA6B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3200" y="4479587"/>
          <a:ext cx="391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57200" progId="Equation.3">
                  <p:embed/>
                </p:oleObj>
              </mc:Choice>
              <mc:Fallback>
                <p:oleObj name="Equation" r:id="rId2" imgW="1676160" imgH="4572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E4A00F3-46F0-AE7A-1445-C5063EA6B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4479587"/>
                        <a:ext cx="3911600" cy="10668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7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7EA-86C3-5EE9-BD99-8BB2564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F2AD-7D6A-7939-6A5F-94B886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740BDC4-27D8-400C-6B23-55691F489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3200" y="4625181"/>
          <a:ext cx="391159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57200" progId="Equation.3">
                  <p:embed/>
                </p:oleObj>
              </mc:Choice>
              <mc:Fallback>
                <p:oleObj name="Equation" r:id="rId2" imgW="1676160" imgH="4572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740BDC4-27D8-400C-6B23-55691F489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4625181"/>
                        <a:ext cx="3911598" cy="10668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34C22DC-DCE3-1F03-A680-BE87ED115288}"/>
              </a:ext>
            </a:extLst>
          </p:cNvPr>
          <p:cNvGrpSpPr/>
          <p:nvPr/>
        </p:nvGrpSpPr>
        <p:grpSpPr>
          <a:xfrm>
            <a:off x="254001" y="1166018"/>
            <a:ext cx="8229600" cy="5192950"/>
            <a:chOff x="254001" y="1166018"/>
            <a:chExt cx="8229600" cy="519295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E9CB0D7-502C-6EFF-87D1-1816EBD8B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54001" y="1166018"/>
              <a:ext cx="8229600" cy="452596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/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) 	= </a:t>
              </a:r>
              <a:r>
                <a:rPr lang="en-US" sz="2400" i="1" dirty="0"/>
                <a:t>n</a:t>
              </a:r>
              <a:r>
                <a:rPr lang="en-US" sz="2400" dirty="0"/>
                <a:t> + </a:t>
              </a:r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-1)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sz="2400" dirty="0"/>
                <a:t>		 	= </a:t>
              </a:r>
              <a:r>
                <a:rPr lang="en-US" sz="2400" i="1" dirty="0"/>
                <a:t>n</a:t>
              </a:r>
              <a:r>
                <a:rPr lang="en-US" sz="2400" dirty="0"/>
                <a:t> + </a:t>
              </a:r>
              <a:r>
                <a:rPr lang="en-US" sz="2400" i="1" dirty="0"/>
                <a:t>n</a:t>
              </a:r>
              <a:r>
                <a:rPr lang="en-US" sz="2400" dirty="0"/>
                <a:t>-1 + </a:t>
              </a:r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-2)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sz="2400" dirty="0"/>
                <a:t>			= </a:t>
              </a:r>
              <a:r>
                <a:rPr lang="en-US" sz="2400" i="1" dirty="0"/>
                <a:t>n</a:t>
              </a:r>
              <a:r>
                <a:rPr lang="en-US" sz="2400" dirty="0"/>
                <a:t> + </a:t>
              </a:r>
              <a:r>
                <a:rPr lang="en-US" sz="2400" i="1" dirty="0"/>
                <a:t>n</a:t>
              </a:r>
              <a:r>
                <a:rPr lang="en-US" sz="2400" dirty="0"/>
                <a:t>-1 + </a:t>
              </a:r>
              <a:r>
                <a:rPr lang="en-US" sz="2400" i="1" dirty="0"/>
                <a:t>n</a:t>
              </a:r>
              <a:r>
                <a:rPr lang="en-US" sz="2400" dirty="0"/>
                <a:t>-2 + </a:t>
              </a:r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-3)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sz="2400" dirty="0"/>
                <a:t>			= </a:t>
              </a:r>
              <a:r>
                <a:rPr lang="en-US" sz="2400" i="1" dirty="0"/>
                <a:t>n</a:t>
              </a:r>
              <a:r>
                <a:rPr lang="en-US" sz="2400" dirty="0"/>
                <a:t> + </a:t>
              </a:r>
              <a:r>
                <a:rPr lang="en-US" sz="2400" i="1" dirty="0"/>
                <a:t>n</a:t>
              </a:r>
              <a:r>
                <a:rPr lang="en-US" sz="2400" dirty="0"/>
                <a:t>-1 + </a:t>
              </a:r>
              <a:r>
                <a:rPr lang="en-US" sz="2400" i="1" dirty="0"/>
                <a:t>n</a:t>
              </a:r>
              <a:r>
                <a:rPr lang="en-US" sz="2400" dirty="0"/>
                <a:t>-2 + </a:t>
              </a:r>
              <a:r>
                <a:rPr lang="en-US" sz="2400" i="1" dirty="0"/>
                <a:t>n</a:t>
              </a:r>
              <a:r>
                <a:rPr lang="en-US" sz="2400" dirty="0"/>
                <a:t>-3 + </a:t>
              </a:r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-4)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sz="2400" dirty="0"/>
                <a:t>			= …</a:t>
              </a:r>
            </a:p>
            <a:p>
              <a:pPr marL="342900" indent="-342900">
                <a:buFont typeface="Wingdings" pitchFamily="2" charset="2"/>
                <a:buNone/>
              </a:pPr>
              <a:r>
                <a:rPr lang="en-US" sz="2400" dirty="0"/>
                <a:t>			= </a:t>
              </a:r>
              <a:r>
                <a:rPr lang="en-US" sz="2400" i="1" dirty="0"/>
                <a:t>n</a:t>
              </a:r>
              <a:r>
                <a:rPr lang="en-US" sz="2400" dirty="0"/>
                <a:t> + </a:t>
              </a:r>
              <a:r>
                <a:rPr lang="en-US" sz="2400" i="1" dirty="0"/>
                <a:t>n</a:t>
              </a:r>
              <a:r>
                <a:rPr lang="en-US" sz="2400" dirty="0"/>
                <a:t>-1 + </a:t>
              </a:r>
              <a:r>
                <a:rPr lang="en-US" sz="2400" i="1" dirty="0"/>
                <a:t>n</a:t>
              </a:r>
              <a:r>
                <a:rPr lang="en-US" sz="2400" dirty="0"/>
                <a:t>-2 + </a:t>
              </a:r>
              <a:r>
                <a:rPr lang="en-US" sz="2400" i="1" dirty="0"/>
                <a:t>n</a:t>
              </a:r>
              <a:r>
                <a:rPr lang="en-US" sz="2400" dirty="0"/>
                <a:t>-3 + … + (</a:t>
              </a:r>
              <a:r>
                <a:rPr lang="en-US" sz="2400" i="1" dirty="0"/>
                <a:t>n</a:t>
              </a:r>
              <a:r>
                <a:rPr lang="en-US" sz="2400" dirty="0"/>
                <a:t>-</a:t>
              </a:r>
              <a:r>
                <a:rPr lang="en-US" sz="2400" i="1" dirty="0"/>
                <a:t>k</a:t>
              </a:r>
              <a:r>
                <a:rPr lang="en-US" sz="2400" dirty="0"/>
                <a:t>+1) + </a:t>
              </a:r>
              <a:r>
                <a:rPr lang="en-US" sz="2400" i="1" dirty="0"/>
                <a:t>T</a:t>
              </a:r>
              <a:r>
                <a:rPr lang="en-US" sz="2400" dirty="0"/>
                <a:t>(</a:t>
              </a:r>
              <a:r>
                <a:rPr lang="en-US" sz="2400" i="1" dirty="0"/>
                <a:t>n</a:t>
              </a:r>
              <a:r>
                <a:rPr lang="en-US" sz="2400" dirty="0"/>
                <a:t>-</a:t>
              </a:r>
              <a:r>
                <a:rPr lang="en-US" sz="2400" i="1" dirty="0"/>
                <a:t>k</a:t>
              </a:r>
              <a:r>
                <a:rPr lang="en-US" sz="2400" dirty="0"/>
                <a:t>)</a:t>
              </a:r>
            </a:p>
            <a:p>
              <a:pPr marL="342900" indent="-342900">
                <a:buFont typeface="Wingdings" pitchFamily="2" charset="2"/>
                <a:buNone/>
              </a:pPr>
              <a:endParaRPr lang="en-US" sz="2400" dirty="0"/>
            </a:p>
            <a:p>
              <a:pPr marL="342900" indent="-342900"/>
              <a:r>
                <a:rPr lang="en-US" sz="2400" dirty="0"/>
                <a:t>To stop the recursion, we should have </a:t>
              </a:r>
              <a:r>
                <a:rPr lang="en-US" sz="2400" i="1" dirty="0">
                  <a:sym typeface="Wingdings" pitchFamily="2" charset="2"/>
                </a:rPr>
                <a:t>n</a:t>
              </a:r>
              <a:r>
                <a:rPr lang="en-US" sz="2400" dirty="0">
                  <a:sym typeface="Wingdings" pitchFamily="2" charset="2"/>
                </a:rPr>
                <a:t> - </a:t>
              </a:r>
              <a:r>
                <a:rPr lang="en-US" sz="2400" i="1" dirty="0">
                  <a:sym typeface="Wingdings" pitchFamily="2" charset="2"/>
                </a:rPr>
                <a:t>k</a:t>
              </a:r>
              <a:r>
                <a:rPr lang="en-US" sz="2400" dirty="0">
                  <a:sym typeface="Wingdings" pitchFamily="2" charset="2"/>
                </a:rPr>
                <a:t> = 0    </a:t>
              </a:r>
              <a:r>
                <a:rPr lang="en-US" sz="2400" i="1" dirty="0">
                  <a:sym typeface="Wingdings" pitchFamily="2" charset="2"/>
                </a:rPr>
                <a:t>k</a:t>
              </a:r>
              <a:r>
                <a:rPr lang="en-US" sz="2400" dirty="0">
                  <a:sym typeface="Wingdings" pitchFamily="2" charset="2"/>
                </a:rPr>
                <a:t> = </a:t>
              </a:r>
              <a:r>
                <a:rPr lang="en-US" sz="2400" i="1" dirty="0">
                  <a:sym typeface="Wingdings" pitchFamily="2" charset="2"/>
                </a:rPr>
                <a:t>n</a:t>
              </a:r>
              <a:endParaRPr lang="en-US" sz="32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DA5EDB-BB0C-4BD5-B8C7-66485D33DAE4}"/>
                </a:ext>
              </a:extLst>
            </p:cNvPr>
            <p:cNvGrpSpPr/>
            <p:nvPr/>
          </p:nvGrpSpPr>
          <p:grpSpPr>
            <a:xfrm>
              <a:off x="750114" y="5031747"/>
              <a:ext cx="5181600" cy="1327221"/>
              <a:chOff x="1066800" y="4724400"/>
              <a:chExt cx="7108825" cy="1820863"/>
            </a:xfrm>
          </p:grpSpPr>
          <p:graphicFrame>
            <p:nvGraphicFramePr>
              <p:cNvPr id="10" name="Object 6">
                <a:extLst>
                  <a:ext uri="{FF2B5EF4-FFF2-40B4-BE49-F238E27FC236}">
                    <a16:creationId xmlns:a16="http://schemas.microsoft.com/office/drawing/2014/main" id="{0B43D404-5063-FEB7-D3A7-2F81A97148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71600" y="4724400"/>
              <a:ext cx="6804025" cy="1077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17640" imgH="431640" progId="Equation.3">
                      <p:embed/>
                    </p:oleObj>
                  </mc:Choice>
                  <mc:Fallback>
                    <p:oleObj name="Equation" r:id="rId4" imgW="2717640" imgH="431640" progId="Equation.3">
                      <p:embed/>
                      <p:pic>
                        <p:nvPicPr>
                          <p:cNvPr id="10" name="Object 6">
                            <a:extLst>
                              <a:ext uri="{FF2B5EF4-FFF2-40B4-BE49-F238E27FC236}">
                                <a16:creationId xmlns:a16="http://schemas.microsoft.com/office/drawing/2014/main" id="{0B43D404-5063-FEB7-D3A7-2F81A97148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1600" y="4724400"/>
                            <a:ext cx="6804025" cy="10779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7">
                <a:extLst>
                  <a:ext uri="{FF2B5EF4-FFF2-40B4-BE49-F238E27FC236}">
                    <a16:creationId xmlns:a16="http://schemas.microsoft.com/office/drawing/2014/main" id="{8411B37C-1755-5AC6-DC44-3D139D8EDC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6800" y="5562600"/>
              <a:ext cx="4005263" cy="982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00200" imgH="393480" progId="Equation.3">
                      <p:embed/>
                    </p:oleObj>
                  </mc:Choice>
                  <mc:Fallback>
                    <p:oleObj name="Equation" r:id="rId6" imgW="1600200" imgH="393480" progId="Equation.3">
                      <p:embed/>
                      <p:pic>
                        <p:nvPicPr>
                          <p:cNvPr id="11" name="Object 7">
                            <a:extLst>
                              <a:ext uri="{FF2B5EF4-FFF2-40B4-BE49-F238E27FC236}">
                                <a16:creationId xmlns:a16="http://schemas.microsoft.com/office/drawing/2014/main" id="{8411B37C-1755-5AC6-DC44-3D139D8EDC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800" y="5562600"/>
                            <a:ext cx="4005263" cy="9826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C1085D-F99B-9200-33CF-D0F8F606B888}"/>
              </a:ext>
            </a:extLst>
          </p:cNvPr>
          <p:cNvSpPr txBox="1"/>
          <p:nvPr/>
        </p:nvSpPr>
        <p:spPr>
          <a:xfrm>
            <a:off x="7823199" y="1290138"/>
            <a:ext cx="3911597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 A(int n)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(n&gt;0)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for(i=0;i&lt;n;i++)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printf("%d",n);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A(n-1);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7EA-86C3-5EE9-BD99-8BB2564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F2AD-7D6A-7939-6A5F-94B886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1256AA7-495A-55DE-24DB-FB007AEA1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3199" y="4323744"/>
          <a:ext cx="3911597" cy="149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09480" progId="Equation.3">
                  <p:embed/>
                </p:oleObj>
              </mc:Choice>
              <mc:Fallback>
                <p:oleObj name="Equation" r:id="rId2" imgW="1600200" imgH="60948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A1256AA7-495A-55DE-24DB-FB007AEA1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199" y="4323744"/>
                        <a:ext cx="3911597" cy="149235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B10895A-DE23-FC02-8629-F3E528ADA0E6}"/>
              </a:ext>
            </a:extLst>
          </p:cNvPr>
          <p:cNvSpPr txBox="1">
            <a:spLocks noChangeArrowheads="1"/>
          </p:cNvSpPr>
          <p:nvPr/>
        </p:nvSpPr>
        <p:spPr>
          <a:xfrm>
            <a:off x="168613" y="1245955"/>
            <a:ext cx="8077200" cy="4725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tabLst>
                <a:tab pos="1147763" algn="l"/>
              </a:tabLst>
            </a:pP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	= 	2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/2) + </a:t>
            </a:r>
            <a:r>
              <a:rPr lang="en-US" sz="2400" i="1" dirty="0"/>
              <a:t>c</a:t>
            </a:r>
            <a:r>
              <a:rPr lang="en-US" sz="2400" dirty="0"/>
              <a:t>				1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2(2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/2/2) + </a:t>
            </a:r>
            <a:r>
              <a:rPr lang="en-US" sz="2400" i="1" dirty="0"/>
              <a:t>c</a:t>
            </a:r>
            <a:r>
              <a:rPr lang="en-US" sz="2400" dirty="0"/>
              <a:t>) + </a:t>
            </a:r>
            <a:r>
              <a:rPr lang="en-US" sz="2400" i="1" dirty="0"/>
              <a:t>c</a:t>
            </a:r>
            <a:r>
              <a:rPr lang="en-US" sz="2400" dirty="0"/>
              <a:t>			2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	2</a:t>
            </a:r>
            <a:r>
              <a:rPr lang="en-US" sz="2400" baseline="30000" dirty="0"/>
              <a:t>2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2</a:t>
            </a:r>
            <a:r>
              <a:rPr lang="en-US" sz="2400" dirty="0"/>
              <a:t>) + 2</a:t>
            </a:r>
            <a:r>
              <a:rPr lang="en-US" sz="2400" i="1" dirty="0"/>
              <a:t>c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2</a:t>
            </a:r>
            <a:r>
              <a:rPr lang="en-US" sz="2400" baseline="30000" dirty="0"/>
              <a:t>2</a:t>
            </a:r>
            <a:r>
              <a:rPr lang="en-US" sz="2400" dirty="0"/>
              <a:t>(2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2</a:t>
            </a:r>
            <a:r>
              <a:rPr lang="en-US" sz="2400" dirty="0"/>
              <a:t>/2) + </a:t>
            </a:r>
            <a:r>
              <a:rPr lang="en-US" sz="2400" i="1" dirty="0"/>
              <a:t>c</a:t>
            </a:r>
            <a:r>
              <a:rPr lang="en-US" sz="2400" dirty="0"/>
              <a:t>) + (2</a:t>
            </a:r>
            <a:r>
              <a:rPr lang="en-US" sz="2400" baseline="30000" dirty="0"/>
              <a:t>2</a:t>
            </a:r>
            <a:r>
              <a:rPr lang="en-US" sz="2400" dirty="0"/>
              <a:t>-1)</a:t>
            </a:r>
            <a:r>
              <a:rPr lang="en-US" sz="2400" i="1" dirty="0"/>
              <a:t>c</a:t>
            </a:r>
            <a:r>
              <a:rPr lang="en-US" sz="2400" dirty="0"/>
              <a:t>		3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	2</a:t>
            </a:r>
            <a:r>
              <a:rPr lang="en-US" sz="2400" baseline="30000" dirty="0"/>
              <a:t>3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3</a:t>
            </a:r>
            <a:r>
              <a:rPr lang="en-US" sz="2400" dirty="0"/>
              <a:t>) + 4</a:t>
            </a:r>
            <a:r>
              <a:rPr lang="en-US" sz="2400" i="1" dirty="0"/>
              <a:t>c</a:t>
            </a:r>
            <a:r>
              <a:rPr lang="en-US" sz="2400" dirty="0"/>
              <a:t> + 3</a:t>
            </a:r>
            <a:r>
              <a:rPr lang="en-US" sz="2400" i="1" dirty="0"/>
              <a:t>c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	2</a:t>
            </a:r>
            <a:r>
              <a:rPr lang="en-US" sz="2400" baseline="30000" dirty="0"/>
              <a:t>3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3</a:t>
            </a:r>
            <a:r>
              <a:rPr lang="en-US" sz="2400" dirty="0"/>
              <a:t>) + (2</a:t>
            </a:r>
            <a:r>
              <a:rPr lang="en-US" sz="2400" baseline="30000" dirty="0"/>
              <a:t>3</a:t>
            </a:r>
            <a:r>
              <a:rPr lang="en-US" sz="2400" dirty="0"/>
              <a:t>-1)</a:t>
            </a:r>
            <a:r>
              <a:rPr lang="en-US" sz="2400" i="1" dirty="0"/>
              <a:t>c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2</a:t>
            </a:r>
            <a:r>
              <a:rPr lang="en-US" sz="2400" baseline="30000" dirty="0"/>
              <a:t>3</a:t>
            </a:r>
            <a:r>
              <a:rPr lang="en-US" sz="2400" dirty="0"/>
              <a:t>(2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3</a:t>
            </a:r>
            <a:r>
              <a:rPr lang="en-US" sz="2400" dirty="0"/>
              <a:t>/2) + </a:t>
            </a:r>
            <a:r>
              <a:rPr lang="en-US" sz="2400" i="1" dirty="0"/>
              <a:t>c</a:t>
            </a:r>
            <a:r>
              <a:rPr lang="en-US" sz="2400" dirty="0"/>
              <a:t>) + 7</a:t>
            </a:r>
            <a:r>
              <a:rPr lang="en-US" sz="2400" i="1" dirty="0"/>
              <a:t>c</a:t>
            </a:r>
            <a:r>
              <a:rPr lang="en-US" sz="2400" dirty="0"/>
              <a:t>		4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	2</a:t>
            </a:r>
            <a:r>
              <a:rPr lang="en-US" sz="2400" baseline="30000" dirty="0"/>
              <a:t>4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baseline="30000" dirty="0"/>
              <a:t>4</a:t>
            </a:r>
            <a:r>
              <a:rPr lang="en-US" sz="2400" dirty="0"/>
              <a:t>) + (2</a:t>
            </a:r>
            <a:r>
              <a:rPr lang="en-US" sz="2400" baseline="30000" dirty="0"/>
              <a:t>4</a:t>
            </a:r>
            <a:r>
              <a:rPr lang="en-US" sz="2400" dirty="0"/>
              <a:t>-1)</a:t>
            </a:r>
            <a:r>
              <a:rPr lang="en-US" sz="2400" i="1" dirty="0"/>
              <a:t>c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…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r>
              <a:rPr lang="en-US" sz="2400" dirty="0"/>
              <a:t>		=	2</a:t>
            </a:r>
            <a:r>
              <a:rPr lang="en-US" sz="2400" i="1" baseline="30000" dirty="0"/>
              <a:t>k</a:t>
            </a:r>
            <a:r>
              <a:rPr lang="en-US" sz="2400" baseline="300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k</a:t>
            </a:r>
            <a:r>
              <a:rPr lang="en-US" sz="2400" dirty="0"/>
              <a:t>) + (2</a:t>
            </a:r>
            <a:r>
              <a:rPr lang="en-US" sz="2400" i="1" baseline="30000" dirty="0"/>
              <a:t>k</a:t>
            </a:r>
            <a:r>
              <a:rPr lang="en-US" sz="2400" dirty="0"/>
              <a:t> - 1)</a:t>
            </a:r>
            <a:r>
              <a:rPr lang="en-US" sz="2400" i="1" dirty="0"/>
              <a:t>c</a:t>
            </a:r>
            <a:r>
              <a:rPr lang="en-US" sz="2400" dirty="0"/>
              <a:t>			</a:t>
            </a:r>
            <a:r>
              <a:rPr lang="en-US" sz="2400" i="1" dirty="0"/>
              <a:t>k</a:t>
            </a:r>
          </a:p>
          <a:p>
            <a:pPr marL="342900" indent="-342900">
              <a:buFont typeface="Wingdings" pitchFamily="2" charset="2"/>
              <a:buNone/>
              <a:tabLst>
                <a:tab pos="11477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7EA-86C3-5EE9-BD99-8BB2564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F2AD-7D6A-7939-6A5F-94B886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1256AA7-495A-55DE-24DB-FB007AEA1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3199" y="4323744"/>
          <a:ext cx="3911597" cy="149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09480" progId="Equation.3">
                  <p:embed/>
                </p:oleObj>
              </mc:Choice>
              <mc:Fallback>
                <p:oleObj name="Equation" r:id="rId2" imgW="1600200" imgH="60948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A1256AA7-495A-55DE-24DB-FB007AEA1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199" y="4323744"/>
                        <a:ext cx="3911597" cy="149235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82396D9-CB18-AE67-83E7-9101F1C2AD10}"/>
              </a:ext>
            </a:extLst>
          </p:cNvPr>
          <p:cNvSpPr txBox="1">
            <a:spLocks noChangeArrowheads="1"/>
          </p:cNvSpPr>
          <p:nvPr/>
        </p:nvSpPr>
        <p:spPr>
          <a:xfrm>
            <a:off x="263236" y="1207855"/>
            <a:ext cx="8077200" cy="4802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So far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we have </a:t>
            </a:r>
          </a:p>
          <a:p>
            <a:pPr marL="1030288" lvl="1" indent="-285750"/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2</a:t>
            </a:r>
            <a:r>
              <a:rPr lang="en-US" b="1" i="1" baseline="30000" dirty="0"/>
              <a:t>k 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/2</a:t>
            </a:r>
            <a:r>
              <a:rPr lang="en-US" b="1" i="1" baseline="30000" dirty="0"/>
              <a:t>k</a:t>
            </a:r>
            <a:r>
              <a:rPr lang="en-US" b="1" dirty="0"/>
              <a:t>) + (2</a:t>
            </a:r>
            <a:r>
              <a:rPr lang="en-US" b="1" i="1" baseline="30000" dirty="0"/>
              <a:t>k</a:t>
            </a:r>
            <a:r>
              <a:rPr lang="en-US" b="1" dirty="0"/>
              <a:t> - 1)</a:t>
            </a:r>
            <a:r>
              <a:rPr lang="en-US" b="1" i="1" dirty="0"/>
              <a:t>c</a:t>
            </a:r>
          </a:p>
          <a:p>
            <a:pPr marL="1030288" lvl="1" indent="-285750"/>
            <a:endParaRPr lang="en-US" b="1" i="1" dirty="0"/>
          </a:p>
          <a:p>
            <a:pPr marL="342900" indent="-342900"/>
            <a:r>
              <a:rPr lang="en-US" dirty="0"/>
              <a:t>To stop the recursion, we should have </a:t>
            </a:r>
          </a:p>
          <a:p>
            <a:pPr marL="744538" lvl="1" indent="0">
              <a:buNone/>
            </a:pPr>
            <a:r>
              <a:rPr lang="en-US" b="1" i="1" dirty="0"/>
              <a:t>n</a:t>
            </a:r>
            <a:r>
              <a:rPr lang="en-US" b="1" dirty="0"/>
              <a:t>/2</a:t>
            </a:r>
            <a:r>
              <a:rPr lang="en-US" b="1" i="1" baseline="30000" dirty="0"/>
              <a:t>k</a:t>
            </a:r>
            <a:r>
              <a:rPr lang="en-US" b="1" dirty="0"/>
              <a:t> = 1 </a:t>
            </a:r>
            <a:r>
              <a:rPr lang="en-US" b="1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k</a:t>
            </a:r>
            <a:r>
              <a:rPr lang="en-US" b="1" dirty="0">
                <a:sym typeface="Wingdings" pitchFamily="2" charset="2"/>
              </a:rPr>
              <a:t> = lg </a:t>
            </a:r>
            <a:r>
              <a:rPr lang="en-US" b="1" i="1" dirty="0">
                <a:sym typeface="Wingdings" pitchFamily="2" charset="2"/>
              </a:rPr>
              <a:t>n</a:t>
            </a:r>
            <a:endParaRPr lang="en-US" dirty="0"/>
          </a:p>
          <a:p>
            <a:pPr marL="744538" lvl="1" indent="0">
              <a:buNone/>
            </a:pP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2</a:t>
            </a:r>
            <a:r>
              <a:rPr lang="en-US" b="1" baseline="30000" dirty="0"/>
              <a:t>lg</a:t>
            </a:r>
            <a:r>
              <a:rPr lang="en-US" b="1" i="1" baseline="30000" dirty="0"/>
              <a:t>n</a:t>
            </a:r>
            <a:r>
              <a:rPr lang="en-US" b="1" dirty="0"/>
              <a:t> 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/2</a:t>
            </a:r>
            <a:r>
              <a:rPr lang="en-US" b="1" baseline="30000" dirty="0"/>
              <a:t>lg</a:t>
            </a:r>
            <a:r>
              <a:rPr lang="en-US" b="1" i="1" baseline="30000" dirty="0"/>
              <a:t>n</a:t>
            </a:r>
            <a:r>
              <a:rPr lang="en-US" b="1" dirty="0"/>
              <a:t>) + (2</a:t>
            </a:r>
            <a:r>
              <a:rPr lang="en-US" b="1" baseline="30000" dirty="0"/>
              <a:t>lg</a:t>
            </a:r>
            <a:r>
              <a:rPr lang="en-US" b="1" i="1" baseline="30000" dirty="0"/>
              <a:t>n</a:t>
            </a:r>
            <a:r>
              <a:rPr lang="en-US" b="1" dirty="0"/>
              <a:t> - 1)</a:t>
            </a:r>
            <a:r>
              <a:rPr lang="en-US" b="1" i="1" dirty="0"/>
              <a:t>c</a:t>
            </a:r>
          </a:p>
          <a:p>
            <a:pPr marL="1030288" lvl="1" indent="-285750">
              <a:buFont typeface="Wingdings" pitchFamily="2" charset="2"/>
              <a:buNone/>
            </a:pPr>
            <a:r>
              <a:rPr lang="en-US" b="1" dirty="0"/>
              <a:t>		=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/</a:t>
            </a:r>
            <a:r>
              <a:rPr lang="en-US" b="1" i="1" dirty="0"/>
              <a:t>n</a:t>
            </a:r>
            <a:r>
              <a:rPr lang="en-US" b="1" dirty="0"/>
              <a:t>) + (</a:t>
            </a:r>
            <a:r>
              <a:rPr lang="en-US" b="1" i="1" dirty="0"/>
              <a:t>n</a:t>
            </a:r>
            <a:r>
              <a:rPr lang="en-US" b="1" dirty="0"/>
              <a:t> - 1)</a:t>
            </a:r>
            <a:r>
              <a:rPr lang="en-US" b="1" i="1" dirty="0"/>
              <a:t>c</a:t>
            </a:r>
          </a:p>
          <a:p>
            <a:pPr marL="1030288" lvl="1" indent="-285750">
              <a:buFont typeface="Wingdings" pitchFamily="2" charset="2"/>
              <a:buNone/>
            </a:pPr>
            <a:r>
              <a:rPr lang="en-US" b="1" dirty="0"/>
              <a:t>		=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i="1" dirty="0"/>
              <a:t>T</a:t>
            </a:r>
            <a:r>
              <a:rPr lang="en-US" b="1" dirty="0"/>
              <a:t>(1) + (</a:t>
            </a:r>
            <a:r>
              <a:rPr lang="en-US" b="1" i="1" dirty="0"/>
              <a:t>n</a:t>
            </a:r>
            <a:r>
              <a:rPr lang="en-US" b="1" dirty="0"/>
              <a:t>-1)</a:t>
            </a:r>
            <a:r>
              <a:rPr lang="en-US" b="1" i="1" dirty="0"/>
              <a:t>c</a:t>
            </a:r>
          </a:p>
          <a:p>
            <a:pPr marL="1030288" lvl="1" indent="-285750">
              <a:buFont typeface="Wingdings" pitchFamily="2" charset="2"/>
              <a:buNone/>
            </a:pPr>
            <a:r>
              <a:rPr lang="en-US" b="1" dirty="0"/>
              <a:t>		= </a:t>
            </a:r>
            <a:r>
              <a:rPr lang="en-US" b="1" i="1" dirty="0" err="1"/>
              <a:t>nc</a:t>
            </a:r>
            <a:r>
              <a:rPr lang="en-US" b="1" dirty="0"/>
              <a:t> + (</a:t>
            </a:r>
            <a:r>
              <a:rPr lang="en-US" b="1" i="1" dirty="0"/>
              <a:t>n</a:t>
            </a:r>
            <a:r>
              <a:rPr lang="en-US" b="1" dirty="0"/>
              <a:t>-1)</a:t>
            </a:r>
            <a:r>
              <a:rPr lang="en-US" b="1" i="1" dirty="0"/>
              <a:t>c</a:t>
            </a:r>
            <a:r>
              <a:rPr lang="en-US" b="1" dirty="0"/>
              <a:t> </a:t>
            </a:r>
          </a:p>
          <a:p>
            <a:pPr marL="1030288" lvl="1" indent="-285750">
              <a:buFont typeface="Wingdings" pitchFamily="2" charset="2"/>
              <a:buNone/>
            </a:pPr>
            <a:r>
              <a:rPr lang="en-US" b="1" dirty="0"/>
              <a:t>		= </a:t>
            </a:r>
            <a:r>
              <a:rPr lang="en-US" b="1" i="1" dirty="0" err="1"/>
              <a:t>nc</a:t>
            </a:r>
            <a:r>
              <a:rPr lang="en-US" b="1" dirty="0"/>
              <a:t> + </a:t>
            </a:r>
            <a:r>
              <a:rPr lang="en-US" b="1" i="1" dirty="0" err="1"/>
              <a:t>nc</a:t>
            </a:r>
            <a:r>
              <a:rPr lang="en-US" b="1" dirty="0"/>
              <a:t> – </a:t>
            </a:r>
            <a:r>
              <a:rPr lang="en-US" b="1" i="1" dirty="0"/>
              <a:t>c</a:t>
            </a:r>
            <a:r>
              <a:rPr lang="en-US" b="1" dirty="0"/>
              <a:t> = 2</a:t>
            </a:r>
            <a:r>
              <a:rPr lang="en-US" b="1" i="1" dirty="0"/>
              <a:t>cn</a:t>
            </a:r>
            <a:r>
              <a:rPr lang="en-US" b="1" dirty="0"/>
              <a:t> – </a:t>
            </a:r>
            <a:r>
              <a:rPr lang="en-US" b="1" i="1" dirty="0"/>
              <a:t>c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=</a:t>
            </a:r>
            <a:r>
              <a:rPr lang="en-US" b="1" dirty="0"/>
              <a:t> </a:t>
            </a:r>
            <a:r>
              <a:rPr lang="en-US" b="1" i="1" dirty="0" err="1"/>
              <a:t>cn</a:t>
            </a:r>
            <a:r>
              <a:rPr lang="en-US" b="1" dirty="0"/>
              <a:t> – </a:t>
            </a:r>
            <a:r>
              <a:rPr lang="en-US" b="1" i="1" dirty="0"/>
              <a:t>c</a:t>
            </a:r>
            <a:r>
              <a:rPr lang="en-US" b="1" dirty="0"/>
              <a:t>/2</a:t>
            </a:r>
          </a:p>
          <a:p>
            <a:pPr marL="1030288" lvl="1" indent="-285750">
              <a:buFont typeface="Wingdings" pitchFamily="2" charset="2"/>
              <a:buNone/>
            </a:pPr>
            <a:r>
              <a:rPr lang="en-US" b="1" dirty="0"/>
              <a:t>		 </a:t>
            </a:r>
            <a:r>
              <a:rPr lang="en-US" b="1" dirty="0">
                <a:sym typeface="Symbol" pitchFamily="18" charset="2"/>
              </a:rPr>
              <a:t></a:t>
            </a:r>
            <a:r>
              <a:rPr lang="en-US" b="1" dirty="0"/>
              <a:t> </a:t>
            </a:r>
            <a:r>
              <a:rPr lang="en-US" b="1" i="1" dirty="0" err="1"/>
              <a:t>cn</a:t>
            </a:r>
            <a:r>
              <a:rPr lang="en-US" b="1" dirty="0"/>
              <a:t> = 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O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for all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b="1" dirty="0"/>
              <a:t> ½</a:t>
            </a:r>
          </a:p>
        </p:txBody>
      </p:sp>
    </p:spTree>
    <p:extLst>
      <p:ext uri="{BB962C8B-B14F-4D97-AF65-F5344CB8AC3E}">
        <p14:creationId xmlns:p14="http://schemas.microsoft.com/office/powerpoint/2010/main" val="33113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87EA-86C3-5EE9-BD99-8BB2564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F2AD-7D6A-7939-6A5F-94B886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356F3-86B9-633A-FB6C-C67CA5A6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6296" y="1296584"/>
            <a:ext cx="3744159" cy="999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A3A7D-BBA7-1C5F-562F-B9FF80067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5" y="1296584"/>
            <a:ext cx="2949196" cy="723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1FE33-C99F-678F-4D37-F1CBBF1CB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43" y="2149486"/>
            <a:ext cx="3871295" cy="746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E821D-81D4-EB8A-C5D6-847933658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05" y="3123468"/>
            <a:ext cx="2575783" cy="647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7D0465-0391-605E-28F5-E1D72A485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501" y="3876584"/>
            <a:ext cx="2979678" cy="73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6CFEB-4465-0E5F-D948-9BBF72F99C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239"/>
          <a:stretch/>
        </p:blipFill>
        <p:spPr>
          <a:xfrm>
            <a:off x="1411501" y="4681581"/>
            <a:ext cx="2339543" cy="8049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C38733-CC36-0B17-CB63-009860C80F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501" y="5476374"/>
            <a:ext cx="2331922" cy="8230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80D437-0DBC-674E-E9F4-6A91D5F66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9543" y="2774894"/>
            <a:ext cx="1950889" cy="10516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8EE861-117A-E921-7A4B-5EA6B97A5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6770" y="4154420"/>
            <a:ext cx="5448772" cy="3429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B882CB-302B-0C1C-5942-EAAE7B7568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2540" y="4669577"/>
            <a:ext cx="2263336" cy="3429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D07899-7BA9-9B33-CA09-88DBC2F7B7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6770" y="5291735"/>
            <a:ext cx="4519052" cy="297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039C20-D8DA-41E3-F7D1-B28A3CDABE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2141" y="5922863"/>
            <a:ext cx="2286198" cy="3657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889469-9A69-9919-F589-0C35045821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27"/>
          <a:stretch/>
        </p:blipFill>
        <p:spPr>
          <a:xfrm>
            <a:off x="5682957" y="2682175"/>
            <a:ext cx="707406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E685-A4DD-F51F-9749-E0961F4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6933C-8679-472B-57EE-91BFE1C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F3BB56-1DFE-715F-7914-4F0F3729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4595" y="1209414"/>
            <a:ext cx="9163455" cy="53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282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E685-A4DD-F51F-9749-E0961F4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769E6-A739-8061-2580-D153A24A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Given: a </a:t>
            </a:r>
            <a:r>
              <a:rPr lang="en-US" sz="3600" i="1" dirty="0">
                <a:solidFill>
                  <a:schemeClr val="tx2"/>
                </a:solidFill>
              </a:rPr>
              <a:t>divide and conquer</a:t>
            </a:r>
            <a:r>
              <a:rPr lang="en-US" sz="3600" dirty="0"/>
              <a:t> algorithm</a:t>
            </a:r>
          </a:p>
          <a:p>
            <a:pPr lvl="1"/>
            <a:r>
              <a:rPr lang="en-US" sz="3200" b="1" dirty="0"/>
              <a:t>An algorithm that divides the problem of size </a:t>
            </a:r>
            <a:r>
              <a:rPr lang="en-US" sz="3200" b="1" i="1" dirty="0">
                <a:solidFill>
                  <a:srgbClr val="FF3300"/>
                </a:solidFill>
              </a:rPr>
              <a:t>n</a:t>
            </a:r>
            <a:r>
              <a:rPr lang="en-US" sz="3200" b="1" dirty="0"/>
              <a:t> into </a:t>
            </a:r>
            <a:r>
              <a:rPr lang="en-US" sz="3200" b="1" i="1" dirty="0">
                <a:solidFill>
                  <a:srgbClr val="FF3300"/>
                </a:solidFill>
              </a:rPr>
              <a:t>a</a:t>
            </a:r>
            <a:r>
              <a:rPr lang="en-US" sz="3200" b="1" dirty="0"/>
              <a:t> subproblems, each of size </a:t>
            </a:r>
            <a:r>
              <a:rPr lang="en-US" sz="3200" b="1" i="1" dirty="0">
                <a:solidFill>
                  <a:srgbClr val="FF3300"/>
                </a:solidFill>
              </a:rPr>
              <a:t>n</a:t>
            </a:r>
            <a:r>
              <a:rPr lang="en-US" sz="3200" b="1" dirty="0">
                <a:solidFill>
                  <a:srgbClr val="FF3300"/>
                </a:solidFill>
              </a:rPr>
              <a:t>/</a:t>
            </a:r>
            <a:r>
              <a:rPr lang="en-US" sz="3200" b="1" i="1" dirty="0">
                <a:solidFill>
                  <a:srgbClr val="FF3300"/>
                </a:solidFill>
              </a:rPr>
              <a:t>b</a:t>
            </a:r>
            <a:endParaRPr lang="en-US" sz="3200" b="1" dirty="0">
              <a:solidFill>
                <a:srgbClr val="FF3300"/>
              </a:solidFill>
            </a:endParaRPr>
          </a:p>
          <a:p>
            <a:pPr lvl="1"/>
            <a:r>
              <a:rPr lang="en-US" sz="3200" b="1" dirty="0"/>
              <a:t>Let the cost of each stage (i.e., the work to divide the problem + combine solved subproblems) be described by the function </a:t>
            </a:r>
            <a:r>
              <a:rPr lang="en-US" sz="3200" b="1" i="1" dirty="0">
                <a:solidFill>
                  <a:srgbClr val="FF3300"/>
                </a:solidFill>
              </a:rPr>
              <a:t>f</a:t>
            </a:r>
            <a:r>
              <a:rPr lang="en-US" sz="3200" b="1" dirty="0">
                <a:solidFill>
                  <a:srgbClr val="FF3300"/>
                </a:solidFill>
              </a:rPr>
              <a:t>(</a:t>
            </a:r>
            <a:r>
              <a:rPr lang="en-US" sz="3200" b="1" i="1" dirty="0">
                <a:solidFill>
                  <a:srgbClr val="FF3300"/>
                </a:solidFill>
              </a:rPr>
              <a:t>n</a:t>
            </a:r>
            <a:r>
              <a:rPr lang="en-US" sz="3200" b="1" dirty="0">
                <a:solidFill>
                  <a:srgbClr val="FF3300"/>
                </a:solidFill>
              </a:rPr>
              <a:t>)</a:t>
            </a:r>
          </a:p>
          <a:p>
            <a:endParaRPr lang="en-US" sz="3600" dirty="0"/>
          </a:p>
          <a:p>
            <a:r>
              <a:rPr lang="en-US" sz="3600" dirty="0"/>
              <a:t>Then, the Master Theorem gives us a cookbook for the algorithm’s running time:</a:t>
            </a:r>
          </a:p>
          <a:p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6933C-8679-472B-57EE-91BFE1C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E685-A4DD-F51F-9749-E0961F4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769E6-A739-8061-2580-D153A24A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 </a:t>
            </a:r>
            <a:r>
              <a:rPr lang="en-US" sz="4000" i="1" dirty="0"/>
              <a:t>T</a:t>
            </a:r>
            <a:r>
              <a:rPr lang="en-US" sz="4000" dirty="0"/>
              <a:t>(</a:t>
            </a:r>
            <a:r>
              <a:rPr lang="en-US" sz="4000" i="1" dirty="0"/>
              <a:t>n</a:t>
            </a:r>
            <a:r>
              <a:rPr lang="en-US" sz="4000" dirty="0"/>
              <a:t>) = </a:t>
            </a:r>
            <a:r>
              <a:rPr lang="en-US" sz="4000" i="1" dirty="0" err="1"/>
              <a:t>aT</a:t>
            </a:r>
            <a:r>
              <a:rPr lang="en-US" sz="4000" dirty="0"/>
              <a:t>(</a:t>
            </a:r>
            <a:r>
              <a:rPr lang="en-US" sz="4000" i="1" dirty="0"/>
              <a:t>n</a:t>
            </a:r>
            <a:r>
              <a:rPr lang="en-US" sz="4000" dirty="0"/>
              <a:t>/</a:t>
            </a:r>
            <a:r>
              <a:rPr lang="en-US" sz="4000" i="1" dirty="0"/>
              <a:t>b</a:t>
            </a:r>
            <a:r>
              <a:rPr lang="en-US" sz="4000" dirty="0"/>
              <a:t>) + </a:t>
            </a:r>
            <a:r>
              <a:rPr lang="en-US" sz="4000" i="1" dirty="0"/>
              <a:t>f</a:t>
            </a:r>
            <a:r>
              <a:rPr lang="en-US" sz="4000" dirty="0"/>
              <a:t>(</a:t>
            </a:r>
            <a:r>
              <a:rPr lang="en-US" sz="4000" i="1" dirty="0"/>
              <a:t>n</a:t>
            </a:r>
            <a:r>
              <a:rPr lang="en-US" sz="4000" dirty="0"/>
              <a:t>) 	where  </a:t>
            </a:r>
            <a:r>
              <a:rPr lang="en-US" sz="4000" b="1" i="1" dirty="0"/>
              <a:t>a</a:t>
            </a:r>
            <a:r>
              <a:rPr lang="en-US" sz="4000" dirty="0"/>
              <a:t> </a:t>
            </a:r>
            <a:r>
              <a:rPr lang="en-US" sz="4000" dirty="0">
                <a:cs typeface="Times New Roman" pitchFamily="18" charset="0"/>
              </a:rPr>
              <a:t>≥</a:t>
            </a:r>
            <a:r>
              <a:rPr lang="en-US" sz="4000" dirty="0"/>
              <a:t> 1 &amp; </a:t>
            </a:r>
            <a:r>
              <a:rPr lang="en-US" sz="4000" b="1" i="1" dirty="0"/>
              <a:t>b</a:t>
            </a:r>
            <a:r>
              <a:rPr lang="en-US" sz="4000" dirty="0"/>
              <a:t> &gt; 1</a:t>
            </a:r>
          </a:p>
          <a:p>
            <a:r>
              <a:rPr lang="en-US" sz="4000" dirty="0"/>
              <a:t>then</a:t>
            </a:r>
          </a:p>
          <a:p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6933C-8679-472B-57EE-91BFE1C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25FC-8595-493D-A46F-2FDFDC85D9B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FE7F548-2206-0550-1F0D-C2768D772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51" y="1756607"/>
          <a:ext cx="9642498" cy="487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1676160" progId="Equation.3">
                  <p:embed/>
                </p:oleObj>
              </mc:Choice>
              <mc:Fallback>
                <p:oleObj name="Equation" r:id="rId2" imgW="3568680" imgH="167616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FE7F548-2206-0550-1F0D-C2768D772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51" y="1756607"/>
                        <a:ext cx="9642498" cy="4874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18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The Master Method: Case 1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9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/3) + </a:t>
            </a:r>
            <a:r>
              <a:rPr lang="en-US" i="1" dirty="0"/>
              <a:t>n</a:t>
            </a:r>
          </a:p>
          <a:p>
            <a:pPr lvl="1"/>
            <a:r>
              <a:rPr lang="en-US" b="1" i="1" dirty="0"/>
              <a:t>a </a:t>
            </a:r>
            <a:r>
              <a:rPr lang="en-US" b="1" dirty="0"/>
              <a:t>= 9, </a:t>
            </a:r>
            <a:r>
              <a:rPr lang="en-US" b="1" i="1" dirty="0"/>
              <a:t>b </a:t>
            </a:r>
            <a:r>
              <a:rPr lang="en-US" b="1" dirty="0"/>
              <a:t>= 3, 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</a:t>
            </a:r>
            <a:r>
              <a:rPr lang="en-US" b="1" i="1" dirty="0"/>
              <a:t>n</a:t>
            </a:r>
          </a:p>
          <a:p>
            <a:pPr lvl="1"/>
            <a:r>
              <a:rPr lang="en-US" b="1" i="1" dirty="0" err="1"/>
              <a:t>n</a:t>
            </a:r>
            <a:r>
              <a:rPr lang="en-US" b="1" baseline="30000" dirty="0" err="1"/>
              <a:t>log</a:t>
            </a:r>
            <a:r>
              <a:rPr lang="en-US" sz="1600" b="1" i="1" baseline="30000" dirty="0" err="1"/>
              <a:t>b</a:t>
            </a:r>
            <a:r>
              <a:rPr lang="en-US" b="1" i="1" baseline="30000" dirty="0"/>
              <a:t> a</a:t>
            </a:r>
            <a:r>
              <a:rPr lang="en-US" b="1" dirty="0"/>
              <a:t> = </a:t>
            </a:r>
            <a:r>
              <a:rPr lang="en-US" b="1" i="1" dirty="0"/>
              <a:t>n</a:t>
            </a:r>
            <a:r>
              <a:rPr lang="en-US" b="1" baseline="30000" dirty="0"/>
              <a:t>log</a:t>
            </a:r>
            <a:r>
              <a:rPr lang="en-US" sz="1600" b="1" baseline="30000" dirty="0"/>
              <a:t>3</a:t>
            </a:r>
            <a:r>
              <a:rPr lang="en-US" b="1" baseline="30000" dirty="0"/>
              <a:t>9</a:t>
            </a:r>
            <a:r>
              <a:rPr lang="en-US" b="1" dirty="0"/>
              <a:t> = 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baseline="30000" dirty="0">
                <a:sym typeface="Symbol" pitchFamily="18" charset="2"/>
              </a:rPr>
              <a:t>2</a:t>
            </a:r>
            <a:endParaRPr lang="en-US" b="1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since 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FF3300"/>
                </a:solidFill>
              </a:rPr>
              <a:t>n</a:t>
            </a:r>
            <a:r>
              <a:rPr lang="en-US" b="1" baseline="30000" dirty="0">
                <a:solidFill>
                  <a:srgbClr val="FF3300"/>
                </a:solidFill>
              </a:rPr>
              <a:t>log</a:t>
            </a:r>
            <a:r>
              <a:rPr lang="en-US" sz="1600" b="1" baseline="30000" dirty="0">
                <a:solidFill>
                  <a:srgbClr val="FF3300"/>
                </a:solidFill>
              </a:rPr>
              <a:t>3</a:t>
            </a:r>
            <a:r>
              <a:rPr lang="en-US" b="1" baseline="30000" dirty="0">
                <a:solidFill>
                  <a:srgbClr val="FF3300"/>
                </a:solidFill>
              </a:rPr>
              <a:t>9 - </a:t>
            </a:r>
            <a:r>
              <a:rPr lang="en-US" b="1" baseline="30000" dirty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FF3300"/>
                </a:solidFill>
              </a:rPr>
              <a:t>n</a:t>
            </a:r>
            <a:r>
              <a:rPr lang="en-US" b="1" baseline="30000" dirty="0">
                <a:solidFill>
                  <a:srgbClr val="FF3300"/>
                </a:solidFill>
              </a:rPr>
              <a:t>2-0.5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FF3300"/>
                </a:solidFill>
              </a:rPr>
              <a:t>n</a:t>
            </a:r>
            <a:r>
              <a:rPr lang="en-US" b="1" baseline="30000" dirty="0">
                <a:solidFill>
                  <a:srgbClr val="FF3300"/>
                </a:solidFill>
              </a:rPr>
              <a:t>1.5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b="1" dirty="0">
                <a:sym typeface="Symbol" pitchFamily="18" charset="2"/>
              </a:rPr>
              <a:t>where  = 0.5</a:t>
            </a:r>
          </a:p>
          <a:p>
            <a:pPr lvl="1"/>
            <a:r>
              <a:rPr lang="en-US" b="1" dirty="0">
                <a:sym typeface="Symbol" pitchFamily="18" charset="2"/>
              </a:rPr>
              <a:t>case 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 applies:</a:t>
            </a:r>
            <a:endParaRPr lang="en-US" dirty="0">
              <a:sym typeface="Symbol" pitchFamily="18" charset="2"/>
            </a:endParaRPr>
          </a:p>
          <a:p>
            <a:pPr lvl="1"/>
            <a:endParaRPr lang="en-US" b="1" dirty="0">
              <a:sym typeface="Symbol" pitchFamily="18" charset="2"/>
            </a:endParaRPr>
          </a:p>
          <a:p>
            <a:pPr lvl="1"/>
            <a:endParaRPr lang="en-US" b="1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Thus the solution is </a:t>
            </a:r>
          </a:p>
          <a:p>
            <a:pPr lvl="2"/>
            <a:r>
              <a:rPr lang="en-US" b="1" i="1" dirty="0">
                <a:sym typeface="Symbol" pitchFamily="18" charset="2"/>
              </a:rPr>
              <a:t>T</a:t>
            </a:r>
            <a:r>
              <a:rPr lang="en-US" b="1" dirty="0">
                <a:sym typeface="Symbol" pitchFamily="18" charset="2"/>
              </a:rPr>
              <a:t>(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dirty="0">
                <a:sym typeface="Symbol" pitchFamily="18" charset="2"/>
              </a:rPr>
              <a:t>) = (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3711103" y="4216942"/>
          <a:ext cx="5057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28600" progId="Equation.3">
                  <p:embed/>
                </p:oleObj>
              </mc:Choice>
              <mc:Fallback>
                <p:oleObj name="Equation" r:id="rId2" imgW="2514600" imgH="228600" progId="Equation.3">
                  <p:embed/>
                  <p:pic>
                    <p:nvPicPr>
                      <p:cNvPr id="449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103" y="4216942"/>
                        <a:ext cx="50577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31B78FA1-5851-5230-1B6B-F5FEF3E8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095" y="1323773"/>
            <a:ext cx="619125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366D9B2-D712-2609-0581-FFA91F8C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395" y="2504873"/>
            <a:ext cx="45148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372" name="Group 4">
            <a:extLst>
              <a:ext uri="{FF2B5EF4-FFF2-40B4-BE49-F238E27FC236}">
                <a16:creationId xmlns:a16="http://schemas.microsoft.com/office/drawing/2014/main" id="{B8F707BE-F6D7-6E81-6AE9-EFFB57505D83}"/>
              </a:ext>
            </a:extLst>
          </p:cNvPr>
          <p:cNvGrpSpPr>
            <a:grpSpLocks/>
          </p:cNvGrpSpPr>
          <p:nvPr/>
        </p:nvGrpSpPr>
        <p:grpSpPr bwMode="auto">
          <a:xfrm>
            <a:off x="4114395" y="2161973"/>
            <a:ext cx="4514850" cy="762000"/>
            <a:chOff x="1212" y="2124"/>
            <a:chExt cx="2844" cy="480"/>
          </a:xfrm>
        </p:grpSpPr>
        <p:grpSp>
          <p:nvGrpSpPr>
            <p:cNvPr id="186373" name="Group 5">
              <a:extLst>
                <a:ext uri="{FF2B5EF4-FFF2-40B4-BE49-F238E27FC236}">
                  <a16:creationId xmlns:a16="http://schemas.microsoft.com/office/drawing/2014/main" id="{24712631-F5FF-6411-F991-169D375BB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6374" name="Rectangle 6">
                <a:extLst>
                  <a:ext uri="{FF2B5EF4-FFF2-40B4-BE49-F238E27FC236}">
                    <a16:creationId xmlns:a16="http://schemas.microsoft.com/office/drawing/2014/main" id="{83674B70-9433-5A7C-FCD7-B8D19BD9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5" name="Line 7">
                <a:extLst>
                  <a:ext uri="{FF2B5EF4-FFF2-40B4-BE49-F238E27FC236}">
                    <a16:creationId xmlns:a16="http://schemas.microsoft.com/office/drawing/2014/main" id="{D4A1B6E9-5D52-B849-3FF6-AD93361E4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6" name="Line 8">
                <a:extLst>
                  <a:ext uri="{FF2B5EF4-FFF2-40B4-BE49-F238E27FC236}">
                    <a16:creationId xmlns:a16="http://schemas.microsoft.com/office/drawing/2014/main" id="{C82A8FF1-B523-A430-1C10-D5FBE898C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7" name="Line 9">
                <a:extLst>
                  <a:ext uri="{FF2B5EF4-FFF2-40B4-BE49-F238E27FC236}">
                    <a16:creationId xmlns:a16="http://schemas.microsoft.com/office/drawing/2014/main" id="{C97EBAC1-4322-5D7B-9181-DDCFF0641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8" name="Line 10">
                <a:extLst>
                  <a:ext uri="{FF2B5EF4-FFF2-40B4-BE49-F238E27FC236}">
                    <a16:creationId xmlns:a16="http://schemas.microsoft.com/office/drawing/2014/main" id="{42A04049-0859-5A85-B164-ECC96F1F7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79" name="Line 11">
                <a:extLst>
                  <a:ext uri="{FF2B5EF4-FFF2-40B4-BE49-F238E27FC236}">
                    <a16:creationId xmlns:a16="http://schemas.microsoft.com/office/drawing/2014/main" id="{717083F6-AEF6-8F10-EA2A-D0DB746FE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0" name="Line 12">
                <a:extLst>
                  <a:ext uri="{FF2B5EF4-FFF2-40B4-BE49-F238E27FC236}">
                    <a16:creationId xmlns:a16="http://schemas.microsoft.com/office/drawing/2014/main" id="{0021AE0B-24EA-BCED-4259-9BDD1A4B5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1" name="Line 13">
                <a:extLst>
                  <a:ext uri="{FF2B5EF4-FFF2-40B4-BE49-F238E27FC236}">
                    <a16:creationId xmlns:a16="http://schemas.microsoft.com/office/drawing/2014/main" id="{E95A6C39-04CA-9818-488E-043F89EA3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2" name="Line 14">
                <a:extLst>
                  <a:ext uri="{FF2B5EF4-FFF2-40B4-BE49-F238E27FC236}">
                    <a16:creationId xmlns:a16="http://schemas.microsoft.com/office/drawing/2014/main" id="{86F01E43-9F85-1988-71BE-95540553F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83" name="Line 15">
                <a:extLst>
                  <a:ext uri="{FF2B5EF4-FFF2-40B4-BE49-F238E27FC236}">
                    <a16:creationId xmlns:a16="http://schemas.microsoft.com/office/drawing/2014/main" id="{EBE8A6F1-5879-D953-2233-57C96DE16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384" name="Text Box 16">
              <a:extLst>
                <a:ext uri="{FF2B5EF4-FFF2-40B4-BE49-F238E27FC236}">
                  <a16:creationId xmlns:a16="http://schemas.microsoft.com/office/drawing/2014/main" id="{24C5C2B1-1F10-89E5-B61F-489DAB96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5	7	9	13	32	33	42	54	56	88</a:t>
              </a:r>
            </a:p>
          </p:txBody>
        </p:sp>
        <p:sp>
          <p:nvSpPr>
            <p:cNvPr id="186385" name="Text Box 17">
              <a:extLst>
                <a:ext uri="{FF2B5EF4-FFF2-40B4-BE49-F238E27FC236}">
                  <a16:creationId xmlns:a16="http://schemas.microsoft.com/office/drawing/2014/main" id="{98768CD7-C782-D05D-2F1C-F77C12661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124"/>
              <a:ext cx="2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0	1	2	3	4	5	6	7	8	9</a:t>
              </a:r>
            </a:p>
          </p:txBody>
        </p:sp>
      </p:grpSp>
      <p:sp>
        <p:nvSpPr>
          <p:cNvPr id="186386" name="Text Box 18">
            <a:extLst>
              <a:ext uri="{FF2B5EF4-FFF2-40B4-BE49-F238E27FC236}">
                <a16:creationId xmlns:a16="http://schemas.microsoft.com/office/drawing/2014/main" id="{7172D453-FC6A-1493-6CDE-367A1203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420" y="2192137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Indices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186387" name="Text Box 19">
            <a:extLst>
              <a:ext uri="{FF2B5EF4-FFF2-40B4-BE49-F238E27FC236}">
                <a16:creationId xmlns:a16="http://schemas.microsoft.com/office/drawing/2014/main" id="{27306046-C87F-E3BB-CC49-EA6E6E6D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420" y="1506337"/>
            <a:ext cx="3143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target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The array </a:t>
            </a:r>
            <a:r>
              <a:rPr lang="en-US" altLang="en-US" sz="2000" b="1">
                <a:latin typeface="Courier New" panose="02070309020205020404" pitchFamily="49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looks like this:</a:t>
            </a:r>
          </a:p>
        </p:txBody>
      </p:sp>
      <p:sp>
        <p:nvSpPr>
          <p:cNvPr id="186389" name="Rectangle 21">
            <a:extLst>
              <a:ext uri="{FF2B5EF4-FFF2-40B4-BE49-F238E27FC236}">
                <a16:creationId xmlns:a16="http://schemas.microsoft.com/office/drawing/2014/main" id="{0643AF4C-98AE-D88C-F057-9231E5EF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395" y="4371773"/>
            <a:ext cx="21336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90" name="Text Box 22">
            <a:extLst>
              <a:ext uri="{FF2B5EF4-FFF2-40B4-BE49-F238E27FC236}">
                <a16:creationId xmlns:a16="http://schemas.microsoft.com/office/drawing/2014/main" id="{A6E05C11-AB33-1C10-56F8-E6F5E03E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521" y="3144637"/>
            <a:ext cx="4835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(0 + 9)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4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&gt; a[mid]</a:t>
            </a:r>
            <a:r>
              <a:rPr lang="en-US" altLang="en-US" sz="2000">
                <a:latin typeface="Arial" panose="020B0604020202020204" pitchFamily="34" charset="0"/>
              </a:rPr>
              <a:t> (that is, </a:t>
            </a:r>
            <a:r>
              <a:rPr lang="en-US" altLang="en-US" sz="2000">
                <a:latin typeface="Courier New" panose="02070309020205020404" pitchFamily="49" charset="0"/>
              </a:rPr>
              <a:t>33 &gt; a[4]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So, if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in the array, then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one of:</a:t>
            </a:r>
          </a:p>
        </p:txBody>
      </p:sp>
      <p:grpSp>
        <p:nvGrpSpPr>
          <p:cNvPr id="186391" name="Group 23">
            <a:extLst>
              <a:ext uri="{FF2B5EF4-FFF2-40B4-BE49-F238E27FC236}">
                <a16:creationId xmlns:a16="http://schemas.microsoft.com/office/drawing/2014/main" id="{FCADFAC3-A4EF-6138-0C89-E7D059889116}"/>
              </a:ext>
            </a:extLst>
          </p:cNvPr>
          <p:cNvGrpSpPr>
            <a:grpSpLocks/>
          </p:cNvGrpSpPr>
          <p:nvPr/>
        </p:nvGrpSpPr>
        <p:grpSpPr bwMode="auto">
          <a:xfrm>
            <a:off x="4114395" y="4028873"/>
            <a:ext cx="4514850" cy="762000"/>
            <a:chOff x="996" y="2076"/>
            <a:chExt cx="2844" cy="480"/>
          </a:xfrm>
        </p:grpSpPr>
        <p:sp>
          <p:nvSpPr>
            <p:cNvPr id="186392" name="Rectangle 24">
              <a:extLst>
                <a:ext uri="{FF2B5EF4-FFF2-40B4-BE49-F238E27FC236}">
                  <a16:creationId xmlns:a16="http://schemas.microsoft.com/office/drawing/2014/main" id="{DAAB1024-C0F8-AB3A-F021-4BC68092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292"/>
              <a:ext cx="1500" cy="26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6393" name="Group 25">
              <a:extLst>
                <a:ext uri="{FF2B5EF4-FFF2-40B4-BE49-F238E27FC236}">
                  <a16:creationId xmlns:a16="http://schemas.microsoft.com/office/drawing/2014/main" id="{D7F56B02-4825-126F-A603-E0918F99C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2076"/>
              <a:ext cx="2844" cy="480"/>
              <a:chOff x="1212" y="2124"/>
              <a:chExt cx="2844" cy="480"/>
            </a:xfrm>
          </p:grpSpPr>
          <p:grpSp>
            <p:nvGrpSpPr>
              <p:cNvPr id="186394" name="Group 26">
                <a:extLst>
                  <a:ext uri="{FF2B5EF4-FFF2-40B4-BE49-F238E27FC236}">
                    <a16:creationId xmlns:a16="http://schemas.microsoft.com/office/drawing/2014/main" id="{F6AA9666-05EF-CFBC-111C-37117585C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" y="2340"/>
                <a:ext cx="2844" cy="264"/>
                <a:chOff x="1212" y="2340"/>
                <a:chExt cx="2844" cy="264"/>
              </a:xfrm>
            </p:grpSpPr>
            <p:sp>
              <p:nvSpPr>
                <p:cNvPr id="186395" name="Rectangle 27">
                  <a:extLst>
                    <a:ext uri="{FF2B5EF4-FFF2-40B4-BE49-F238E27FC236}">
                      <a16:creationId xmlns:a16="http://schemas.microsoft.com/office/drawing/2014/main" id="{9814F031-4169-FE5D-07DB-A9BED9962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2" y="2340"/>
                  <a:ext cx="2844" cy="26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96" name="Line 28">
                  <a:extLst>
                    <a:ext uri="{FF2B5EF4-FFF2-40B4-BE49-F238E27FC236}">
                      <a16:creationId xmlns:a16="http://schemas.microsoft.com/office/drawing/2014/main" id="{AAA1B28F-ED06-8138-E027-947519309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8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97" name="Line 29">
                  <a:extLst>
                    <a:ext uri="{FF2B5EF4-FFF2-40B4-BE49-F238E27FC236}">
                      <a16:creationId xmlns:a16="http://schemas.microsoft.com/office/drawing/2014/main" id="{42347AF7-C379-D4E1-B458-D4E69883D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98" name="Line 30">
                  <a:extLst>
                    <a:ext uri="{FF2B5EF4-FFF2-40B4-BE49-F238E27FC236}">
                      <a16:creationId xmlns:a16="http://schemas.microsoft.com/office/drawing/2014/main" id="{D77C7D2E-E0EA-2AFA-79AA-1C42AD1C7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2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99" name="Line 31">
                  <a:extLst>
                    <a:ext uri="{FF2B5EF4-FFF2-40B4-BE49-F238E27FC236}">
                      <a16:creationId xmlns:a16="http://schemas.microsoft.com/office/drawing/2014/main" id="{D95F3892-8D4E-B6DF-460A-90F6AB559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400" name="Line 32">
                  <a:extLst>
                    <a:ext uri="{FF2B5EF4-FFF2-40B4-BE49-F238E27FC236}">
                      <a16:creationId xmlns:a16="http://schemas.microsoft.com/office/drawing/2014/main" id="{E77567F6-C66C-D280-143A-6E91E957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401" name="Line 33">
                  <a:extLst>
                    <a:ext uri="{FF2B5EF4-FFF2-40B4-BE49-F238E27FC236}">
                      <a16:creationId xmlns:a16="http://schemas.microsoft.com/office/drawing/2014/main" id="{07218258-520C-AE1A-9F01-BBBC2A20D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402" name="Line 34">
                  <a:extLst>
                    <a:ext uri="{FF2B5EF4-FFF2-40B4-BE49-F238E27FC236}">
                      <a16:creationId xmlns:a16="http://schemas.microsoft.com/office/drawing/2014/main" id="{394D9EAB-9761-85E4-1DD8-846462023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4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403" name="Line 35">
                  <a:extLst>
                    <a:ext uri="{FF2B5EF4-FFF2-40B4-BE49-F238E27FC236}">
                      <a16:creationId xmlns:a16="http://schemas.microsoft.com/office/drawing/2014/main" id="{52846889-AD4F-83C0-DFD0-0819F59FE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0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404" name="Line 36">
                  <a:extLst>
                    <a:ext uri="{FF2B5EF4-FFF2-40B4-BE49-F238E27FC236}">
                      <a16:creationId xmlns:a16="http://schemas.microsoft.com/office/drawing/2014/main" id="{46908364-5D2A-9957-5CA8-E377320B2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405" name="Text Box 37">
                <a:extLst>
                  <a:ext uri="{FF2B5EF4-FFF2-40B4-BE49-F238E27FC236}">
                    <a16:creationId xmlns:a16="http://schemas.microsoft.com/office/drawing/2014/main" id="{2AD8E24A-BED3-7EB4-4CDA-6A04DC374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6" y="2350"/>
                <a:ext cx="28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latin typeface="Courier New" panose="02070309020205020404" pitchFamily="49" charset="0"/>
                  </a:rPr>
                  <a:t> 	 	 	 	 	33	42	54	56	88</a:t>
                </a:r>
              </a:p>
            </p:txBody>
          </p:sp>
          <p:sp>
            <p:nvSpPr>
              <p:cNvPr id="186406" name="Text Box 38">
                <a:extLst>
                  <a:ext uri="{FF2B5EF4-FFF2-40B4-BE49-F238E27FC236}">
                    <a16:creationId xmlns:a16="http://schemas.microsoft.com/office/drawing/2014/main" id="{18CBE6E9-A509-2232-A941-E3235006C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0" y="2124"/>
                <a:ext cx="27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latin typeface="Courier New" panose="02070309020205020404" pitchFamily="49" charset="0"/>
                  </a:rPr>
                  <a:t> 	 	 	 	 	5	6	7	8	9</a:t>
                </a:r>
              </a:p>
            </p:txBody>
          </p:sp>
        </p:grpSp>
      </p:grpSp>
      <p:sp>
        <p:nvSpPr>
          <p:cNvPr id="186407" name="Rectangle 39">
            <a:extLst>
              <a:ext uri="{FF2B5EF4-FFF2-40B4-BE49-F238E27FC236}">
                <a16:creationId xmlns:a16="http://schemas.microsoft.com/office/drawing/2014/main" id="{E7959A37-7E3B-35DF-1C55-B86F971C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195" y="3133523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8" name="AutoShape 40">
            <a:extLst>
              <a:ext uri="{FF2B5EF4-FFF2-40B4-BE49-F238E27FC236}">
                <a16:creationId xmlns:a16="http://schemas.microsoft.com/office/drawing/2014/main" id="{B3B1784D-6C68-4EB2-8158-E54451FD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145" y="5248073"/>
            <a:ext cx="6438900" cy="704850"/>
          </a:xfrm>
          <a:prstGeom prst="wedgeRectCallout">
            <a:avLst>
              <a:gd name="adj1" fmla="val -2343"/>
              <a:gd name="adj2" fmla="val -114866"/>
            </a:avLst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Eliminated half of the remaining elements from consideration because array elements are sorted.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4206F-64FF-9FEC-DA78-96F4FFD1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3236" y="226575"/>
            <a:ext cx="11665528" cy="590843"/>
          </a:xfrm>
        </p:spPr>
        <p:txBody>
          <a:bodyPr/>
          <a:lstStyle/>
          <a:p>
            <a:r>
              <a:rPr lang="en-US" sz="3200" dirty="0"/>
              <a:t>Using The Master Method: Case 2</a:t>
            </a:r>
          </a:p>
        </p:txBody>
      </p:sp>
      <p:sp>
        <p:nvSpPr>
          <p:cNvPr id="528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T</a:t>
            </a:r>
            <a:r>
              <a:rPr lang="en-US" dirty="0"/>
              <a:t>(2</a:t>
            </a:r>
            <a:r>
              <a:rPr lang="en-US" i="1" dirty="0"/>
              <a:t>n</a:t>
            </a:r>
            <a:r>
              <a:rPr lang="en-US" dirty="0"/>
              <a:t>/3) + 1</a:t>
            </a:r>
          </a:p>
          <a:p>
            <a:pPr lvl="1"/>
            <a:r>
              <a:rPr lang="en-US" b="1" i="1" dirty="0"/>
              <a:t>a</a:t>
            </a:r>
            <a:r>
              <a:rPr lang="en-US" b="1" dirty="0"/>
              <a:t> = 1, </a:t>
            </a:r>
            <a:r>
              <a:rPr lang="en-US" b="1" i="1" dirty="0"/>
              <a:t>b</a:t>
            </a:r>
            <a:r>
              <a:rPr lang="en-US" b="1" dirty="0"/>
              <a:t> = 3/2, 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 = 1</a:t>
            </a:r>
          </a:p>
          <a:p>
            <a:pPr lvl="1"/>
            <a:r>
              <a:rPr lang="en-US" b="1" i="1" dirty="0" err="1"/>
              <a:t>n</a:t>
            </a:r>
            <a:r>
              <a:rPr lang="en-US" b="1" baseline="30000" dirty="0" err="1"/>
              <a:t>log</a:t>
            </a:r>
            <a:r>
              <a:rPr lang="en-US" sz="1600" b="1" i="1" baseline="30000" dirty="0" err="1"/>
              <a:t>b</a:t>
            </a:r>
            <a:r>
              <a:rPr lang="en-US" b="1" i="1" baseline="30000" dirty="0" err="1"/>
              <a:t>a</a:t>
            </a:r>
            <a:r>
              <a:rPr lang="en-US" b="1" dirty="0"/>
              <a:t> = </a:t>
            </a:r>
            <a:r>
              <a:rPr lang="en-US" b="1" i="1" dirty="0"/>
              <a:t>n</a:t>
            </a:r>
            <a:r>
              <a:rPr lang="en-US" b="1" baseline="30000" dirty="0"/>
              <a:t>log</a:t>
            </a:r>
            <a:r>
              <a:rPr lang="en-US" sz="1600" b="1" baseline="30000" dirty="0"/>
              <a:t>3/2</a:t>
            </a:r>
            <a:r>
              <a:rPr lang="en-US" b="1" baseline="30000" dirty="0"/>
              <a:t>1</a:t>
            </a:r>
            <a:r>
              <a:rPr lang="en-US" b="1" dirty="0"/>
              <a:t> = </a:t>
            </a:r>
            <a:r>
              <a:rPr lang="en-US" b="1" i="1" dirty="0"/>
              <a:t>n</a:t>
            </a:r>
            <a:r>
              <a:rPr lang="en-US" b="1" baseline="30000" dirty="0"/>
              <a:t>0</a:t>
            </a:r>
            <a:r>
              <a:rPr lang="en-US" b="1" dirty="0"/>
              <a:t> = 1</a:t>
            </a:r>
            <a:endParaRPr lang="en-US" b="1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since 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 = (</a:t>
            </a:r>
            <a:r>
              <a:rPr lang="en-US" b="1" i="1" dirty="0" err="1">
                <a:solidFill>
                  <a:srgbClr val="FF3300"/>
                </a:solidFill>
              </a:rPr>
              <a:t>n</a:t>
            </a:r>
            <a:r>
              <a:rPr lang="en-US" b="1" baseline="30000" dirty="0" err="1">
                <a:solidFill>
                  <a:srgbClr val="FF3300"/>
                </a:solidFill>
              </a:rPr>
              <a:t>log</a:t>
            </a:r>
            <a:r>
              <a:rPr lang="en-US" sz="1600" b="1" i="1" baseline="30000" dirty="0" err="1">
                <a:solidFill>
                  <a:srgbClr val="FF3300"/>
                </a:solidFill>
              </a:rPr>
              <a:t>b</a:t>
            </a:r>
            <a:r>
              <a:rPr lang="en-US" b="1" i="1" baseline="30000" dirty="0" err="1">
                <a:solidFill>
                  <a:srgbClr val="FF3300"/>
                </a:solidFill>
              </a:rPr>
              <a:t>a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en-US" b="1" dirty="0">
                <a:sym typeface="Symbol" pitchFamily="18" charset="2"/>
              </a:rPr>
              <a:t> = (1)</a:t>
            </a:r>
          </a:p>
          <a:p>
            <a:pPr lvl="1"/>
            <a:r>
              <a:rPr lang="en-US" b="1" dirty="0">
                <a:sym typeface="Symbol" pitchFamily="18" charset="2"/>
              </a:rPr>
              <a:t>case </a:t>
            </a:r>
            <a:r>
              <a:rPr lang="en-US" b="1" dirty="0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applies: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r>
              <a:rPr lang="en-US" b="1" dirty="0">
                <a:sym typeface="Symbol" pitchFamily="18" charset="2"/>
              </a:rPr>
              <a:t>Thus the solution is </a:t>
            </a:r>
          </a:p>
          <a:p>
            <a:pPr lvl="2"/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>
                <a:sym typeface="Symbol" pitchFamily="18" charset="2"/>
              </a:rPr>
              <a:t>) = (</a:t>
            </a:r>
            <a:r>
              <a:rPr lang="en-US" b="1" dirty="0" err="1">
                <a:sym typeface="Symbol" pitchFamily="18" charset="2"/>
              </a:rPr>
              <a:t>lg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528388" name="Object 1028"/>
          <p:cNvGraphicFramePr>
            <a:graphicFrameLocks noChangeAspect="1"/>
          </p:cNvGraphicFramePr>
          <p:nvPr/>
        </p:nvGraphicFramePr>
        <p:xfrm>
          <a:off x="3738665" y="3860328"/>
          <a:ext cx="5561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228600" progId="Equation.3">
                  <p:embed/>
                </p:oleObj>
              </mc:Choice>
              <mc:Fallback>
                <p:oleObj name="Equation" r:id="rId2" imgW="2692080" imgH="228600" progId="Equation.3">
                  <p:embed/>
                  <p:pic>
                    <p:nvPicPr>
                      <p:cNvPr id="52838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665" y="3860328"/>
                        <a:ext cx="5561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The Master Method: Case 3</a:t>
            </a:r>
          </a:p>
        </p:txBody>
      </p:sp>
      <p:sp>
        <p:nvSpPr>
          <p:cNvPr id="529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3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/4) + 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</a:p>
          <a:p>
            <a:pPr lvl="1"/>
            <a:r>
              <a:rPr lang="en-US" b="1" i="1"/>
              <a:t>a</a:t>
            </a:r>
            <a:r>
              <a:rPr lang="en-US" b="1"/>
              <a:t> = 3, </a:t>
            </a:r>
            <a:r>
              <a:rPr lang="en-US" b="1" i="1"/>
              <a:t>b</a:t>
            </a:r>
            <a:r>
              <a:rPr lang="en-US" b="1"/>
              <a:t> = 4, </a:t>
            </a: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) = </a:t>
            </a:r>
            <a:r>
              <a:rPr lang="en-US" b="1" i="1"/>
              <a:t>n</a:t>
            </a:r>
            <a:r>
              <a:rPr lang="en-US" b="1"/>
              <a:t> lg </a:t>
            </a:r>
            <a:r>
              <a:rPr lang="en-US" b="1" i="1"/>
              <a:t>n</a:t>
            </a:r>
          </a:p>
          <a:p>
            <a:pPr lvl="1"/>
            <a:r>
              <a:rPr lang="en-US" b="1" i="1"/>
              <a:t>n</a:t>
            </a:r>
            <a:r>
              <a:rPr lang="en-US" b="1" baseline="30000"/>
              <a:t>log</a:t>
            </a:r>
            <a:r>
              <a:rPr lang="en-US" sz="1600" b="1" i="1" baseline="30000"/>
              <a:t>b</a:t>
            </a:r>
            <a:r>
              <a:rPr lang="en-US" b="1" i="1" baseline="30000"/>
              <a:t>a</a:t>
            </a:r>
            <a:r>
              <a:rPr lang="en-US" b="1"/>
              <a:t> = </a:t>
            </a:r>
            <a:r>
              <a:rPr lang="en-US" b="1" i="1"/>
              <a:t>n</a:t>
            </a:r>
            <a:r>
              <a:rPr lang="en-US" b="1" baseline="30000"/>
              <a:t>log</a:t>
            </a:r>
            <a:r>
              <a:rPr lang="en-US" sz="1600" b="1" baseline="30000"/>
              <a:t>4</a:t>
            </a:r>
            <a:r>
              <a:rPr lang="en-US" b="1" baseline="30000"/>
              <a:t>3</a:t>
            </a:r>
            <a:r>
              <a:rPr lang="en-US" b="1"/>
              <a:t> = </a:t>
            </a:r>
            <a:r>
              <a:rPr lang="en-US" b="1" i="1"/>
              <a:t>n</a:t>
            </a:r>
            <a:r>
              <a:rPr lang="en-US" b="1" baseline="30000"/>
              <a:t>0.793</a:t>
            </a:r>
            <a:r>
              <a:rPr lang="en-US" b="1"/>
              <a:t> = </a:t>
            </a:r>
            <a:r>
              <a:rPr lang="en-US" b="1" i="1"/>
              <a:t>n</a:t>
            </a:r>
            <a:r>
              <a:rPr lang="en-US" b="1" baseline="30000"/>
              <a:t>0.8</a:t>
            </a:r>
            <a:endParaRPr lang="en-US" b="1">
              <a:sym typeface="Symbol" pitchFamily="18" charset="2"/>
            </a:endParaRPr>
          </a:p>
          <a:p>
            <a:pPr lvl="1"/>
            <a:r>
              <a:rPr lang="en-US" b="1">
                <a:sym typeface="Symbol" pitchFamily="18" charset="2"/>
              </a:rPr>
              <a:t>Since </a:t>
            </a:r>
            <a:r>
              <a:rPr lang="en-US" b="1" i="1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FF3300"/>
                </a:solidFill>
              </a:rPr>
              <a:t>n</a:t>
            </a:r>
            <a:r>
              <a:rPr lang="en-US" b="1" baseline="30000">
                <a:solidFill>
                  <a:srgbClr val="FF3300"/>
                </a:solidFill>
              </a:rPr>
              <a:t>log</a:t>
            </a:r>
            <a:r>
              <a:rPr lang="en-US" sz="1600" b="1" baseline="30000">
                <a:solidFill>
                  <a:srgbClr val="FF3300"/>
                </a:solidFill>
              </a:rPr>
              <a:t>4</a:t>
            </a:r>
            <a:r>
              <a:rPr lang="en-US" b="1" baseline="30000">
                <a:solidFill>
                  <a:srgbClr val="FF3300"/>
                </a:solidFill>
              </a:rPr>
              <a:t>3+</a:t>
            </a:r>
            <a:r>
              <a:rPr lang="en-US" b="1" baseline="3000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FF3300"/>
                </a:solidFill>
              </a:rPr>
              <a:t>n</a:t>
            </a:r>
            <a:r>
              <a:rPr lang="en-US" b="1" baseline="30000">
                <a:solidFill>
                  <a:srgbClr val="FF3300"/>
                </a:solidFill>
              </a:rPr>
              <a:t>0.8+</a:t>
            </a:r>
            <a:r>
              <a:rPr lang="en-US" b="1" baseline="30000">
                <a:solidFill>
                  <a:srgbClr val="FF3300"/>
                </a:solidFill>
                <a:sym typeface="Symbol" pitchFamily="18" charset="2"/>
              </a:rPr>
              <a:t>0.2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) = </a:t>
            </a:r>
            <a:r>
              <a:rPr lang="en-US" b="1">
                <a:solidFill>
                  <a:srgbClr val="FF33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b="1" i="1">
                <a:solidFill>
                  <a:srgbClr val="FF3300"/>
                </a:solidFill>
              </a:rPr>
              <a:t>n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b="1">
                <a:sym typeface="Symbol" pitchFamily="18" charset="2"/>
              </a:rPr>
              <a:t>where   0.2, and for sufficiently large 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,</a:t>
            </a:r>
          </a:p>
          <a:p>
            <a:pPr lvl="2"/>
            <a:r>
              <a:rPr lang="en-US" b="1" i="1">
                <a:sym typeface="Symbol" pitchFamily="18" charset="2"/>
              </a:rPr>
              <a:t>a</a:t>
            </a:r>
            <a:r>
              <a:rPr lang="en-US" b="1">
                <a:sym typeface="Symbol" pitchFamily="18" charset="2"/>
              </a:rPr>
              <a:t>.</a:t>
            </a:r>
            <a:r>
              <a:rPr lang="en-US" b="1" i="1">
                <a:sym typeface="Symbol" pitchFamily="18" charset="2"/>
              </a:rPr>
              <a:t>f</a:t>
            </a:r>
            <a:r>
              <a:rPr lang="en-US" b="1">
                <a:sym typeface="Symbol" pitchFamily="18" charset="2"/>
              </a:rPr>
              <a:t>(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/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) = 3(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/4) lg(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/4)  (3/4) 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 lg 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   for 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b="1">
                <a:sym typeface="Symbol" pitchFamily="18" charset="2"/>
              </a:rPr>
              <a:t> = 3/4</a:t>
            </a:r>
          </a:p>
          <a:p>
            <a:pPr lvl="1"/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case </a:t>
            </a:r>
            <a:r>
              <a:rPr lang="en-US" b="1">
                <a:solidFill>
                  <a:srgbClr val="FF3300"/>
                </a:solidFill>
                <a:sym typeface="Symbol" pitchFamily="18" charset="2"/>
              </a:rPr>
              <a:t>3</a:t>
            </a:r>
            <a:r>
              <a:rPr lang="en-US" b="1">
                <a:sym typeface="Symbol" pitchFamily="18" charset="2"/>
              </a:rPr>
              <a:t> applies: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 b="1">
                <a:sym typeface="Symbol" pitchFamily="18" charset="2"/>
              </a:rPr>
              <a:t>Thus the solution is </a:t>
            </a:r>
          </a:p>
          <a:p>
            <a:pPr lvl="2"/>
            <a:r>
              <a:rPr lang="en-US" b="1" i="1"/>
              <a:t>T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>
                <a:sym typeface="Symbol" pitchFamily="18" charset="2"/>
              </a:rPr>
              <a:t>) = (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 lg </a:t>
            </a:r>
            <a:r>
              <a:rPr lang="en-US" b="1" i="1">
                <a:sym typeface="Symbol" pitchFamily="18" charset="2"/>
              </a:rPr>
              <a:t>n</a:t>
            </a:r>
            <a:r>
              <a:rPr lang="en-US" b="1">
                <a:sym typeface="Symbol" pitchFamily="18" charset="2"/>
              </a:rPr>
              <a:t>)</a:t>
            </a:r>
          </a:p>
        </p:txBody>
      </p:sp>
      <p:graphicFrame>
        <p:nvGraphicFramePr>
          <p:cNvPr id="529412" name="Object 1028"/>
          <p:cNvGraphicFramePr>
            <a:graphicFrameLocks noChangeAspect="1"/>
          </p:cNvGraphicFramePr>
          <p:nvPr/>
        </p:nvGraphicFramePr>
        <p:xfrm>
          <a:off x="3761362" y="4546060"/>
          <a:ext cx="5270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228600" progId="Equation.3">
                  <p:embed/>
                </p:oleObj>
              </mc:Choice>
              <mc:Fallback>
                <p:oleObj name="Equation" r:id="rId2" imgW="2552400" imgH="228600" progId="Equation.3">
                  <p:embed/>
                  <p:pic>
                    <p:nvPicPr>
                      <p:cNvPr id="5294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362" y="4546060"/>
                        <a:ext cx="52705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13BAD61-8D05-873C-12F2-B5188B81B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49" t="66872" r="12945" b="2457"/>
          <a:stretch/>
        </p:blipFill>
        <p:spPr>
          <a:xfrm>
            <a:off x="6984460" y="1175474"/>
            <a:ext cx="4944304" cy="105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82B18F80-E265-40FF-E96D-BFC14D4E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06" y="6248400"/>
            <a:ext cx="14478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7FAE535-2686-1399-82FF-F77C0B9A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406" y="6248400"/>
            <a:ext cx="4572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34D55716-4FBF-AEDD-31AD-A1DF6930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256" y="990600"/>
            <a:ext cx="619125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27D4C190-3652-2D82-E008-14C5F24A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556" y="2171700"/>
            <a:ext cx="45148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22" name="Group 6">
            <a:extLst>
              <a:ext uri="{FF2B5EF4-FFF2-40B4-BE49-F238E27FC236}">
                <a16:creationId xmlns:a16="http://schemas.microsoft.com/office/drawing/2014/main" id="{E5D92282-7095-DA31-327F-73FB8C17AC81}"/>
              </a:ext>
            </a:extLst>
          </p:cNvPr>
          <p:cNvGrpSpPr>
            <a:grpSpLocks/>
          </p:cNvGrpSpPr>
          <p:nvPr/>
        </p:nvGrpSpPr>
        <p:grpSpPr bwMode="auto">
          <a:xfrm>
            <a:off x="3989556" y="1828800"/>
            <a:ext cx="4514850" cy="762000"/>
            <a:chOff x="1212" y="2124"/>
            <a:chExt cx="2844" cy="480"/>
          </a:xfrm>
        </p:grpSpPr>
        <p:grpSp>
          <p:nvGrpSpPr>
            <p:cNvPr id="188423" name="Group 7">
              <a:extLst>
                <a:ext uri="{FF2B5EF4-FFF2-40B4-BE49-F238E27FC236}">
                  <a16:creationId xmlns:a16="http://schemas.microsoft.com/office/drawing/2014/main" id="{55B14AA8-EE27-9DDE-EC29-2E8924EAA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24" name="Rectangle 8">
                <a:extLst>
                  <a:ext uri="{FF2B5EF4-FFF2-40B4-BE49-F238E27FC236}">
                    <a16:creationId xmlns:a16="http://schemas.microsoft.com/office/drawing/2014/main" id="{5735DB91-C635-3E83-CBAD-08C546ADF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5" name="Line 9">
                <a:extLst>
                  <a:ext uri="{FF2B5EF4-FFF2-40B4-BE49-F238E27FC236}">
                    <a16:creationId xmlns:a16="http://schemas.microsoft.com/office/drawing/2014/main" id="{8BE627F7-96CD-E6DC-091B-EF59A0C3A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6" name="Line 10">
                <a:extLst>
                  <a:ext uri="{FF2B5EF4-FFF2-40B4-BE49-F238E27FC236}">
                    <a16:creationId xmlns:a16="http://schemas.microsoft.com/office/drawing/2014/main" id="{FD500E6F-DE9B-C70D-D4B3-951C4702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7" name="Line 11">
                <a:extLst>
                  <a:ext uri="{FF2B5EF4-FFF2-40B4-BE49-F238E27FC236}">
                    <a16:creationId xmlns:a16="http://schemas.microsoft.com/office/drawing/2014/main" id="{56BBB691-2C43-D701-2688-BB1CE2A5E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8" name="Line 12">
                <a:extLst>
                  <a:ext uri="{FF2B5EF4-FFF2-40B4-BE49-F238E27FC236}">
                    <a16:creationId xmlns:a16="http://schemas.microsoft.com/office/drawing/2014/main" id="{43CAD842-10AD-A57B-883C-5D726E703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9" name="Line 13">
                <a:extLst>
                  <a:ext uri="{FF2B5EF4-FFF2-40B4-BE49-F238E27FC236}">
                    <a16:creationId xmlns:a16="http://schemas.microsoft.com/office/drawing/2014/main" id="{82E21A24-FFEA-6200-CAF7-B0EA72C9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30" name="Line 14">
                <a:extLst>
                  <a:ext uri="{FF2B5EF4-FFF2-40B4-BE49-F238E27FC236}">
                    <a16:creationId xmlns:a16="http://schemas.microsoft.com/office/drawing/2014/main" id="{60D8641D-A056-E77E-8061-CB7EECAB1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31" name="Line 15">
                <a:extLst>
                  <a:ext uri="{FF2B5EF4-FFF2-40B4-BE49-F238E27FC236}">
                    <a16:creationId xmlns:a16="http://schemas.microsoft.com/office/drawing/2014/main" id="{948531B8-DEBD-8308-CF7F-FA2E27833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32" name="Line 16">
                <a:extLst>
                  <a:ext uri="{FF2B5EF4-FFF2-40B4-BE49-F238E27FC236}">
                    <a16:creationId xmlns:a16="http://schemas.microsoft.com/office/drawing/2014/main" id="{61EF676E-0836-4876-E5FC-A1F846EDE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33" name="Line 17">
                <a:extLst>
                  <a:ext uri="{FF2B5EF4-FFF2-40B4-BE49-F238E27FC236}">
                    <a16:creationId xmlns:a16="http://schemas.microsoft.com/office/drawing/2014/main" id="{0463F9A1-AF1D-1247-AA57-9CE8D9143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434" name="Text Box 18">
              <a:extLst>
                <a:ext uri="{FF2B5EF4-FFF2-40B4-BE49-F238E27FC236}">
                  <a16:creationId xmlns:a16="http://schemas.microsoft.com/office/drawing/2014/main" id="{D62F7A8A-4642-D6AF-D358-FF6D5695D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5	7	9	13	32	33	42	54	56	88</a:t>
              </a:r>
            </a:p>
          </p:txBody>
        </p:sp>
        <p:sp>
          <p:nvSpPr>
            <p:cNvPr id="188435" name="Text Box 19">
              <a:extLst>
                <a:ext uri="{FF2B5EF4-FFF2-40B4-BE49-F238E27FC236}">
                  <a16:creationId xmlns:a16="http://schemas.microsoft.com/office/drawing/2014/main" id="{F3CCCFCA-9762-CBF6-E2CC-C6F8AEF45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124"/>
              <a:ext cx="2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0	1	2	3	4	5	6	7	8	9</a:t>
              </a:r>
            </a:p>
          </p:txBody>
        </p:sp>
      </p:grpSp>
      <p:sp>
        <p:nvSpPr>
          <p:cNvPr id="188436" name="Text Box 20">
            <a:extLst>
              <a:ext uri="{FF2B5EF4-FFF2-40B4-BE49-F238E27FC236}">
                <a16:creationId xmlns:a16="http://schemas.microsoft.com/office/drawing/2014/main" id="{5555469E-887C-EF80-42EB-FA0B7BF8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581" y="1858964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Indexes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188437" name="Text Box 21">
            <a:extLst>
              <a:ext uri="{FF2B5EF4-FFF2-40B4-BE49-F238E27FC236}">
                <a16:creationId xmlns:a16="http://schemas.microsoft.com/office/drawing/2014/main" id="{8827B0BA-4903-2281-770C-B3F67D019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581" y="1173164"/>
            <a:ext cx="3143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target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The array </a:t>
            </a:r>
            <a:r>
              <a:rPr lang="en-US" altLang="en-US" sz="2000" b="1">
                <a:latin typeface="Courier New" panose="02070309020205020404" pitchFamily="49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looks like this:</a:t>
            </a:r>
          </a:p>
        </p:txBody>
      </p:sp>
      <p:sp>
        <p:nvSpPr>
          <p:cNvPr id="188439" name="Rectangle 23">
            <a:extLst>
              <a:ext uri="{FF2B5EF4-FFF2-40B4-BE49-F238E27FC236}">
                <a16:creationId xmlns:a16="http://schemas.microsoft.com/office/drawing/2014/main" id="{8EB91C98-48F8-2B50-0CC7-EA62F38C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556" y="6248400"/>
            <a:ext cx="21336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0" name="Text Box 24">
            <a:extLst>
              <a:ext uri="{FF2B5EF4-FFF2-40B4-BE49-F238E27FC236}">
                <a16:creationId xmlns:a16="http://schemas.microsoft.com/office/drawing/2014/main" id="{A6A4B898-61C7-0C60-A67E-053E8BC1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81" y="5021264"/>
            <a:ext cx="4222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(5 + 6)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5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== a[mid]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So we found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at index </a:t>
            </a: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88441" name="Rectangle 25">
            <a:extLst>
              <a:ext uri="{FF2B5EF4-FFF2-40B4-BE49-F238E27FC236}">
                <a16:creationId xmlns:a16="http://schemas.microsoft.com/office/drawing/2014/main" id="{6AF4E702-ED74-64C6-1A55-A954A019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56" y="6248400"/>
            <a:ext cx="4762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42" name="Group 26">
            <a:extLst>
              <a:ext uri="{FF2B5EF4-FFF2-40B4-BE49-F238E27FC236}">
                <a16:creationId xmlns:a16="http://schemas.microsoft.com/office/drawing/2014/main" id="{626BF1B4-FBFC-1BD4-2491-375DDA250E76}"/>
              </a:ext>
            </a:extLst>
          </p:cNvPr>
          <p:cNvGrpSpPr>
            <a:grpSpLocks/>
          </p:cNvGrpSpPr>
          <p:nvPr/>
        </p:nvGrpSpPr>
        <p:grpSpPr bwMode="auto">
          <a:xfrm>
            <a:off x="3989556" y="5905500"/>
            <a:ext cx="4514850" cy="762000"/>
            <a:chOff x="1212" y="2124"/>
            <a:chExt cx="2844" cy="480"/>
          </a:xfrm>
        </p:grpSpPr>
        <p:grpSp>
          <p:nvGrpSpPr>
            <p:cNvPr id="188443" name="Group 27">
              <a:extLst>
                <a:ext uri="{FF2B5EF4-FFF2-40B4-BE49-F238E27FC236}">
                  <a16:creationId xmlns:a16="http://schemas.microsoft.com/office/drawing/2014/main" id="{D6C6E101-79BA-CF2A-329F-95A170982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44" name="Rectangle 28">
                <a:extLst>
                  <a:ext uri="{FF2B5EF4-FFF2-40B4-BE49-F238E27FC236}">
                    <a16:creationId xmlns:a16="http://schemas.microsoft.com/office/drawing/2014/main" id="{EA722776-0315-EDC4-850B-B94894913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45" name="Line 29">
                <a:extLst>
                  <a:ext uri="{FF2B5EF4-FFF2-40B4-BE49-F238E27FC236}">
                    <a16:creationId xmlns:a16="http://schemas.microsoft.com/office/drawing/2014/main" id="{311F6BB8-06D4-DBC3-C204-F0F5ECF1A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46" name="Line 30">
                <a:extLst>
                  <a:ext uri="{FF2B5EF4-FFF2-40B4-BE49-F238E27FC236}">
                    <a16:creationId xmlns:a16="http://schemas.microsoft.com/office/drawing/2014/main" id="{32261798-B52A-FC14-8D88-DEE6B59BC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47" name="Line 31">
                <a:extLst>
                  <a:ext uri="{FF2B5EF4-FFF2-40B4-BE49-F238E27FC236}">
                    <a16:creationId xmlns:a16="http://schemas.microsoft.com/office/drawing/2014/main" id="{7A441722-15DB-C65D-118B-D8F778355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48" name="Line 32">
                <a:extLst>
                  <a:ext uri="{FF2B5EF4-FFF2-40B4-BE49-F238E27FC236}">
                    <a16:creationId xmlns:a16="http://schemas.microsoft.com/office/drawing/2014/main" id="{41C126B9-6384-99EC-7BEA-E4EFC3BF3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49" name="Line 33">
                <a:extLst>
                  <a:ext uri="{FF2B5EF4-FFF2-40B4-BE49-F238E27FC236}">
                    <a16:creationId xmlns:a16="http://schemas.microsoft.com/office/drawing/2014/main" id="{8BA4102A-FFA7-FD83-090A-CC141573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50" name="Line 34">
                <a:extLst>
                  <a:ext uri="{FF2B5EF4-FFF2-40B4-BE49-F238E27FC236}">
                    <a16:creationId xmlns:a16="http://schemas.microsoft.com/office/drawing/2014/main" id="{23F1429E-4A9D-778C-13CB-15082996B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51" name="Line 35">
                <a:extLst>
                  <a:ext uri="{FF2B5EF4-FFF2-40B4-BE49-F238E27FC236}">
                    <a16:creationId xmlns:a16="http://schemas.microsoft.com/office/drawing/2014/main" id="{C4A4705C-0807-7854-EC9C-108FDAB94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52" name="Line 36">
                <a:extLst>
                  <a:ext uri="{FF2B5EF4-FFF2-40B4-BE49-F238E27FC236}">
                    <a16:creationId xmlns:a16="http://schemas.microsoft.com/office/drawing/2014/main" id="{D1FA4EE7-49ED-F4E1-DB00-AF9F6C02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53" name="Line 37">
                <a:extLst>
                  <a:ext uri="{FF2B5EF4-FFF2-40B4-BE49-F238E27FC236}">
                    <a16:creationId xmlns:a16="http://schemas.microsoft.com/office/drawing/2014/main" id="{8C28C85E-DA58-CF5E-3ADD-83680DCE2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454" name="Text Box 38">
              <a:extLst>
                <a:ext uri="{FF2B5EF4-FFF2-40B4-BE49-F238E27FC236}">
                  <a16:creationId xmlns:a16="http://schemas.microsoft.com/office/drawing/2014/main" id="{851E7F44-BE4C-0CE0-EE4E-A6ADABCD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 	 	 	 	 	33	 	 	 	 </a:t>
              </a:r>
            </a:p>
          </p:txBody>
        </p:sp>
        <p:sp>
          <p:nvSpPr>
            <p:cNvPr id="188455" name="Text Box 39">
              <a:extLst>
                <a:ext uri="{FF2B5EF4-FFF2-40B4-BE49-F238E27FC236}">
                  <a16:creationId xmlns:a16="http://schemas.microsoft.com/office/drawing/2014/main" id="{551A7CE8-413C-534E-1DCD-F4F43CBD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124"/>
              <a:ext cx="27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 	 	 	 	 	5	 	 	 	 </a:t>
              </a:r>
            </a:p>
          </p:txBody>
        </p:sp>
      </p:grpSp>
      <p:sp>
        <p:nvSpPr>
          <p:cNvPr id="188456" name="Rectangle 40">
            <a:extLst>
              <a:ext uri="{FF2B5EF4-FFF2-40B4-BE49-F238E27FC236}">
                <a16:creationId xmlns:a16="http://schemas.microsoft.com/office/drawing/2014/main" id="{2614AA2E-52CB-A6C9-BD6F-014742EF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356" y="5010150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7" name="Rectangle 41">
            <a:extLst>
              <a:ext uri="{FF2B5EF4-FFF2-40B4-BE49-F238E27FC236}">
                <a16:creationId xmlns:a16="http://schemas.microsoft.com/office/drawing/2014/main" id="{0C0041E0-EBD3-B092-E4E3-9DCE070B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06" y="4076700"/>
            <a:ext cx="14478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8" name="Rectangle 42">
            <a:extLst>
              <a:ext uri="{FF2B5EF4-FFF2-40B4-BE49-F238E27FC236}">
                <a16:creationId xmlns:a16="http://schemas.microsoft.com/office/drawing/2014/main" id="{BCF9BDA6-9676-6987-39D9-1DCFC47A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556" y="4076700"/>
            <a:ext cx="21336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9" name="Text Box 43">
            <a:extLst>
              <a:ext uri="{FF2B5EF4-FFF2-40B4-BE49-F238E27FC236}">
                <a16:creationId xmlns:a16="http://schemas.microsoft.com/office/drawing/2014/main" id="{40BC5423-E873-3438-55C8-730CB9E2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82" y="2849564"/>
            <a:ext cx="4835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(5 + 9)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7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&lt; a[mid]</a:t>
            </a:r>
            <a:r>
              <a:rPr lang="en-US" altLang="en-US" sz="2000">
                <a:latin typeface="Arial" panose="020B0604020202020204" pitchFamily="34" charset="0"/>
              </a:rPr>
              <a:t> (that is, </a:t>
            </a:r>
            <a:r>
              <a:rPr lang="en-US" altLang="en-US" sz="2000">
                <a:latin typeface="Courier New" panose="02070309020205020404" pitchFamily="49" charset="0"/>
              </a:rPr>
              <a:t>33 &lt; a[7]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So, if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in the array, then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one of:</a:t>
            </a:r>
          </a:p>
        </p:txBody>
      </p:sp>
      <p:sp>
        <p:nvSpPr>
          <p:cNvPr id="188460" name="Rectangle 44">
            <a:extLst>
              <a:ext uri="{FF2B5EF4-FFF2-40B4-BE49-F238E27FC236}">
                <a16:creationId xmlns:a16="http://schemas.microsoft.com/office/drawing/2014/main" id="{BB8BB2B1-8FD1-690B-4C0F-F2871A6A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56" y="4076700"/>
            <a:ext cx="9334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61" name="Group 45">
            <a:extLst>
              <a:ext uri="{FF2B5EF4-FFF2-40B4-BE49-F238E27FC236}">
                <a16:creationId xmlns:a16="http://schemas.microsoft.com/office/drawing/2014/main" id="{48ABD86C-5446-E2A0-B0FD-5429A215512E}"/>
              </a:ext>
            </a:extLst>
          </p:cNvPr>
          <p:cNvGrpSpPr>
            <a:grpSpLocks/>
          </p:cNvGrpSpPr>
          <p:nvPr/>
        </p:nvGrpSpPr>
        <p:grpSpPr bwMode="auto">
          <a:xfrm>
            <a:off x="3989556" y="3733800"/>
            <a:ext cx="4610100" cy="762000"/>
            <a:chOff x="1212" y="2124"/>
            <a:chExt cx="2904" cy="480"/>
          </a:xfrm>
        </p:grpSpPr>
        <p:grpSp>
          <p:nvGrpSpPr>
            <p:cNvPr id="188462" name="Group 46">
              <a:extLst>
                <a:ext uri="{FF2B5EF4-FFF2-40B4-BE49-F238E27FC236}">
                  <a16:creationId xmlns:a16="http://schemas.microsoft.com/office/drawing/2014/main" id="{F3575497-FCBA-9D52-A827-A961D7732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63" name="Rectangle 47">
                <a:extLst>
                  <a:ext uri="{FF2B5EF4-FFF2-40B4-BE49-F238E27FC236}">
                    <a16:creationId xmlns:a16="http://schemas.microsoft.com/office/drawing/2014/main" id="{60361337-771A-1443-9CD6-8E796BF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4" name="Line 48">
                <a:extLst>
                  <a:ext uri="{FF2B5EF4-FFF2-40B4-BE49-F238E27FC236}">
                    <a16:creationId xmlns:a16="http://schemas.microsoft.com/office/drawing/2014/main" id="{B0014879-6836-FE50-4936-2AD537BD0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5" name="Line 49">
                <a:extLst>
                  <a:ext uri="{FF2B5EF4-FFF2-40B4-BE49-F238E27FC236}">
                    <a16:creationId xmlns:a16="http://schemas.microsoft.com/office/drawing/2014/main" id="{21CF094A-1E56-4BB6-ACFA-252456FA5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6" name="Line 50">
                <a:extLst>
                  <a:ext uri="{FF2B5EF4-FFF2-40B4-BE49-F238E27FC236}">
                    <a16:creationId xmlns:a16="http://schemas.microsoft.com/office/drawing/2014/main" id="{46994237-A2B8-E1DD-294C-A37CE624F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7" name="Line 51">
                <a:extLst>
                  <a:ext uri="{FF2B5EF4-FFF2-40B4-BE49-F238E27FC236}">
                    <a16:creationId xmlns:a16="http://schemas.microsoft.com/office/drawing/2014/main" id="{0C680813-2C40-C5B7-0C08-81D1F1196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8" name="Line 52">
                <a:extLst>
                  <a:ext uri="{FF2B5EF4-FFF2-40B4-BE49-F238E27FC236}">
                    <a16:creationId xmlns:a16="http://schemas.microsoft.com/office/drawing/2014/main" id="{32F9FE92-7A8B-42A4-2162-9C2D99164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69" name="Line 53">
                <a:extLst>
                  <a:ext uri="{FF2B5EF4-FFF2-40B4-BE49-F238E27FC236}">
                    <a16:creationId xmlns:a16="http://schemas.microsoft.com/office/drawing/2014/main" id="{FF4DB916-A987-F9A8-CE92-598EFB301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70" name="Line 54">
                <a:extLst>
                  <a:ext uri="{FF2B5EF4-FFF2-40B4-BE49-F238E27FC236}">
                    <a16:creationId xmlns:a16="http://schemas.microsoft.com/office/drawing/2014/main" id="{0D846DF8-FA4A-8D66-0551-A5C5751E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71" name="Line 55">
                <a:extLst>
                  <a:ext uri="{FF2B5EF4-FFF2-40B4-BE49-F238E27FC236}">
                    <a16:creationId xmlns:a16="http://schemas.microsoft.com/office/drawing/2014/main" id="{827BFB20-334C-1AF9-B4E9-87F711A69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72" name="Line 56">
                <a:extLst>
                  <a:ext uri="{FF2B5EF4-FFF2-40B4-BE49-F238E27FC236}">
                    <a16:creationId xmlns:a16="http://schemas.microsoft.com/office/drawing/2014/main" id="{109E46E2-BB83-FF19-5430-2F3B08DB6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473" name="Text Box 57">
              <a:extLst>
                <a:ext uri="{FF2B5EF4-FFF2-40B4-BE49-F238E27FC236}">
                  <a16:creationId xmlns:a16="http://schemas.microsoft.com/office/drawing/2014/main" id="{750903A1-35FB-5F10-4DFE-A4EA01338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2350"/>
              <a:ext cx="2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 	 	 	 	 	33	42	  	  	  </a:t>
              </a:r>
            </a:p>
          </p:txBody>
        </p:sp>
        <p:sp>
          <p:nvSpPr>
            <p:cNvPr id="188474" name="Text Box 58">
              <a:extLst>
                <a:ext uri="{FF2B5EF4-FFF2-40B4-BE49-F238E27FC236}">
                  <a16:creationId xmlns:a16="http://schemas.microsoft.com/office/drawing/2014/main" id="{E39A4283-96D2-4BE2-73E0-231236C2B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124"/>
              <a:ext cx="27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 	 	 	 	 	5	6	 	 	 </a:t>
              </a:r>
            </a:p>
          </p:txBody>
        </p:sp>
      </p:grpSp>
      <p:sp>
        <p:nvSpPr>
          <p:cNvPr id="188475" name="Rectangle 59">
            <a:extLst>
              <a:ext uri="{FF2B5EF4-FFF2-40B4-BE49-F238E27FC236}">
                <a16:creationId xmlns:a16="http://schemas.microsoft.com/office/drawing/2014/main" id="{47D2D638-E714-8C86-2F47-D243F1F3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356" y="2838450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6" name="AutoShape 60">
            <a:extLst>
              <a:ext uri="{FF2B5EF4-FFF2-40B4-BE49-F238E27FC236}">
                <a16:creationId xmlns:a16="http://schemas.microsoft.com/office/drawing/2014/main" id="{B07F44AC-4B7C-E81C-583F-00EBE4B9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106" y="3124200"/>
            <a:ext cx="1447800" cy="1257300"/>
          </a:xfrm>
          <a:prstGeom prst="wedgeRectCallout">
            <a:avLst>
              <a:gd name="adj1" fmla="val -95944"/>
              <a:gd name="adj2" fmla="val 42426"/>
            </a:avLst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Eliminate half of the remaining elements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0C14C-A957-1DD6-A315-2CF9D878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Example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DF0937C6-F50F-FEE9-58B1-E50D0735C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D705841E-377C-9CD9-6039-C7AA808F8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</a:rPr>
              <a:t>Item not in the array (size 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 = number of comparisons with array elements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T(1) = 1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) = 1 + T(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 / 2)</a:t>
            </a:r>
            <a:r>
              <a:rPr lang="en-US" altLang="en-US" sz="2400" dirty="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3600" dirty="0"/>
              <a:t>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BC055D3-EC0B-3C38-2FEC-B351589C4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BDB1-E991-F406-CC34-EFDB0E26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</a:rPr>
              <a:t>Item not in the array (size 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number of comparisons with array elements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T(1) = 1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2)            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[1 + 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4)]</a:t>
            </a:r>
            <a:r>
              <a:rPr lang="en-US" altLang="en-US" sz="2800" dirty="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800" dirty="0"/>
              <a:t>  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1777667-7DFA-4FB8-CA5A-720E3215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1D68-46E1-3AEE-AFDB-CF9A7A31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</a:rPr>
              <a:t>Item not in the array (size 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number of comparisons with array elements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T(1) = 1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2)            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[1 + 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4)]</a:t>
            </a:r>
            <a:r>
              <a:rPr lang="en-US" altLang="en-US" sz="2800" dirty="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4)            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[1 +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33CC33"/>
                </a:solidFill>
              </a:rPr>
              <a:t>            </a:t>
            </a:r>
            <a:endParaRPr lang="en-US" alt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DE6C8579-7075-9AD3-F874-91E5A233E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20DB-B37F-5664-F633-62F21781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Arial" panose="020B0604020202020204" pitchFamily="34" charset="0"/>
              </a:rPr>
              <a:t>Item not in the array (size 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number of comparisons with array elements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T(1) = 1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2)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[1 + 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4)]</a:t>
            </a:r>
            <a:r>
              <a:rPr lang="en-US" altLang="en-US" sz="2800" dirty="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4)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[1 +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2800" dirty="0">
                <a:latin typeface="Arial" panose="020B0604020202020204" pitchFamily="34" charset="0"/>
              </a:rPr>
              <a:t>= 3 + 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 / 8) 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sz="4000" dirty="0">
                <a:latin typeface="Arial" panose="020B0604020202020204" pitchFamily="34" charset="0"/>
              </a:rPr>
              <a:t>            = …</a:t>
            </a:r>
          </a:p>
          <a:p>
            <a:pPr>
              <a:buFontTx/>
              <a:buNone/>
            </a:pPr>
            <a:r>
              <a:rPr lang="en-US" altLang="en-US" sz="4000" dirty="0"/>
              <a:t>  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412D6A65-3F02-3BA5-6C67-80B15AA5F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Worst-case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07E7-8AF3-7A27-6C3F-CF20B386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</a:rPr>
              <a:t>Item not in the array (size 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number of comparisons with array elements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T(1) = 1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)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2)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1 +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[1 + T(</a:t>
            </a:r>
            <a:r>
              <a:rPr lang="en-US" altLang="en-US" sz="2800" i="1" dirty="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</a:rPr>
              <a:t> / 4)]</a:t>
            </a:r>
            <a:r>
              <a:rPr lang="en-US" altLang="en-US" sz="2800" dirty="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4)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2 +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[1 +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T(</a:t>
            </a:r>
            <a:r>
              <a:rPr lang="en-US" altLang="en-US" sz="2800" i="1" dirty="0">
                <a:solidFill>
                  <a:srgbClr val="33CC33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/ 8)]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rgbClr val="33CC33"/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2800" dirty="0">
                <a:latin typeface="Arial" panose="020B0604020202020204" pitchFamily="34" charset="0"/>
              </a:rPr>
              <a:t>= 3 + T(</a:t>
            </a:r>
            <a:r>
              <a:rPr lang="en-US" altLang="en-US" sz="2800" i="1" dirty="0">
                <a:latin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</a:rPr>
              <a:t> / 8)                </a:t>
            </a:r>
            <a:r>
              <a:rPr lang="en-US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…</a:t>
            </a:r>
          </a:p>
          <a:p>
            <a:pPr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        = </a:t>
            </a:r>
            <a:r>
              <a:rPr lang="en-US" altLang="en-US" sz="2800" i="1" dirty="0">
                <a:latin typeface="Arial" panose="020B0604020202020204" pitchFamily="34" charset="0"/>
              </a:rPr>
              <a:t>k</a:t>
            </a:r>
            <a:r>
              <a:rPr lang="en-US" altLang="en-US" sz="2800" dirty="0">
                <a:latin typeface="Arial" panose="020B0604020202020204" pitchFamily="34" charset="0"/>
              </a:rPr>
              <a:t> + T(</a:t>
            </a:r>
            <a:r>
              <a:rPr lang="en-US" altLang="en-US" sz="2800" i="1" dirty="0">
                <a:latin typeface="Arial" panose="020B0604020202020204" pitchFamily="34" charset="0"/>
              </a:rPr>
              <a:t>N </a:t>
            </a:r>
            <a:r>
              <a:rPr lang="en-US" altLang="en-US" sz="2800" dirty="0">
                <a:latin typeface="Arial" panose="020B0604020202020204" pitchFamily="34" charset="0"/>
              </a:rPr>
              <a:t>/</a:t>
            </a:r>
            <a:r>
              <a:rPr lang="en-US" altLang="en-US" sz="2800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2</a:t>
            </a:r>
            <a:r>
              <a:rPr lang="en-US" altLang="en-US" sz="2800" i="1" baseline="30000" dirty="0">
                <a:latin typeface="Arial" panose="020B0604020202020204" pitchFamily="34" charset="0"/>
              </a:rPr>
              <a:t>k</a:t>
            </a:r>
            <a:r>
              <a:rPr lang="en-US" altLang="en-US" sz="2800" dirty="0">
                <a:latin typeface="Arial" panose="020B0604020202020204" pitchFamily="34" charset="0"/>
              </a:rPr>
              <a:t> )                       [1]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15482</TotalTime>
  <Words>2525</Words>
  <Application>Microsoft Office PowerPoint</Application>
  <PresentationFormat>Widescreen</PresentationFormat>
  <Paragraphs>322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Arial Rounded MT Bold</vt:lpstr>
      <vt:lpstr>Calibri</vt:lpstr>
      <vt:lpstr>Cambria</vt:lpstr>
      <vt:lpstr>Courier New</vt:lpstr>
      <vt:lpstr>Symbol</vt:lpstr>
      <vt:lpstr>Times New Roman</vt:lpstr>
      <vt:lpstr>Wingdings</vt:lpstr>
      <vt:lpstr>Office Theme</vt:lpstr>
      <vt:lpstr>Equation</vt:lpstr>
      <vt:lpstr>PowerPoint Presentation</vt:lpstr>
      <vt:lpstr>Binary Search Method</vt:lpstr>
      <vt:lpstr>Binary Search Example</vt:lpstr>
      <vt:lpstr>Binary Search Example</vt:lpstr>
      <vt:lpstr>Worst-case Analysis </vt:lpstr>
      <vt:lpstr>Worst-case Analysis </vt:lpstr>
      <vt:lpstr>Worst-case Analysis </vt:lpstr>
      <vt:lpstr>Worst-case Analysis </vt:lpstr>
      <vt:lpstr>Worst-case Analysis </vt:lpstr>
      <vt:lpstr>Worst-case Analysis</vt:lpstr>
      <vt:lpstr>Recurrence</vt:lpstr>
      <vt:lpstr>Example </vt:lpstr>
      <vt:lpstr>Recursion Tree for Algorithm</vt:lpstr>
      <vt:lpstr>PowerPoint Presentation</vt:lpstr>
      <vt:lpstr>PowerPoint Presentation</vt:lpstr>
      <vt:lpstr>PowerPoint Presentation</vt:lpstr>
      <vt:lpstr>PowerPoint Presentation</vt:lpstr>
      <vt:lpstr>Recursion Tree for Algorithm</vt:lpstr>
      <vt:lpstr>Methods for Solving Recurrence Relations</vt:lpstr>
      <vt:lpstr>The Iteration Method</vt:lpstr>
      <vt:lpstr>Example - 1</vt:lpstr>
      <vt:lpstr>Example - 2</vt:lpstr>
      <vt:lpstr>Example - 3</vt:lpstr>
      <vt:lpstr>Example - 3</vt:lpstr>
      <vt:lpstr>Example - 4</vt:lpstr>
      <vt:lpstr>The Master Theorem</vt:lpstr>
      <vt:lpstr>The Master Theorem</vt:lpstr>
      <vt:lpstr>The Master Theorem</vt:lpstr>
      <vt:lpstr>Using The Master Method: Case 1</vt:lpstr>
      <vt:lpstr>Using The Master Method: Case 2</vt:lpstr>
      <vt:lpstr>Using The Master Method: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Quantification and Classification based on Diverse Feature Sets using Machine Learning</dc:title>
  <dc:creator>Kashif Ayyub</dc:creator>
  <cp:lastModifiedBy>Kashif Ayyub</cp:lastModifiedBy>
  <cp:revision>231</cp:revision>
  <dcterms:created xsi:type="dcterms:W3CDTF">2020-07-24T06:55:41Z</dcterms:created>
  <dcterms:modified xsi:type="dcterms:W3CDTF">2024-09-26T08:27:01Z</dcterms:modified>
</cp:coreProperties>
</file>