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2"/>
  </p:notesMasterIdLst>
  <p:sldIdLst>
    <p:sldId id="258" r:id="rId2"/>
    <p:sldId id="397" r:id="rId3"/>
    <p:sldId id="400" r:id="rId4"/>
    <p:sldId id="378" r:id="rId5"/>
    <p:sldId id="401" r:id="rId6"/>
    <p:sldId id="402" r:id="rId7"/>
    <p:sldId id="403" r:id="rId8"/>
    <p:sldId id="404" r:id="rId9"/>
    <p:sldId id="405" r:id="rId10"/>
    <p:sldId id="40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B5FF"/>
    <a:srgbClr val="4C69D0"/>
    <a:srgbClr val="88A1F2"/>
    <a:srgbClr val="B686DA"/>
    <a:srgbClr val="562F72"/>
    <a:srgbClr val="AE78D6"/>
    <a:srgbClr val="C3E8F5"/>
    <a:srgbClr val="D0E17A"/>
    <a:srgbClr val="115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D8FE5-ECE5-4370-913A-35ADCD901DA6}" type="datetimeFigureOut">
              <a:rPr lang="en-US" smtClean="0"/>
              <a:t>03-Oct-24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1BE5-B7E6-4025-B54C-A2B10B87ABDE}" type="slidenum">
              <a:rPr lang="en-US" smtClean="0"/>
              <a:t>‹#›</a:t>
            </a:fld>
            <a:endParaRPr lang="en-US" dirty="0"/>
          </a:p>
        </p:txBody>
      </p:sp>
    </p:spTree>
    <p:extLst>
      <p:ext uri="{BB962C8B-B14F-4D97-AF65-F5344CB8AC3E}">
        <p14:creationId xmlns:p14="http://schemas.microsoft.com/office/powerpoint/2010/main" val="9019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C8540-06A5-42E9-A973-F0AABBA7A0CD}"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solidFill>
            <a:srgbClr val="4C69D0"/>
          </a:solidFill>
        </p:spPr>
        <p:txBody>
          <a:bodyPr/>
          <a:lstStyle/>
          <a:p>
            <a:fld id="{4CC025FC-8595-493D-A46F-2FDFDC85D9BC}" type="slidenum">
              <a:rPr lang="en-US" smtClean="0"/>
              <a:t>‹#›</a:t>
            </a:fld>
            <a:endParaRPr lang="en-US" dirty="0"/>
          </a:p>
        </p:txBody>
      </p:sp>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67A1B48-730F-4468-97B5-E1019D39764E}"/>
              </a:ext>
            </a:extLst>
          </p:cNvPr>
          <p:cNvSpPr/>
          <p:nvPr userDrawn="1"/>
        </p:nvSpPr>
        <p:spPr>
          <a:xfrm>
            <a:off x="0" y="0"/>
            <a:ext cx="12192000" cy="151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693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2E1DC-625F-49DE-BC7E-F35981F2AD7B}"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22627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20F50-7D38-4BC3-B7B9-8073BCAAA45D}"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359133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47D8-99C8-4F06-BC87-5BEE810674AA}"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383355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7EE63-7859-495C-B112-073843A2E5DE}"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166551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982A9-EF72-4445-88E3-FAF6DDFC1EEF}" type="datetime1">
              <a:rPr lang="en-US" smtClean="0"/>
              <a:t>03-Oct-24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256189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DC736-19CD-45C1-82F1-96E2FF65EA32}" type="datetime1">
              <a:rPr lang="en-US" smtClean="0"/>
              <a:t>03-Oct-24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402952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FF465-75CA-4A1B-BC09-C2E14B25012A}" type="datetime1">
              <a:rPr lang="en-US" smtClean="0"/>
              <a:t>03-Oct-24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3576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0BCE1-9A89-4BCF-A207-7770EF123F16}" type="datetime1">
              <a:rPr lang="en-US" smtClean="0"/>
              <a:t>03-Oct-24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146075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FA78D-76BB-4049-BC1C-4C5F3769938B}" type="datetime1">
              <a:rPr lang="en-US" smtClean="0"/>
              <a:t>03-Oct-24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29766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0A1D34-8180-4D7E-98D9-6A7F91CCED75}" type="datetime1">
              <a:rPr lang="en-US" smtClean="0"/>
              <a:t>03-Oct-24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27720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7ADE6B8-1486-4EAD-B1DA-C855F1727FC4}"/>
              </a:ext>
            </a:extLst>
          </p:cNvPr>
          <p:cNvSpPr/>
          <p:nvPr userDrawn="1"/>
        </p:nvSpPr>
        <p:spPr>
          <a:xfrm>
            <a:off x="11640456" y="6400480"/>
            <a:ext cx="454561" cy="365125"/>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263236" y="1057848"/>
            <a:ext cx="11665528" cy="5119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3948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951CD-1038-46AF-AB4F-97C588FB9CCC}" type="datetime1">
              <a:rPr lang="en-US" smtClean="0"/>
              <a:t>03-Oct-24</a:t>
            </a:fld>
            <a:endParaRPr lang="en-US" dirty="0"/>
          </a:p>
        </p:txBody>
      </p:sp>
      <p:sp>
        <p:nvSpPr>
          <p:cNvPr id="5" name="Footer Placeholder 4"/>
          <p:cNvSpPr>
            <a:spLocks noGrp="1"/>
          </p:cNvSpPr>
          <p:nvPr>
            <p:ph type="ftr" sz="quarter" idx="3"/>
          </p:nvPr>
        </p:nvSpPr>
        <p:spPr>
          <a:xfrm>
            <a:off x="4038600" y="64394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Rectangle: Rounded Corners 6">
            <a:extLst>
              <a:ext uri="{FF2B5EF4-FFF2-40B4-BE49-F238E27FC236}">
                <a16:creationId xmlns:a16="http://schemas.microsoft.com/office/drawing/2014/main" id="{C1F262DC-6842-44CC-9183-E53BBECFB35F}"/>
              </a:ext>
            </a:extLst>
          </p:cNvPr>
          <p:cNvSpPr/>
          <p:nvPr userDrawn="1"/>
        </p:nvSpPr>
        <p:spPr>
          <a:xfrm>
            <a:off x="110836" y="96982"/>
            <a:ext cx="11984182" cy="831273"/>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263236" y="226575"/>
            <a:ext cx="11665528" cy="590843"/>
          </a:xfrm>
          <a:prstGeom prst="rect">
            <a:avLst/>
          </a:prstGeom>
        </p:spPr>
        <p:txBody>
          <a:bodyPr vert="horz" lIns="91440" tIns="45720" rIns="91440" bIns="45720" rtlCol="0" anchor="ctr">
            <a:noAutofit/>
          </a:bodyPr>
          <a:lstStyle/>
          <a:p>
            <a:r>
              <a:rPr lang="en-US" dirty="0"/>
              <a:t>Click to edit Master title style</a:t>
            </a:r>
          </a:p>
        </p:txBody>
      </p:sp>
      <p:sp>
        <p:nvSpPr>
          <p:cNvPr id="6" name="Slide Number Placeholder 5"/>
          <p:cNvSpPr>
            <a:spLocks noGrp="1"/>
          </p:cNvSpPr>
          <p:nvPr>
            <p:ph type="sldNum" sz="quarter" idx="4"/>
          </p:nvPr>
        </p:nvSpPr>
        <p:spPr>
          <a:xfrm>
            <a:off x="11640455" y="6400480"/>
            <a:ext cx="454561" cy="348212"/>
          </a:xfrm>
          <a:prstGeom prst="rect">
            <a:avLst/>
          </a:prstGeom>
          <a:noFill/>
        </p:spPr>
        <p:txBody>
          <a:bodyPr vert="horz" lIns="91440" tIns="45720" rIns="91440" bIns="45720" rtlCol="0" anchor="ctr"/>
          <a:lstStyle>
            <a:lvl1pPr algn="ctr">
              <a:defRPr sz="1200" b="1">
                <a:solidFill>
                  <a:schemeClr val="bg1"/>
                </a:solidFill>
                <a:latin typeface="Cambria" panose="02040503050406030204" pitchFamily="18" charset="0"/>
                <a:ea typeface="Cambria" panose="02040503050406030204" pitchFamily="18" charset="0"/>
              </a:defRPr>
            </a:lvl1pPr>
          </a:lstStyle>
          <a:p>
            <a:fld id="{4CC025FC-8595-493D-A46F-2FDFDC85D9BC}" type="slidenum">
              <a:rPr lang="en-US" smtClean="0"/>
              <a:pPr/>
              <a:t>‹#›</a:t>
            </a:fld>
            <a:endParaRPr lang="en-US" dirty="0"/>
          </a:p>
        </p:txBody>
      </p:sp>
    </p:spTree>
    <p:extLst>
      <p:ext uri="{BB962C8B-B14F-4D97-AF65-F5344CB8AC3E}">
        <p14:creationId xmlns:p14="http://schemas.microsoft.com/office/powerpoint/2010/main" val="1533911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000" kern="1200">
          <a:solidFill>
            <a:schemeClr val="bg1"/>
          </a:solidFill>
          <a:latin typeface="Arial Rounded MT Bold" panose="020F0704030504030204" pitchFamily="34"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9D30CF8-5974-7B0A-54B7-166EEF3148CA}"/>
              </a:ext>
            </a:extLst>
          </p:cNvPr>
          <p:cNvSpPr/>
          <p:nvPr/>
        </p:nvSpPr>
        <p:spPr>
          <a:xfrm>
            <a:off x="4404852" y="5651760"/>
            <a:ext cx="3382298" cy="534444"/>
          </a:xfrm>
          <a:prstGeom prst="roundRect">
            <a:avLst/>
          </a:prstGeom>
          <a:solidFill>
            <a:srgbClr val="4C69D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600" dirty="0"/>
          </a:p>
        </p:txBody>
      </p:sp>
      <p:sp>
        <p:nvSpPr>
          <p:cNvPr id="4" name="Slide Number Placeholder 3">
            <a:extLst>
              <a:ext uri="{FF2B5EF4-FFF2-40B4-BE49-F238E27FC236}">
                <a16:creationId xmlns:a16="http://schemas.microsoft.com/office/drawing/2014/main" id="{5C8FD768-02AD-4FC9-856A-4F43F60FFECB}"/>
              </a:ext>
            </a:extLst>
          </p:cNvPr>
          <p:cNvSpPr>
            <a:spLocks noGrp="1"/>
          </p:cNvSpPr>
          <p:nvPr>
            <p:ph type="sldNum" sz="quarter" idx="12"/>
          </p:nvPr>
        </p:nvSpPr>
        <p:spPr/>
        <p:txBody>
          <a:bodyPr/>
          <a:lstStyle/>
          <a:p>
            <a:fld id="{4CC025FC-8595-493D-A46F-2FDFDC85D9BC}" type="slidenum">
              <a:rPr lang="en-US" smtClean="0"/>
              <a:t>1</a:t>
            </a:fld>
            <a:endParaRPr lang="en-US" dirty="0"/>
          </a:p>
        </p:txBody>
      </p:sp>
      <p:sp>
        <p:nvSpPr>
          <p:cNvPr id="13" name="Rectangle 12">
            <a:extLst>
              <a:ext uri="{FF2B5EF4-FFF2-40B4-BE49-F238E27FC236}">
                <a16:creationId xmlns:a16="http://schemas.microsoft.com/office/drawing/2014/main" id="{AB20FE11-F087-4F80-A691-4712D35AA5F4}"/>
              </a:ext>
            </a:extLst>
          </p:cNvPr>
          <p:cNvSpPr/>
          <p:nvPr/>
        </p:nvSpPr>
        <p:spPr>
          <a:xfrm>
            <a:off x="11493305" y="6231988"/>
            <a:ext cx="698695" cy="626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erson standing next to a book&#10;&#10;Description automatically generated">
            <a:extLst>
              <a:ext uri="{FF2B5EF4-FFF2-40B4-BE49-F238E27FC236}">
                <a16:creationId xmlns:a16="http://schemas.microsoft.com/office/drawing/2014/main" id="{170CEAAF-B4A3-3E53-C056-FBA3F1B8A182}"/>
              </a:ext>
            </a:extLst>
          </p:cNvPr>
          <p:cNvPicPr>
            <a:picLocks noChangeAspect="1"/>
          </p:cNvPicPr>
          <p:nvPr/>
        </p:nvPicPr>
        <p:blipFill rotWithShape="1">
          <a:blip r:embed="rId2">
            <a:clrChange>
              <a:clrFrom>
                <a:srgbClr val="F4D9BC"/>
              </a:clrFrom>
              <a:clrTo>
                <a:srgbClr val="F4D9BC">
                  <a:alpha val="0"/>
                </a:srgbClr>
              </a:clrTo>
            </a:clrChange>
            <a:extLst>
              <a:ext uri="{28A0092B-C50C-407E-A947-70E740481C1C}">
                <a14:useLocalDpi xmlns:a14="http://schemas.microsoft.com/office/drawing/2010/main" val="0"/>
              </a:ext>
            </a:extLst>
          </a:blip>
          <a:srcRect b="18018"/>
          <a:stretch/>
        </p:blipFill>
        <p:spPr>
          <a:xfrm>
            <a:off x="3264309" y="579893"/>
            <a:ext cx="5663380" cy="3736468"/>
          </a:xfrm>
          <a:prstGeom prst="rect">
            <a:avLst/>
          </a:prstGeom>
        </p:spPr>
      </p:pic>
      <p:sp>
        <p:nvSpPr>
          <p:cNvPr id="3" name="Subtitle 2">
            <a:extLst>
              <a:ext uri="{FF2B5EF4-FFF2-40B4-BE49-F238E27FC236}">
                <a16:creationId xmlns:a16="http://schemas.microsoft.com/office/drawing/2014/main" id="{1F159239-3E5B-434A-8698-68A7A1023791}"/>
              </a:ext>
            </a:extLst>
          </p:cNvPr>
          <p:cNvSpPr>
            <a:spLocks noGrp="1"/>
          </p:cNvSpPr>
          <p:nvPr>
            <p:ph type="subTitle" idx="1"/>
          </p:nvPr>
        </p:nvSpPr>
        <p:spPr>
          <a:xfrm>
            <a:off x="4115102" y="5616349"/>
            <a:ext cx="3961795" cy="615639"/>
          </a:xfrm>
        </p:spPr>
        <p:txBody>
          <a:bodyPr anchor="ctr">
            <a:normAutofit/>
          </a:bodyPr>
          <a:lstStyle/>
          <a:p>
            <a:r>
              <a:rPr lang="en-US" sz="3200" b="1" dirty="0">
                <a:solidFill>
                  <a:schemeClr val="bg1"/>
                </a:solidFill>
              </a:rPr>
              <a:t>Dr. Kashif Ayyub</a:t>
            </a:r>
          </a:p>
        </p:txBody>
      </p:sp>
      <p:sp>
        <p:nvSpPr>
          <p:cNvPr id="17" name="TextBox 16">
            <a:extLst>
              <a:ext uri="{FF2B5EF4-FFF2-40B4-BE49-F238E27FC236}">
                <a16:creationId xmlns:a16="http://schemas.microsoft.com/office/drawing/2014/main" id="{66CF1C18-4F67-B45E-C0CF-F6B28D7FD093}"/>
              </a:ext>
            </a:extLst>
          </p:cNvPr>
          <p:cNvSpPr txBox="1"/>
          <p:nvPr/>
        </p:nvSpPr>
        <p:spPr>
          <a:xfrm>
            <a:off x="2202424" y="4472225"/>
            <a:ext cx="7787150" cy="461665"/>
          </a:xfrm>
          <a:prstGeom prst="rect">
            <a:avLst/>
          </a:prstGeom>
          <a:noFill/>
        </p:spPr>
        <p:txBody>
          <a:bodyPr wrap="square" rtlCol="0">
            <a:spAutoFit/>
          </a:bodyPr>
          <a:lstStyle/>
          <a:p>
            <a:pPr algn="ctr"/>
            <a:r>
              <a:rPr lang="en-US" sz="2400" b="1" dirty="0">
                <a:latin typeface="Arial Black" panose="020B0A04020102020204" pitchFamily="34" charset="0"/>
              </a:rPr>
              <a:t>DESIGN AND ANALYSIS OF ALGORITHMS</a:t>
            </a:r>
          </a:p>
        </p:txBody>
      </p:sp>
    </p:spTree>
    <p:extLst>
      <p:ext uri="{BB962C8B-B14F-4D97-AF65-F5344CB8AC3E}">
        <p14:creationId xmlns:p14="http://schemas.microsoft.com/office/powerpoint/2010/main" val="171665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F757-4CE4-6916-9A76-081D14C2BCBA}"/>
              </a:ext>
            </a:extLst>
          </p:cNvPr>
          <p:cNvSpPr>
            <a:spLocks noGrp="1"/>
          </p:cNvSpPr>
          <p:nvPr>
            <p:ph type="title"/>
          </p:nvPr>
        </p:nvSpPr>
        <p:spPr/>
        <p:txBody>
          <a:bodyPr/>
          <a:lstStyle/>
          <a:p>
            <a:r>
              <a:rPr lang="en-US" dirty="0"/>
              <a:t>Quick Sort – Time Complexity (Average-case)</a:t>
            </a:r>
          </a:p>
        </p:txBody>
      </p:sp>
      <p:sp>
        <p:nvSpPr>
          <p:cNvPr id="4" name="Content Placeholder 3">
            <a:extLst>
              <a:ext uri="{FF2B5EF4-FFF2-40B4-BE49-F238E27FC236}">
                <a16:creationId xmlns:a16="http://schemas.microsoft.com/office/drawing/2014/main" id="{686E3ACC-702B-6D35-F356-193944B2022D}"/>
              </a:ext>
            </a:extLst>
          </p:cNvPr>
          <p:cNvSpPr>
            <a:spLocks noGrp="1"/>
          </p:cNvSpPr>
          <p:nvPr>
            <p:ph idx="1"/>
          </p:nvPr>
        </p:nvSpPr>
        <p:spPr>
          <a:xfrm>
            <a:off x="263237" y="1057848"/>
            <a:ext cx="4824330" cy="5119115"/>
          </a:xfrm>
        </p:spPr>
        <p:txBody>
          <a:bodyPr/>
          <a:lstStyle/>
          <a:p>
            <a:r>
              <a:rPr lang="en-US" dirty="0"/>
              <a:t>Quicksort is fast on average because the array is split approximately in half each time Quicksort runs recursively.</a:t>
            </a:r>
          </a:p>
          <a:p>
            <a:r>
              <a:rPr lang="en-US" dirty="0"/>
              <a:t>The recurrence for the running time is</a:t>
            </a:r>
          </a:p>
        </p:txBody>
      </p:sp>
      <p:sp>
        <p:nvSpPr>
          <p:cNvPr id="3" name="Slide Number Placeholder 2">
            <a:extLst>
              <a:ext uri="{FF2B5EF4-FFF2-40B4-BE49-F238E27FC236}">
                <a16:creationId xmlns:a16="http://schemas.microsoft.com/office/drawing/2014/main" id="{8A05E9B1-BD58-78C4-EED1-163B66B1FFC0}"/>
              </a:ext>
            </a:extLst>
          </p:cNvPr>
          <p:cNvSpPr>
            <a:spLocks noGrp="1"/>
          </p:cNvSpPr>
          <p:nvPr>
            <p:ph type="sldNum" sz="quarter" idx="12"/>
          </p:nvPr>
        </p:nvSpPr>
        <p:spPr/>
        <p:txBody>
          <a:bodyPr/>
          <a:lstStyle/>
          <a:p>
            <a:fld id="{4CC025FC-8595-493D-A46F-2FDFDC85D9BC}" type="slidenum">
              <a:rPr lang="en-US" smtClean="0"/>
              <a:t>10</a:t>
            </a:fld>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F641011-2D81-7622-8493-CA09A1EB3A66}"/>
                  </a:ext>
                </a:extLst>
              </p:cNvPr>
              <p:cNvSpPr txBox="1"/>
              <p:nvPr/>
            </p:nvSpPr>
            <p:spPr>
              <a:xfrm>
                <a:off x="1271513" y="5664061"/>
                <a:ext cx="137832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𝑂</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oMath>
                  </m:oMathPara>
                </a14:m>
                <a:endParaRPr lang="en-US" sz="2800" dirty="0"/>
              </a:p>
            </p:txBody>
          </p:sp>
        </mc:Choice>
        <mc:Fallback>
          <p:sp>
            <p:nvSpPr>
              <p:cNvPr id="10" name="TextBox 9">
                <a:extLst>
                  <a:ext uri="{FF2B5EF4-FFF2-40B4-BE49-F238E27FC236}">
                    <a16:creationId xmlns:a16="http://schemas.microsoft.com/office/drawing/2014/main" id="{AF641011-2D81-7622-8493-CA09A1EB3A66}"/>
                  </a:ext>
                </a:extLst>
              </p:cNvPr>
              <p:cNvSpPr txBox="1">
                <a:spLocks noRot="1" noChangeAspect="1" noMove="1" noResize="1" noEditPoints="1" noAdjustHandles="1" noChangeArrowheads="1" noChangeShapeType="1" noTextEdit="1"/>
              </p:cNvSpPr>
              <p:nvPr/>
            </p:nvSpPr>
            <p:spPr>
              <a:xfrm>
                <a:off x="1271513" y="5664061"/>
                <a:ext cx="1378326" cy="430887"/>
              </a:xfrm>
              <a:prstGeom prst="rect">
                <a:avLst/>
              </a:prstGeom>
              <a:blipFill>
                <a:blip r:embed="rId2"/>
                <a:stretch>
                  <a:fillRect/>
                </a:stretch>
              </a:blipFill>
            </p:spPr>
            <p:txBody>
              <a:bodyPr/>
              <a:lstStyle/>
              <a:p>
                <a:r>
                  <a:rPr lang="en-US">
                    <a:noFill/>
                  </a:rPr>
                  <a:t> </a:t>
                </a:r>
              </a:p>
            </p:txBody>
          </p:sp>
        </mc:Fallback>
      </mc:AlternateContent>
      <p:pic>
        <p:nvPicPr>
          <p:cNvPr id="12" name="Picture 11" descr="A diagram of a diagram&#10;&#10;Description automatically generated">
            <a:extLst>
              <a:ext uri="{FF2B5EF4-FFF2-40B4-BE49-F238E27FC236}">
                <a16:creationId xmlns:a16="http://schemas.microsoft.com/office/drawing/2014/main" id="{56130F68-D06C-04CF-24A1-695664E00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567" y="1662112"/>
            <a:ext cx="6937528" cy="3746467"/>
          </a:xfrm>
          <a:prstGeom prst="rect">
            <a:avLst/>
          </a:prstGeom>
        </p:spPr>
      </p:pic>
      <p:graphicFrame>
        <p:nvGraphicFramePr>
          <p:cNvPr id="13" name="Object 3">
            <a:extLst>
              <a:ext uri="{FF2B5EF4-FFF2-40B4-BE49-F238E27FC236}">
                <a16:creationId xmlns:a16="http://schemas.microsoft.com/office/drawing/2014/main" id="{D4831D45-6161-55BB-CE99-9806AB4DB8B1}"/>
              </a:ext>
            </a:extLst>
          </p:cNvPr>
          <p:cNvGraphicFramePr>
            <a:graphicFrameLocks noChangeAspect="1"/>
          </p:cNvGraphicFramePr>
          <p:nvPr>
            <p:extLst>
              <p:ext uri="{D42A27DB-BD31-4B8C-83A1-F6EECF244321}">
                <p14:modId xmlns:p14="http://schemas.microsoft.com/office/powerpoint/2010/main" val="2556486185"/>
              </p:ext>
            </p:extLst>
          </p:nvPr>
        </p:nvGraphicFramePr>
        <p:xfrm>
          <a:off x="527872" y="4089690"/>
          <a:ext cx="3911597" cy="1492357"/>
        </p:xfrm>
        <a:graphic>
          <a:graphicData uri="http://schemas.openxmlformats.org/presentationml/2006/ole">
            <mc:AlternateContent xmlns:mc="http://schemas.openxmlformats.org/markup-compatibility/2006">
              <mc:Choice xmlns:v="urn:schemas-microsoft-com:vml" Requires="v">
                <p:oleObj name="Equation" r:id="rId4" imgW="1600200" imgH="609480" progId="Equation.3">
                  <p:embed/>
                </p:oleObj>
              </mc:Choice>
              <mc:Fallback>
                <p:oleObj name="Equation" r:id="rId4" imgW="1600200" imgH="609480" progId="Equation.3">
                  <p:embed/>
                  <p:pic>
                    <p:nvPicPr>
                      <p:cNvPr id="7" name="Object 3">
                        <a:extLst>
                          <a:ext uri="{FF2B5EF4-FFF2-40B4-BE49-F238E27FC236}">
                            <a16:creationId xmlns:a16="http://schemas.microsoft.com/office/drawing/2014/main" id="{94ED34A3-67FC-417C-90CA-E7747392E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872" y="4089690"/>
                        <a:ext cx="3911597" cy="1492357"/>
                      </a:xfrm>
                      <a:prstGeom prst="rect">
                        <a:avLst/>
                      </a:prstGeom>
                      <a:noFill/>
                      <a:ln w="9525">
                        <a:noFill/>
                        <a:miter lim="800000"/>
                        <a:headEnd/>
                        <a:tailEnd/>
                      </a:ln>
                    </p:spPr>
                  </p:pic>
                </p:oleObj>
              </mc:Fallback>
            </mc:AlternateContent>
          </a:graphicData>
        </a:graphic>
      </p:graphicFrame>
    </p:spTree>
    <p:extLst>
      <p:ext uri="{BB962C8B-B14F-4D97-AF65-F5344CB8AC3E}">
        <p14:creationId xmlns:p14="http://schemas.microsoft.com/office/powerpoint/2010/main" val="263034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7165-46A8-FF4D-B3F4-B3FED703E53C}"/>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5A8EFA25-F923-BE9B-AC67-89DE9AC0433D}"/>
              </a:ext>
            </a:extLst>
          </p:cNvPr>
          <p:cNvSpPr>
            <a:spLocks noGrp="1"/>
          </p:cNvSpPr>
          <p:nvPr>
            <p:ph idx="1"/>
          </p:nvPr>
        </p:nvSpPr>
        <p:spPr/>
        <p:txBody>
          <a:bodyPr>
            <a:normAutofit/>
          </a:bodyPr>
          <a:lstStyle/>
          <a:p>
            <a:r>
              <a:rPr lang="en-US" dirty="0"/>
              <a:t>The Merge Sort algorithm breaks the array down into smaller and smaller pieces.</a:t>
            </a:r>
          </a:p>
          <a:p>
            <a:r>
              <a:rPr lang="en-US" dirty="0"/>
              <a:t>The array becomes sorted when the sub-arrays are </a:t>
            </a:r>
            <a:r>
              <a:rPr lang="en-US" b="1" i="1" dirty="0">
                <a:solidFill>
                  <a:srgbClr val="4C69D0"/>
                </a:solidFill>
              </a:rPr>
              <a:t>merged</a:t>
            </a:r>
            <a:r>
              <a:rPr lang="en-US" dirty="0"/>
              <a:t> back.</a:t>
            </a:r>
          </a:p>
        </p:txBody>
      </p:sp>
      <p:sp>
        <p:nvSpPr>
          <p:cNvPr id="4" name="Slide Number Placeholder 3">
            <a:extLst>
              <a:ext uri="{FF2B5EF4-FFF2-40B4-BE49-F238E27FC236}">
                <a16:creationId xmlns:a16="http://schemas.microsoft.com/office/drawing/2014/main" id="{F4CAB275-F29B-1871-5228-66F2CAE032BF}"/>
              </a:ext>
            </a:extLst>
          </p:cNvPr>
          <p:cNvSpPr>
            <a:spLocks noGrp="1"/>
          </p:cNvSpPr>
          <p:nvPr>
            <p:ph type="sldNum" sz="quarter" idx="12"/>
          </p:nvPr>
        </p:nvSpPr>
        <p:spPr/>
        <p:txBody>
          <a:bodyPr/>
          <a:lstStyle/>
          <a:p>
            <a:fld id="{4CC025FC-8595-493D-A46F-2FDFDC85D9BC}" type="slidenum">
              <a:rPr lang="en-US" smtClean="0"/>
              <a:t>2</a:t>
            </a:fld>
            <a:endParaRPr lang="en-US" dirty="0"/>
          </a:p>
        </p:txBody>
      </p:sp>
      <p:pic>
        <p:nvPicPr>
          <p:cNvPr id="6" name="Picture 5" descr="A diagram of a network&#10;&#10;Description automatically generated">
            <a:extLst>
              <a:ext uri="{FF2B5EF4-FFF2-40B4-BE49-F238E27FC236}">
                <a16:creationId xmlns:a16="http://schemas.microsoft.com/office/drawing/2014/main" id="{4F6944D2-7378-81B5-491D-3AF41B216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36" y="3077496"/>
            <a:ext cx="5545610" cy="3671195"/>
          </a:xfrm>
          <a:prstGeom prst="rect">
            <a:avLst/>
          </a:prstGeom>
        </p:spPr>
      </p:pic>
      <p:pic>
        <p:nvPicPr>
          <p:cNvPr id="7" name="Picture 6">
            <a:extLst>
              <a:ext uri="{FF2B5EF4-FFF2-40B4-BE49-F238E27FC236}">
                <a16:creationId xmlns:a16="http://schemas.microsoft.com/office/drawing/2014/main" id="{F5DA353D-600E-0724-1004-215EFA0BE74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76038" y="3077496"/>
            <a:ext cx="4809378" cy="3671196"/>
          </a:xfrm>
          <a:prstGeom prst="rect">
            <a:avLst/>
          </a:prstGeom>
        </p:spPr>
      </p:pic>
    </p:spTree>
    <p:extLst>
      <p:ext uri="{BB962C8B-B14F-4D97-AF65-F5344CB8AC3E}">
        <p14:creationId xmlns:p14="http://schemas.microsoft.com/office/powerpoint/2010/main" val="204677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BEFD-82AD-369B-11EE-6A2C8E022DFA}"/>
              </a:ext>
            </a:extLst>
          </p:cNvPr>
          <p:cNvSpPr>
            <a:spLocks noGrp="1"/>
          </p:cNvSpPr>
          <p:nvPr>
            <p:ph type="title"/>
          </p:nvPr>
        </p:nvSpPr>
        <p:spPr/>
        <p:txBody>
          <a:bodyPr/>
          <a:lstStyle/>
          <a:p>
            <a:r>
              <a:rPr lang="en-US" dirty="0"/>
              <a:t>Merge Sort - Example</a:t>
            </a:r>
          </a:p>
        </p:txBody>
      </p:sp>
      <p:sp>
        <p:nvSpPr>
          <p:cNvPr id="3" name="Slide Number Placeholder 2">
            <a:extLst>
              <a:ext uri="{FF2B5EF4-FFF2-40B4-BE49-F238E27FC236}">
                <a16:creationId xmlns:a16="http://schemas.microsoft.com/office/drawing/2014/main" id="{971165F9-9CB3-8000-9C37-D7E24473F0DE}"/>
              </a:ext>
            </a:extLst>
          </p:cNvPr>
          <p:cNvSpPr>
            <a:spLocks noGrp="1"/>
          </p:cNvSpPr>
          <p:nvPr>
            <p:ph type="sldNum" sz="quarter" idx="12"/>
          </p:nvPr>
        </p:nvSpPr>
        <p:spPr/>
        <p:txBody>
          <a:bodyPr/>
          <a:lstStyle/>
          <a:p>
            <a:fld id="{4CC025FC-8595-493D-A46F-2FDFDC85D9BC}" type="slidenum">
              <a:rPr lang="en-US" smtClean="0"/>
              <a:t>3</a:t>
            </a:fld>
            <a:endParaRPr lang="en-US" dirty="0"/>
          </a:p>
        </p:txBody>
      </p:sp>
      <p:pic>
        <p:nvPicPr>
          <p:cNvPr id="5" name="Picture 4" descr="A diagram of numbers and a black background&#10;&#10;Description automatically generated">
            <a:extLst>
              <a:ext uri="{FF2B5EF4-FFF2-40B4-BE49-F238E27FC236}">
                <a16:creationId xmlns:a16="http://schemas.microsoft.com/office/drawing/2014/main" id="{CE0C6F48-F995-06EF-66ED-3300DB1F0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0312"/>
            <a:ext cx="5723245" cy="5817688"/>
          </a:xfrm>
          <a:prstGeom prst="rect">
            <a:avLst/>
          </a:prstGeom>
        </p:spPr>
      </p:pic>
      <p:pic>
        <p:nvPicPr>
          <p:cNvPr id="6" name="Picture 5">
            <a:extLst>
              <a:ext uri="{FF2B5EF4-FFF2-40B4-BE49-F238E27FC236}">
                <a16:creationId xmlns:a16="http://schemas.microsoft.com/office/drawing/2014/main" id="{796E45B9-1829-4C5C-5993-EF92E49D9577}"/>
              </a:ext>
            </a:extLst>
          </p:cNvPr>
          <p:cNvPicPr>
            <a:picLocks noChangeAspect="1"/>
          </p:cNvPicPr>
          <p:nvPr/>
        </p:nvPicPr>
        <p:blipFill>
          <a:blip r:embed="rId3">
            <a:duotone>
              <a:schemeClr val="accent5">
                <a:shade val="45000"/>
                <a:satMod val="135000"/>
              </a:schemeClr>
              <a:prstClr val="white"/>
            </a:duotone>
          </a:blip>
          <a:stretch>
            <a:fillRect/>
          </a:stretch>
        </p:blipFill>
        <p:spPr>
          <a:xfrm>
            <a:off x="263236" y="2520480"/>
            <a:ext cx="5530356" cy="2857351"/>
          </a:xfrm>
          <a:prstGeom prst="rect">
            <a:avLst/>
          </a:prstGeom>
        </p:spPr>
      </p:pic>
    </p:spTree>
    <p:extLst>
      <p:ext uri="{BB962C8B-B14F-4D97-AF65-F5344CB8AC3E}">
        <p14:creationId xmlns:p14="http://schemas.microsoft.com/office/powerpoint/2010/main" val="230368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CCA3-73B6-33C2-D836-259ED2D067D3}"/>
              </a:ext>
            </a:extLst>
          </p:cNvPr>
          <p:cNvSpPr>
            <a:spLocks noGrp="1"/>
          </p:cNvSpPr>
          <p:nvPr>
            <p:ph type="title"/>
          </p:nvPr>
        </p:nvSpPr>
        <p:spPr/>
        <p:txBody>
          <a:bodyPr/>
          <a:lstStyle/>
          <a:p>
            <a:r>
              <a:rPr lang="en-US" dirty="0"/>
              <a:t>Merge Sort – MERGE Function</a:t>
            </a:r>
          </a:p>
        </p:txBody>
      </p:sp>
      <p:sp>
        <p:nvSpPr>
          <p:cNvPr id="4" name="Slide Number Placeholder 3">
            <a:extLst>
              <a:ext uri="{FF2B5EF4-FFF2-40B4-BE49-F238E27FC236}">
                <a16:creationId xmlns:a16="http://schemas.microsoft.com/office/drawing/2014/main" id="{CE87A03D-42C0-2E91-756A-BB48AA900D68}"/>
              </a:ext>
            </a:extLst>
          </p:cNvPr>
          <p:cNvSpPr>
            <a:spLocks noGrp="1"/>
          </p:cNvSpPr>
          <p:nvPr>
            <p:ph type="sldNum" sz="quarter" idx="12"/>
          </p:nvPr>
        </p:nvSpPr>
        <p:spPr/>
        <p:txBody>
          <a:bodyPr/>
          <a:lstStyle/>
          <a:p>
            <a:fld id="{4CC025FC-8595-493D-A46F-2FDFDC85D9BC}" type="slidenum">
              <a:rPr lang="en-US" smtClean="0"/>
              <a:t>4</a:t>
            </a:fld>
            <a:endParaRPr lang="en-US"/>
          </a:p>
        </p:txBody>
      </p:sp>
      <p:pic>
        <p:nvPicPr>
          <p:cNvPr id="7" name="Picture 6" descr="A screenshot of a computer&#10;&#10;Description automatically generated">
            <a:extLst>
              <a:ext uri="{FF2B5EF4-FFF2-40B4-BE49-F238E27FC236}">
                <a16:creationId xmlns:a16="http://schemas.microsoft.com/office/drawing/2014/main" id="{59905138-C695-74CD-9FDD-03E7BC1E3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765" y="817418"/>
            <a:ext cx="6565818" cy="5814007"/>
          </a:xfrm>
          <a:prstGeom prst="rect">
            <a:avLst/>
          </a:prstGeom>
        </p:spPr>
      </p:pic>
      <p:pic>
        <p:nvPicPr>
          <p:cNvPr id="11" name="Picture 10" descr="A math equations and numbers&#10;&#10;Description automatically generated with medium confidence">
            <a:extLst>
              <a:ext uri="{FF2B5EF4-FFF2-40B4-BE49-F238E27FC236}">
                <a16:creationId xmlns:a16="http://schemas.microsoft.com/office/drawing/2014/main" id="{E9B948FE-AA63-2010-3A64-E1B6D95B6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36" y="1317167"/>
            <a:ext cx="4883348" cy="5083313"/>
          </a:xfrm>
          <a:prstGeom prst="rect">
            <a:avLst/>
          </a:prstGeom>
        </p:spPr>
      </p:pic>
    </p:spTree>
    <p:extLst>
      <p:ext uri="{BB962C8B-B14F-4D97-AF65-F5344CB8AC3E}">
        <p14:creationId xmlns:p14="http://schemas.microsoft.com/office/powerpoint/2010/main" val="24758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7165-46A8-FF4D-B3F4-B3FED703E53C}"/>
              </a:ext>
            </a:extLst>
          </p:cNvPr>
          <p:cNvSpPr>
            <a:spLocks noGrp="1"/>
          </p:cNvSpPr>
          <p:nvPr>
            <p:ph type="title"/>
          </p:nvPr>
        </p:nvSpPr>
        <p:spPr/>
        <p:txBody>
          <a:bodyPr/>
          <a:lstStyle/>
          <a:p>
            <a:r>
              <a:rPr lang="en-US" dirty="0"/>
              <a:t>Merge Sort – Time 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8EFA25-F923-BE9B-AC67-89DE9AC0433D}"/>
                  </a:ext>
                </a:extLst>
              </p:cNvPr>
              <p:cNvSpPr>
                <a:spLocks noGrp="1"/>
              </p:cNvSpPr>
              <p:nvPr>
                <p:ph idx="1"/>
              </p:nvPr>
            </p:nvSpPr>
            <p:spPr/>
            <p:txBody>
              <a:bodyPr>
                <a:normAutofit/>
              </a:bodyPr>
              <a:lstStyle/>
              <a:p>
                <a:r>
                  <a:rPr lang="en-US" dirty="0"/>
                  <a:t>As we can see from the figure below, </a:t>
                </a:r>
                <a14:m>
                  <m:oMath xmlns:m="http://schemas.openxmlformats.org/officeDocument/2006/math">
                    <m:r>
                      <a:rPr lang="en-US" i="1" dirty="0" smtClean="0">
                        <a:latin typeface="Cambria Math" panose="02040503050406030204" pitchFamily="18" charset="0"/>
                      </a:rPr>
                      <m:t>𝑛</m:t>
                    </m:r>
                  </m:oMath>
                </a14:m>
                <a:r>
                  <a:rPr lang="en-US" dirty="0"/>
                  <a:t> comparisons are needed on each level.</a:t>
                </a:r>
                <a:endParaRPr lang="en-US" sz="2000" dirty="0"/>
              </a:p>
            </p:txBody>
          </p:sp>
        </mc:Choice>
        <mc:Fallback>
          <p:sp>
            <p:nvSpPr>
              <p:cNvPr id="3" name="Content Placeholder 2">
                <a:extLst>
                  <a:ext uri="{FF2B5EF4-FFF2-40B4-BE49-F238E27FC236}">
                    <a16:creationId xmlns:a16="http://schemas.microsoft.com/office/drawing/2014/main" id="{5A8EFA25-F923-BE9B-AC67-89DE9AC0433D}"/>
                  </a:ext>
                </a:extLst>
              </p:cNvPr>
              <p:cNvSpPr>
                <a:spLocks noGrp="1" noRot="1" noChangeAspect="1" noMove="1" noResize="1" noEditPoints="1" noAdjustHandles="1" noChangeArrowheads="1" noChangeShapeType="1" noTextEdit="1"/>
              </p:cNvSpPr>
              <p:nvPr>
                <p:ph idx="1"/>
              </p:nvPr>
            </p:nvSpPr>
            <p:spPr>
              <a:blipFill>
                <a:blip r:embed="rId2"/>
                <a:stretch>
                  <a:fillRect l="-940" t="-20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4CAB275-F29B-1871-5228-66F2CAE032BF}"/>
              </a:ext>
            </a:extLst>
          </p:cNvPr>
          <p:cNvSpPr>
            <a:spLocks noGrp="1"/>
          </p:cNvSpPr>
          <p:nvPr>
            <p:ph type="sldNum" sz="quarter" idx="12"/>
          </p:nvPr>
        </p:nvSpPr>
        <p:spPr/>
        <p:txBody>
          <a:bodyPr/>
          <a:lstStyle/>
          <a:p>
            <a:fld id="{4CC025FC-8595-493D-A46F-2FDFDC85D9BC}" type="slidenum">
              <a:rPr lang="en-US" smtClean="0"/>
              <a:t>5</a:t>
            </a:fld>
            <a:endParaRPr lang="en-US" dirty="0"/>
          </a:p>
        </p:txBody>
      </p:sp>
      <p:pic>
        <p:nvPicPr>
          <p:cNvPr id="8" name="Picture 7" descr="A diagram of a network&#10;&#10;Description automatically generated">
            <a:extLst>
              <a:ext uri="{FF2B5EF4-FFF2-40B4-BE49-F238E27FC236}">
                <a16:creationId xmlns:a16="http://schemas.microsoft.com/office/drawing/2014/main" id="{116149A8-905C-7338-9F36-EB408912A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697" y="2051290"/>
            <a:ext cx="8936606" cy="4523296"/>
          </a:xfrm>
          <a:prstGeom prst="rect">
            <a:avLst/>
          </a:prstGeom>
        </p:spPr>
      </p:pic>
    </p:spTree>
    <p:extLst>
      <p:ext uri="{BB962C8B-B14F-4D97-AF65-F5344CB8AC3E}">
        <p14:creationId xmlns:p14="http://schemas.microsoft.com/office/powerpoint/2010/main" val="98850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7165-46A8-FF4D-B3F4-B3FED703E53C}"/>
              </a:ext>
            </a:extLst>
          </p:cNvPr>
          <p:cNvSpPr>
            <a:spLocks noGrp="1"/>
          </p:cNvSpPr>
          <p:nvPr>
            <p:ph type="title"/>
          </p:nvPr>
        </p:nvSpPr>
        <p:spPr/>
        <p:txBody>
          <a:bodyPr/>
          <a:lstStyle/>
          <a:p>
            <a:r>
              <a:rPr lang="en-US" dirty="0"/>
              <a:t>Merge Sort – Time Complexity</a:t>
            </a:r>
          </a:p>
        </p:txBody>
      </p:sp>
      <p:sp>
        <p:nvSpPr>
          <p:cNvPr id="3" name="Content Placeholder 2">
            <a:extLst>
              <a:ext uri="{FF2B5EF4-FFF2-40B4-BE49-F238E27FC236}">
                <a16:creationId xmlns:a16="http://schemas.microsoft.com/office/drawing/2014/main" id="{5A8EFA25-F923-BE9B-AC67-89DE9AC0433D}"/>
              </a:ext>
            </a:extLst>
          </p:cNvPr>
          <p:cNvSpPr>
            <a:spLocks noGrp="1"/>
          </p:cNvSpPr>
          <p:nvPr>
            <p:ph idx="1"/>
          </p:nvPr>
        </p:nvSpPr>
        <p:spPr/>
        <p:txBody>
          <a:bodyPr>
            <a:normAutofit/>
          </a:bodyPr>
          <a:lstStyle/>
          <a:p>
            <a:r>
              <a:rPr lang="en-US" dirty="0"/>
              <a:t>The recurrence for merge sort will be:</a:t>
            </a:r>
          </a:p>
        </p:txBody>
      </p:sp>
      <p:sp>
        <p:nvSpPr>
          <p:cNvPr id="4" name="Slide Number Placeholder 3">
            <a:extLst>
              <a:ext uri="{FF2B5EF4-FFF2-40B4-BE49-F238E27FC236}">
                <a16:creationId xmlns:a16="http://schemas.microsoft.com/office/drawing/2014/main" id="{F4CAB275-F29B-1871-5228-66F2CAE032BF}"/>
              </a:ext>
            </a:extLst>
          </p:cNvPr>
          <p:cNvSpPr>
            <a:spLocks noGrp="1"/>
          </p:cNvSpPr>
          <p:nvPr>
            <p:ph type="sldNum" sz="quarter" idx="12"/>
          </p:nvPr>
        </p:nvSpPr>
        <p:spPr/>
        <p:txBody>
          <a:bodyPr/>
          <a:lstStyle/>
          <a:p>
            <a:fld id="{4CC025FC-8595-493D-A46F-2FDFDC85D9BC}" type="slidenum">
              <a:rPr lang="en-US" smtClean="0"/>
              <a:t>6</a:t>
            </a:fld>
            <a:endParaRPr lang="en-US" dirty="0"/>
          </a:p>
        </p:txBody>
      </p:sp>
      <p:pic>
        <p:nvPicPr>
          <p:cNvPr id="6" name="Picture 5" descr="A black background with a black square&#10;&#10;Description automatically generated with medium confidence">
            <a:extLst>
              <a:ext uri="{FF2B5EF4-FFF2-40B4-BE49-F238E27FC236}">
                <a16:creationId xmlns:a16="http://schemas.microsoft.com/office/drawing/2014/main" id="{AC47EBC5-9387-E3D4-701F-899449059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5394" y="1589345"/>
            <a:ext cx="6322341" cy="4985241"/>
          </a:xfrm>
          <a:prstGeom prst="rect">
            <a:avLst/>
          </a:prstGeom>
        </p:spPr>
      </p:pic>
      <p:graphicFrame>
        <p:nvGraphicFramePr>
          <p:cNvPr id="7" name="Object 3">
            <a:extLst>
              <a:ext uri="{FF2B5EF4-FFF2-40B4-BE49-F238E27FC236}">
                <a16:creationId xmlns:a16="http://schemas.microsoft.com/office/drawing/2014/main" id="{94ED34A3-67FC-417C-90CA-E7747392E565}"/>
              </a:ext>
            </a:extLst>
          </p:cNvPr>
          <p:cNvGraphicFramePr>
            <a:graphicFrameLocks noChangeAspect="1"/>
          </p:cNvGraphicFramePr>
          <p:nvPr>
            <p:extLst>
              <p:ext uri="{D42A27DB-BD31-4B8C-83A1-F6EECF244321}">
                <p14:modId xmlns:p14="http://schemas.microsoft.com/office/powerpoint/2010/main" val="3326935537"/>
              </p:ext>
            </p:extLst>
          </p:nvPr>
        </p:nvGraphicFramePr>
        <p:xfrm>
          <a:off x="547327" y="3330687"/>
          <a:ext cx="3911597" cy="1492357"/>
        </p:xfrm>
        <a:graphic>
          <a:graphicData uri="http://schemas.openxmlformats.org/presentationml/2006/ole">
            <mc:AlternateContent xmlns:mc="http://schemas.openxmlformats.org/markup-compatibility/2006">
              <mc:Choice xmlns:v="urn:schemas-microsoft-com:vml" Requires="v">
                <p:oleObj name="Equation" r:id="rId3" imgW="1600200" imgH="609480" progId="Equation.3">
                  <p:embed/>
                </p:oleObj>
              </mc:Choice>
              <mc:Fallback>
                <p:oleObj name="Equation" r:id="rId3" imgW="1600200" imgH="609480" progId="Equation.3">
                  <p:embed/>
                  <p:pic>
                    <p:nvPicPr>
                      <p:cNvPr id="5" name="Object 3">
                        <a:extLst>
                          <a:ext uri="{FF2B5EF4-FFF2-40B4-BE49-F238E27FC236}">
                            <a16:creationId xmlns:a16="http://schemas.microsoft.com/office/drawing/2014/main" id="{A1256AA7-495A-55DE-24DB-FB007AEA1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27" y="3330687"/>
                        <a:ext cx="3911597" cy="1492357"/>
                      </a:xfrm>
                      <a:prstGeom prst="rect">
                        <a:avLst/>
                      </a:prstGeom>
                      <a:noFill/>
                      <a:ln w="9525">
                        <a:noFill/>
                        <a:miter lim="800000"/>
                        <a:headEnd/>
                        <a:tailEnd/>
                      </a:ln>
                    </p:spPr>
                  </p:pic>
                </p:oleObj>
              </mc:Fallback>
            </mc:AlternateContent>
          </a:graphicData>
        </a:graphic>
      </p:graphicFrame>
    </p:spTree>
    <p:extLst>
      <p:ext uri="{BB962C8B-B14F-4D97-AF65-F5344CB8AC3E}">
        <p14:creationId xmlns:p14="http://schemas.microsoft.com/office/powerpoint/2010/main" val="344215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7165-46A8-FF4D-B3F4-B3FED703E53C}"/>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5A8EFA25-F923-BE9B-AC67-89DE9AC0433D}"/>
              </a:ext>
            </a:extLst>
          </p:cNvPr>
          <p:cNvSpPr>
            <a:spLocks noGrp="1"/>
          </p:cNvSpPr>
          <p:nvPr>
            <p:ph idx="1"/>
          </p:nvPr>
        </p:nvSpPr>
        <p:spPr>
          <a:xfrm>
            <a:off x="263236" y="1057848"/>
            <a:ext cx="5387744" cy="5119115"/>
          </a:xfrm>
        </p:spPr>
        <p:txBody>
          <a:bodyPr>
            <a:normAutofit/>
          </a:bodyPr>
          <a:lstStyle/>
          <a:p>
            <a:r>
              <a:rPr lang="en-US" dirty="0"/>
              <a:t>The Quicksort algorithm chooses a value as the 'pivot' element, and moves the other values so that higher values are on the right of the pivot element, and lower values are on the left of the pivot element.</a:t>
            </a:r>
          </a:p>
          <a:p>
            <a:r>
              <a:rPr lang="en-US" dirty="0"/>
              <a:t>The Quicksort algorithm then continues to sort the sub-arrays on the left and right side of the pivot element recursively until the array is sorted.</a:t>
            </a:r>
          </a:p>
        </p:txBody>
      </p:sp>
      <p:sp>
        <p:nvSpPr>
          <p:cNvPr id="4" name="Slide Number Placeholder 3">
            <a:extLst>
              <a:ext uri="{FF2B5EF4-FFF2-40B4-BE49-F238E27FC236}">
                <a16:creationId xmlns:a16="http://schemas.microsoft.com/office/drawing/2014/main" id="{F4CAB275-F29B-1871-5228-66F2CAE032BF}"/>
              </a:ext>
            </a:extLst>
          </p:cNvPr>
          <p:cNvSpPr>
            <a:spLocks noGrp="1"/>
          </p:cNvSpPr>
          <p:nvPr>
            <p:ph type="sldNum" sz="quarter" idx="12"/>
          </p:nvPr>
        </p:nvSpPr>
        <p:spPr/>
        <p:txBody>
          <a:bodyPr/>
          <a:lstStyle/>
          <a:p>
            <a:fld id="{4CC025FC-8595-493D-A46F-2FDFDC85D9BC}" type="slidenum">
              <a:rPr lang="en-US" smtClean="0"/>
              <a:t>7</a:t>
            </a:fld>
            <a:endParaRPr lang="en-US" dirty="0"/>
          </a:p>
        </p:txBody>
      </p:sp>
      <p:pic>
        <p:nvPicPr>
          <p:cNvPr id="8" name="Picture 7">
            <a:extLst>
              <a:ext uri="{FF2B5EF4-FFF2-40B4-BE49-F238E27FC236}">
                <a16:creationId xmlns:a16="http://schemas.microsoft.com/office/drawing/2014/main" id="{9A7A5D38-C6AB-9B19-9366-28A3D5A9338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17231" y="1057849"/>
            <a:ext cx="6111534" cy="5516738"/>
          </a:xfrm>
          <a:prstGeom prst="rect">
            <a:avLst/>
          </a:prstGeom>
        </p:spPr>
      </p:pic>
    </p:spTree>
    <p:extLst>
      <p:ext uri="{BB962C8B-B14F-4D97-AF65-F5344CB8AC3E}">
        <p14:creationId xmlns:p14="http://schemas.microsoft.com/office/powerpoint/2010/main" val="323407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FC8B-127D-3F95-E78C-255A8250CB30}"/>
              </a:ext>
            </a:extLst>
          </p:cNvPr>
          <p:cNvSpPr>
            <a:spLocks noGrp="1"/>
          </p:cNvSpPr>
          <p:nvPr>
            <p:ph type="title"/>
          </p:nvPr>
        </p:nvSpPr>
        <p:spPr/>
        <p:txBody>
          <a:bodyPr/>
          <a:lstStyle/>
          <a:p>
            <a:r>
              <a:rPr lang="en-US" dirty="0"/>
              <a:t>Quick Sort – Working</a:t>
            </a:r>
          </a:p>
        </p:txBody>
      </p:sp>
      <p:sp>
        <p:nvSpPr>
          <p:cNvPr id="4" name="Slide Number Placeholder 3">
            <a:extLst>
              <a:ext uri="{FF2B5EF4-FFF2-40B4-BE49-F238E27FC236}">
                <a16:creationId xmlns:a16="http://schemas.microsoft.com/office/drawing/2014/main" id="{42183A9B-EA23-153A-D97F-E2CDAA020E8D}"/>
              </a:ext>
            </a:extLst>
          </p:cNvPr>
          <p:cNvSpPr>
            <a:spLocks noGrp="1"/>
          </p:cNvSpPr>
          <p:nvPr>
            <p:ph type="sldNum" sz="quarter" idx="12"/>
          </p:nvPr>
        </p:nvSpPr>
        <p:spPr/>
        <p:txBody>
          <a:bodyPr/>
          <a:lstStyle/>
          <a:p>
            <a:fld id="{4CC025FC-8595-493D-A46F-2FDFDC85D9BC}" type="slidenum">
              <a:rPr lang="en-US" smtClean="0"/>
              <a:t>8</a:t>
            </a:fld>
            <a:endParaRPr lang="en-US" dirty="0"/>
          </a:p>
        </p:txBody>
      </p:sp>
      <p:pic>
        <p:nvPicPr>
          <p:cNvPr id="35" name="Picture 34">
            <a:extLst>
              <a:ext uri="{FF2B5EF4-FFF2-40B4-BE49-F238E27FC236}">
                <a16:creationId xmlns:a16="http://schemas.microsoft.com/office/drawing/2014/main" id="{DCE1171E-39E5-9DEC-E3CD-B4E7951D3BC1}"/>
              </a:ext>
            </a:extLst>
          </p:cNvPr>
          <p:cNvPicPr>
            <a:picLocks noChangeAspect="1"/>
          </p:cNvPicPr>
          <p:nvPr/>
        </p:nvPicPr>
        <p:blipFill>
          <a:blip r:embed="rId2"/>
          <a:stretch>
            <a:fillRect/>
          </a:stretch>
        </p:blipFill>
        <p:spPr>
          <a:xfrm>
            <a:off x="8328521" y="1172817"/>
            <a:ext cx="2702338" cy="5571170"/>
          </a:xfrm>
          <a:prstGeom prst="rect">
            <a:avLst/>
          </a:prstGeom>
        </p:spPr>
      </p:pic>
      <p:pic>
        <p:nvPicPr>
          <p:cNvPr id="39" name="Picture 38">
            <a:extLst>
              <a:ext uri="{FF2B5EF4-FFF2-40B4-BE49-F238E27FC236}">
                <a16:creationId xmlns:a16="http://schemas.microsoft.com/office/drawing/2014/main" id="{A553FA1E-D6A1-8AAB-32C4-66CA38EB7F81}"/>
              </a:ext>
            </a:extLst>
          </p:cNvPr>
          <p:cNvPicPr>
            <a:picLocks noChangeAspect="1"/>
          </p:cNvPicPr>
          <p:nvPr/>
        </p:nvPicPr>
        <p:blipFill>
          <a:blip r:embed="rId3"/>
          <a:stretch>
            <a:fillRect/>
          </a:stretch>
        </p:blipFill>
        <p:spPr>
          <a:xfrm>
            <a:off x="263236" y="1268487"/>
            <a:ext cx="7028237" cy="1832290"/>
          </a:xfrm>
          <a:prstGeom prst="rect">
            <a:avLst/>
          </a:prstGeom>
        </p:spPr>
      </p:pic>
      <p:pic>
        <p:nvPicPr>
          <p:cNvPr id="41" name="Picture 40">
            <a:extLst>
              <a:ext uri="{FF2B5EF4-FFF2-40B4-BE49-F238E27FC236}">
                <a16:creationId xmlns:a16="http://schemas.microsoft.com/office/drawing/2014/main" id="{5C609983-EA64-E704-2F1C-1A6ACDA36BD9}"/>
              </a:ext>
            </a:extLst>
          </p:cNvPr>
          <p:cNvPicPr>
            <a:picLocks noChangeAspect="1"/>
          </p:cNvPicPr>
          <p:nvPr/>
        </p:nvPicPr>
        <p:blipFill>
          <a:blip r:embed="rId4"/>
          <a:stretch>
            <a:fillRect/>
          </a:stretch>
        </p:blipFill>
        <p:spPr>
          <a:xfrm>
            <a:off x="263236" y="3757224"/>
            <a:ext cx="7028237" cy="2602311"/>
          </a:xfrm>
          <a:prstGeom prst="rect">
            <a:avLst/>
          </a:prstGeom>
        </p:spPr>
      </p:pic>
    </p:spTree>
    <p:extLst>
      <p:ext uri="{BB962C8B-B14F-4D97-AF65-F5344CB8AC3E}">
        <p14:creationId xmlns:p14="http://schemas.microsoft.com/office/powerpoint/2010/main" val="177498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F757-4CE4-6916-9A76-081D14C2BCBA}"/>
              </a:ext>
            </a:extLst>
          </p:cNvPr>
          <p:cNvSpPr>
            <a:spLocks noGrp="1"/>
          </p:cNvSpPr>
          <p:nvPr>
            <p:ph type="title"/>
          </p:nvPr>
        </p:nvSpPr>
        <p:spPr/>
        <p:txBody>
          <a:bodyPr/>
          <a:lstStyle/>
          <a:p>
            <a:r>
              <a:rPr lang="en-US" dirty="0"/>
              <a:t>Quick Sort – Time Complexity (Worst-case)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86E3ACC-702B-6D35-F356-193944B2022D}"/>
                  </a:ext>
                </a:extLst>
              </p:cNvPr>
              <p:cNvSpPr>
                <a:spLocks noGrp="1"/>
              </p:cNvSpPr>
              <p:nvPr>
                <p:ph idx="1"/>
              </p:nvPr>
            </p:nvSpPr>
            <p:spPr/>
            <p:txBody>
              <a:bodyPr/>
              <a:lstStyle/>
              <a:p>
                <a:r>
                  <a:rPr lang="en-US" dirty="0"/>
                  <a:t>The worst-case behavior for quicksort occurs when the partitioning produces one subproblem with </a:t>
                </a:r>
                <a14:m>
                  <m:oMath xmlns:m="http://schemas.openxmlformats.org/officeDocument/2006/math">
                    <m:r>
                      <a:rPr lang="en-US" i="1" dirty="0" smtClean="0">
                        <a:latin typeface="Cambria Math" panose="02040503050406030204" pitchFamily="18" charset="0"/>
                      </a:rPr>
                      <m:t>𝑛</m:t>
                    </m:r>
                    <m:r>
                      <a:rPr lang="en-US" b="0" i="1" dirty="0" smtClean="0">
                        <a:latin typeface="Cambria Math" panose="02040503050406030204" pitchFamily="18" charset="0"/>
                      </a:rPr>
                      <m:t>−1</m:t>
                    </m:r>
                  </m:oMath>
                </a14:m>
                <a:r>
                  <a:rPr lang="en-US" dirty="0"/>
                  <a:t> elements and one with 0 elements.</a:t>
                </a:r>
              </a:p>
              <a:p>
                <a:r>
                  <a:rPr lang="en-US" dirty="0"/>
                  <a:t>Let us assume that this unbalanced partitioning arises in each recursive call. </a:t>
                </a:r>
              </a:p>
              <a:p>
                <a:r>
                  <a:rPr lang="en-US" dirty="0"/>
                  <a:t>The partitioning costs </a:t>
                </a:r>
                <a14:m>
                  <m:oMath xmlns:m="http://schemas.openxmlformats.org/officeDocument/2006/math">
                    <m:r>
                      <m:rPr>
                        <m:sty m:val="p"/>
                      </m:rPr>
                      <a:rPr lang="en-US" b="0" i="0" dirty="0" smtClean="0">
                        <a:latin typeface="Cambria Math" panose="02040503050406030204" pitchFamily="18" charset="0"/>
                      </a:rPr>
                      <m:t>O</m:t>
                    </m:r>
                    <m:r>
                      <a:rPr lang="en-US" b="0" i="0" dirty="0" smtClean="0">
                        <a:latin typeface="Cambria Math" panose="02040503050406030204" pitchFamily="18" charset="0"/>
                      </a:rPr>
                      <m:t>(</m:t>
                    </m:r>
                    <m:r>
                      <a:rPr lang="en-US" i="1" dirty="0" smtClean="0">
                        <a:latin typeface="Cambria Math" panose="02040503050406030204" pitchFamily="18" charset="0"/>
                      </a:rPr>
                      <m:t>𝑛</m:t>
                    </m:r>
                    <m:r>
                      <a:rPr lang="en-US" b="0" i="1" dirty="0" smtClean="0">
                        <a:latin typeface="Cambria Math" panose="02040503050406030204" pitchFamily="18" charset="0"/>
                      </a:rPr>
                      <m:t>)</m:t>
                    </m:r>
                    <m:r>
                      <a:rPr lang="en-US" i="1" dirty="0" smtClean="0">
                        <a:latin typeface="Cambria Math" panose="02040503050406030204" pitchFamily="18" charset="0"/>
                      </a:rPr>
                      <m:t> </m:t>
                    </m:r>
                  </m:oMath>
                </a14:m>
                <a:r>
                  <a:rPr lang="en-US" dirty="0"/>
                  <a:t>time.</a:t>
                </a:r>
              </a:p>
              <a:p>
                <a:r>
                  <a:rPr lang="en-US" dirty="0"/>
                  <a:t>Since the recursive call on an array of size 0 just returns without doing anything, </a:t>
                </a:r>
                <a14:m>
                  <m:oMath xmlns:m="http://schemas.openxmlformats.org/officeDocument/2006/math">
                    <m:r>
                      <a:rPr lang="en-US" b="0" i="1" dirty="0" smtClean="0">
                        <a:latin typeface="Cambria Math" panose="02040503050406030204" pitchFamily="18" charset="0"/>
                      </a:rPr>
                      <m:t>𝑇</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e>
                    </m:d>
                    <m:r>
                      <a:rPr lang="en-US" b="0" i="1" dirty="0" smtClean="0">
                        <a:latin typeface="Cambria Math" panose="02040503050406030204" pitchFamily="18" charset="0"/>
                      </a:rPr>
                      <m:t>, </m:t>
                    </m:r>
                  </m:oMath>
                </a14:m>
                <a:r>
                  <a:rPr lang="en-US" dirty="0"/>
                  <a:t>and the recurrence for the running time is</a:t>
                </a:r>
              </a:p>
              <a:p>
                <a:endParaRPr lang="en-US" dirty="0"/>
              </a:p>
            </p:txBody>
          </p:sp>
        </mc:Choice>
        <mc:Fallback>
          <p:sp>
            <p:nvSpPr>
              <p:cNvPr id="4" name="Content Placeholder 3">
                <a:extLst>
                  <a:ext uri="{FF2B5EF4-FFF2-40B4-BE49-F238E27FC236}">
                    <a16:creationId xmlns:a16="http://schemas.microsoft.com/office/drawing/2014/main" id="{686E3ACC-702B-6D35-F356-193944B2022D}"/>
                  </a:ext>
                </a:extLst>
              </p:cNvPr>
              <p:cNvSpPr>
                <a:spLocks noGrp="1" noRot="1" noChangeAspect="1" noMove="1" noResize="1" noEditPoints="1" noAdjustHandles="1" noChangeArrowheads="1" noChangeShapeType="1" noTextEdit="1"/>
              </p:cNvSpPr>
              <p:nvPr>
                <p:ph idx="1"/>
              </p:nvPr>
            </p:nvSpPr>
            <p:spPr>
              <a:blipFill>
                <a:blip r:embed="rId2"/>
                <a:stretch>
                  <a:fillRect l="-940" t="-2026" r="-31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A05E9B1-BD58-78C4-EED1-163B66B1FFC0}"/>
              </a:ext>
            </a:extLst>
          </p:cNvPr>
          <p:cNvSpPr>
            <a:spLocks noGrp="1"/>
          </p:cNvSpPr>
          <p:nvPr>
            <p:ph type="sldNum" sz="quarter" idx="12"/>
          </p:nvPr>
        </p:nvSpPr>
        <p:spPr/>
        <p:txBody>
          <a:bodyPr/>
          <a:lstStyle/>
          <a:p>
            <a:fld id="{4CC025FC-8595-493D-A46F-2FDFDC85D9BC}" type="slidenum">
              <a:rPr lang="en-US" smtClean="0"/>
              <a:t>9</a:t>
            </a:fld>
            <a:endParaRPr lang="en-US" dirty="0"/>
          </a:p>
        </p:txBody>
      </p:sp>
      <p:grpSp>
        <p:nvGrpSpPr>
          <p:cNvPr id="11" name="Group 10">
            <a:extLst>
              <a:ext uri="{FF2B5EF4-FFF2-40B4-BE49-F238E27FC236}">
                <a16:creationId xmlns:a16="http://schemas.microsoft.com/office/drawing/2014/main" id="{D27CE35E-8FFD-343B-89CF-D3EC56DB218F}"/>
              </a:ext>
            </a:extLst>
          </p:cNvPr>
          <p:cNvGrpSpPr/>
          <p:nvPr/>
        </p:nvGrpSpPr>
        <p:grpSpPr>
          <a:xfrm>
            <a:off x="3498716" y="4534444"/>
            <a:ext cx="4973541" cy="1505365"/>
            <a:chOff x="3430622" y="4388529"/>
            <a:chExt cx="4973541" cy="1505365"/>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4B47B1B-D815-FF22-468F-D75EF142B881}"/>
                    </a:ext>
                  </a:extLst>
                </p:cNvPr>
                <p:cNvSpPr txBox="1"/>
                <p:nvPr/>
              </p:nvSpPr>
              <p:spPr>
                <a:xfrm>
                  <a:off x="3430622" y="4388529"/>
                  <a:ext cx="497354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(0)+</m:t>
                        </m:r>
                        <m:r>
                          <a:rPr lang="en-US" sz="2800" b="0" i="1" smtClean="0">
                            <a:latin typeface="Cambria Math" panose="02040503050406030204" pitchFamily="18" charset="0"/>
                          </a:rPr>
                          <m:t>𝑂</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p:txBody>
            </p:sp>
          </mc:Choice>
          <mc:Fallback>
            <p:sp>
              <p:nvSpPr>
                <p:cNvPr id="7" name="TextBox 6">
                  <a:extLst>
                    <a:ext uri="{FF2B5EF4-FFF2-40B4-BE49-F238E27FC236}">
                      <a16:creationId xmlns:a16="http://schemas.microsoft.com/office/drawing/2014/main" id="{D4B47B1B-D815-FF22-468F-D75EF142B881}"/>
                    </a:ext>
                  </a:extLst>
                </p:cNvPr>
                <p:cNvSpPr txBox="1">
                  <a:spLocks noRot="1" noChangeAspect="1" noMove="1" noResize="1" noEditPoints="1" noAdjustHandles="1" noChangeArrowheads="1" noChangeShapeType="1" noTextEdit="1"/>
                </p:cNvSpPr>
                <p:nvPr/>
              </p:nvSpPr>
              <p:spPr>
                <a:xfrm>
                  <a:off x="3430622" y="4388529"/>
                  <a:ext cx="4973541"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5F810AD-4015-6AC9-C2B6-5593FDAF1310}"/>
                    </a:ext>
                  </a:extLst>
                </p:cNvPr>
                <p:cNvSpPr txBox="1"/>
                <p:nvPr/>
              </p:nvSpPr>
              <p:spPr>
                <a:xfrm>
                  <a:off x="4254229" y="4968222"/>
                  <a:ext cx="299646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𝑂</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p:txBody>
            </p:sp>
          </mc:Choice>
          <mc:Fallback>
            <p:sp>
              <p:nvSpPr>
                <p:cNvPr id="8" name="TextBox 7">
                  <a:extLst>
                    <a:ext uri="{FF2B5EF4-FFF2-40B4-BE49-F238E27FC236}">
                      <a16:creationId xmlns:a16="http://schemas.microsoft.com/office/drawing/2014/main" id="{C5F810AD-4015-6AC9-C2B6-5593FDAF1310}"/>
                    </a:ext>
                  </a:extLst>
                </p:cNvPr>
                <p:cNvSpPr txBox="1">
                  <a:spLocks noRot="1" noChangeAspect="1" noMove="1" noResize="1" noEditPoints="1" noAdjustHandles="1" noChangeArrowheads="1" noChangeShapeType="1" noTextEdit="1"/>
                </p:cNvSpPr>
                <p:nvPr/>
              </p:nvSpPr>
              <p:spPr>
                <a:xfrm>
                  <a:off x="4254229" y="4968222"/>
                  <a:ext cx="299646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F641011-2D81-7622-8493-CA09A1EB3A66}"/>
                    </a:ext>
                  </a:extLst>
                </p:cNvPr>
                <p:cNvSpPr txBox="1"/>
                <p:nvPr/>
              </p:nvSpPr>
              <p:spPr>
                <a:xfrm>
                  <a:off x="4254229" y="5463007"/>
                  <a:ext cx="137832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𝑂</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oMath>
                    </m:oMathPara>
                  </a14:m>
                  <a:endParaRPr lang="en-US" sz="2800" dirty="0"/>
                </a:p>
              </p:txBody>
            </p:sp>
          </mc:Choice>
          <mc:Fallback>
            <p:sp>
              <p:nvSpPr>
                <p:cNvPr id="10" name="TextBox 9">
                  <a:extLst>
                    <a:ext uri="{FF2B5EF4-FFF2-40B4-BE49-F238E27FC236}">
                      <a16:creationId xmlns:a16="http://schemas.microsoft.com/office/drawing/2014/main" id="{AF641011-2D81-7622-8493-CA09A1EB3A66}"/>
                    </a:ext>
                  </a:extLst>
                </p:cNvPr>
                <p:cNvSpPr txBox="1">
                  <a:spLocks noRot="1" noChangeAspect="1" noMove="1" noResize="1" noEditPoints="1" noAdjustHandles="1" noChangeArrowheads="1" noChangeShapeType="1" noTextEdit="1"/>
                </p:cNvSpPr>
                <p:nvPr/>
              </p:nvSpPr>
              <p:spPr>
                <a:xfrm>
                  <a:off x="4254229" y="5463007"/>
                  <a:ext cx="1378326" cy="430887"/>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9195518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15593</TotalTime>
  <Words>313</Words>
  <Application>Microsoft Office PowerPoint</Application>
  <PresentationFormat>Widescreen</PresentationFormat>
  <Paragraphs>37</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Arial Black</vt:lpstr>
      <vt:lpstr>Arial Rounded MT Bold</vt:lpstr>
      <vt:lpstr>Calibri</vt:lpstr>
      <vt:lpstr>Cambria</vt:lpstr>
      <vt:lpstr>Cambria Math</vt:lpstr>
      <vt:lpstr>Office Theme</vt:lpstr>
      <vt:lpstr>Equation</vt:lpstr>
      <vt:lpstr>PowerPoint Presentation</vt:lpstr>
      <vt:lpstr>Merge Sort</vt:lpstr>
      <vt:lpstr>Merge Sort - Example</vt:lpstr>
      <vt:lpstr>Merge Sort – MERGE Function</vt:lpstr>
      <vt:lpstr>Merge Sort – Time Complexity</vt:lpstr>
      <vt:lpstr>Merge Sort – Time Complexity</vt:lpstr>
      <vt:lpstr>Quick Sort</vt:lpstr>
      <vt:lpstr>Quick Sort – Working</vt:lpstr>
      <vt:lpstr>Quick Sort – Time Complexity (Worst-case)</vt:lpstr>
      <vt:lpstr>Quick Sort – Time Complexity (Average-case)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Quantification and Classification based on Diverse Feature Sets using Machine Learning</dc:title>
  <dc:creator>Kashif Ayyub</dc:creator>
  <cp:lastModifiedBy>Kashif Ayyub</cp:lastModifiedBy>
  <cp:revision>234</cp:revision>
  <dcterms:created xsi:type="dcterms:W3CDTF">2020-07-24T06:55:41Z</dcterms:created>
  <dcterms:modified xsi:type="dcterms:W3CDTF">2024-10-03T07:01:15Z</dcterms:modified>
</cp:coreProperties>
</file>