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30"/>
  </p:notesMasterIdLst>
  <p:sldIdLst>
    <p:sldId id="258" r:id="rId2"/>
    <p:sldId id="397" r:id="rId3"/>
    <p:sldId id="407" r:id="rId4"/>
    <p:sldId id="408" r:id="rId5"/>
    <p:sldId id="257"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B5FF"/>
    <a:srgbClr val="4C69D0"/>
    <a:srgbClr val="88A1F2"/>
    <a:srgbClr val="B686DA"/>
    <a:srgbClr val="562F72"/>
    <a:srgbClr val="AE78D6"/>
    <a:srgbClr val="C3E8F5"/>
    <a:srgbClr val="D0E17A"/>
    <a:srgbClr val="115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D8FE5-ECE5-4370-913A-35ADCD901DA6}" type="datetimeFigureOut">
              <a:rPr lang="en-US" smtClean="0"/>
              <a:t>03-Oct-24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1BE5-B7E6-4025-B54C-A2B10B87ABDE}" type="slidenum">
              <a:rPr lang="en-US" smtClean="0"/>
              <a:t>‹#›</a:t>
            </a:fld>
            <a:endParaRPr lang="en-US" dirty="0"/>
          </a:p>
        </p:txBody>
      </p:sp>
    </p:spTree>
    <p:extLst>
      <p:ext uri="{BB962C8B-B14F-4D97-AF65-F5344CB8AC3E}">
        <p14:creationId xmlns:p14="http://schemas.microsoft.com/office/powerpoint/2010/main" val="9019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C8540-06A5-42E9-A973-F0AABBA7A0CD}" type="datetime1">
              <a:rPr lang="en-US" smtClean="0"/>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solidFill>
            <a:srgbClr val="4C69D0"/>
          </a:solidFill>
        </p:spPr>
        <p:txBody>
          <a:bodyPr/>
          <a:lstStyle/>
          <a:p>
            <a:fld id="{4CC025FC-8595-493D-A46F-2FDFDC85D9BC}" type="slidenum">
              <a:rPr lang="en-US" smtClean="0"/>
              <a:t>‹#›</a:t>
            </a:fld>
            <a:endParaRPr lang="en-US" dirty="0"/>
          </a:p>
        </p:txBody>
      </p:sp>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67A1B48-730F-4468-97B5-E1019D39764E}"/>
              </a:ext>
            </a:extLst>
          </p:cNvPr>
          <p:cNvSpPr/>
          <p:nvPr userDrawn="1"/>
        </p:nvSpPr>
        <p:spPr>
          <a:xfrm>
            <a:off x="0" y="0"/>
            <a:ext cx="12192000" cy="1510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693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2E1DC-625F-49DE-BC7E-F35981F2AD7B}" type="datetime1">
              <a:rPr lang="en-US" smtClean="0"/>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22627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20F50-7D38-4BC3-B7B9-8073BCAAA45D}" type="datetime1">
              <a:rPr lang="en-US" smtClean="0"/>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359133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47D8-99C8-4F06-BC87-5BEE810674AA}" type="datetime1">
              <a:rPr lang="en-US" smtClean="0"/>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383355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A7EE63-7859-495C-B112-073843A2E5DE}" type="datetime1">
              <a:rPr lang="en-US" smtClean="0"/>
              <a:t>03-Oct-24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166551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982A9-EF72-4445-88E3-FAF6DDFC1EEF}" type="datetime1">
              <a:rPr lang="en-US" smtClean="0"/>
              <a:t>03-Oct-24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256189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DC736-19CD-45C1-82F1-96E2FF65EA32}" type="datetime1">
              <a:rPr lang="en-US" smtClean="0"/>
              <a:t>03-Oct-24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402952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FF465-75CA-4A1B-BC09-C2E14B25012A}" type="datetime1">
              <a:rPr lang="en-US" smtClean="0"/>
              <a:t>03-Oct-24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3576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0BCE1-9A89-4BCF-A207-7770EF123F16}" type="datetime1">
              <a:rPr lang="en-US" smtClean="0"/>
              <a:t>03-Oct-24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146075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FA78D-76BB-4049-BC1C-4C5F3769938B}" type="datetime1">
              <a:rPr lang="en-US" smtClean="0"/>
              <a:t>03-Oct-24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29766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0A1D34-8180-4D7E-98D9-6A7F91CCED75}" type="datetime1">
              <a:rPr lang="en-US" smtClean="0"/>
              <a:t>03-Oct-24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dirty="0"/>
          </a:p>
        </p:txBody>
      </p:sp>
    </p:spTree>
    <p:extLst>
      <p:ext uri="{BB962C8B-B14F-4D97-AF65-F5344CB8AC3E}">
        <p14:creationId xmlns:p14="http://schemas.microsoft.com/office/powerpoint/2010/main" val="277204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7ADE6B8-1486-4EAD-B1DA-C855F1727FC4}"/>
              </a:ext>
            </a:extLst>
          </p:cNvPr>
          <p:cNvSpPr/>
          <p:nvPr userDrawn="1"/>
        </p:nvSpPr>
        <p:spPr>
          <a:xfrm>
            <a:off x="11640456" y="6400480"/>
            <a:ext cx="454561" cy="365125"/>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263236" y="1057848"/>
            <a:ext cx="11665528" cy="511911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3948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951CD-1038-46AF-AB4F-97C588FB9CCC}" type="datetime1">
              <a:rPr lang="en-US" smtClean="0"/>
              <a:t>03-Oct-24</a:t>
            </a:fld>
            <a:endParaRPr lang="en-US" dirty="0"/>
          </a:p>
        </p:txBody>
      </p:sp>
      <p:sp>
        <p:nvSpPr>
          <p:cNvPr id="5" name="Footer Placeholder 4"/>
          <p:cNvSpPr>
            <a:spLocks noGrp="1"/>
          </p:cNvSpPr>
          <p:nvPr>
            <p:ph type="ftr" sz="quarter" idx="3"/>
          </p:nvPr>
        </p:nvSpPr>
        <p:spPr>
          <a:xfrm>
            <a:off x="4038600" y="64394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Rectangle: Rounded Corners 6">
            <a:extLst>
              <a:ext uri="{FF2B5EF4-FFF2-40B4-BE49-F238E27FC236}">
                <a16:creationId xmlns:a16="http://schemas.microsoft.com/office/drawing/2014/main" id="{C1F262DC-6842-44CC-9183-E53BBECFB35F}"/>
              </a:ext>
            </a:extLst>
          </p:cNvPr>
          <p:cNvSpPr/>
          <p:nvPr userDrawn="1"/>
        </p:nvSpPr>
        <p:spPr>
          <a:xfrm>
            <a:off x="110836" y="96982"/>
            <a:ext cx="11984182" cy="831273"/>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263236" y="226575"/>
            <a:ext cx="11665528" cy="590843"/>
          </a:xfrm>
          <a:prstGeom prst="rect">
            <a:avLst/>
          </a:prstGeom>
        </p:spPr>
        <p:txBody>
          <a:bodyPr vert="horz" lIns="91440" tIns="45720" rIns="91440" bIns="45720" rtlCol="0" anchor="ctr">
            <a:noAutofit/>
          </a:bodyPr>
          <a:lstStyle/>
          <a:p>
            <a:r>
              <a:rPr lang="en-US" dirty="0"/>
              <a:t>Click to edit Master title style</a:t>
            </a:r>
          </a:p>
        </p:txBody>
      </p:sp>
      <p:sp>
        <p:nvSpPr>
          <p:cNvPr id="6" name="Slide Number Placeholder 5"/>
          <p:cNvSpPr>
            <a:spLocks noGrp="1"/>
          </p:cNvSpPr>
          <p:nvPr>
            <p:ph type="sldNum" sz="quarter" idx="4"/>
          </p:nvPr>
        </p:nvSpPr>
        <p:spPr>
          <a:xfrm>
            <a:off x="11640455" y="6400480"/>
            <a:ext cx="454561" cy="348212"/>
          </a:xfrm>
          <a:prstGeom prst="rect">
            <a:avLst/>
          </a:prstGeom>
          <a:noFill/>
        </p:spPr>
        <p:txBody>
          <a:bodyPr vert="horz" lIns="91440" tIns="45720" rIns="91440" bIns="45720" rtlCol="0" anchor="ctr"/>
          <a:lstStyle>
            <a:lvl1pPr algn="ctr">
              <a:defRPr sz="1200" b="1">
                <a:solidFill>
                  <a:schemeClr val="bg1"/>
                </a:solidFill>
                <a:latin typeface="Cambria" panose="02040503050406030204" pitchFamily="18" charset="0"/>
                <a:ea typeface="Cambria" panose="02040503050406030204" pitchFamily="18" charset="0"/>
              </a:defRPr>
            </a:lvl1pPr>
          </a:lstStyle>
          <a:p>
            <a:fld id="{4CC025FC-8595-493D-A46F-2FDFDC85D9BC}" type="slidenum">
              <a:rPr lang="en-US" smtClean="0"/>
              <a:pPr/>
              <a:t>‹#›</a:t>
            </a:fld>
            <a:endParaRPr lang="en-US" dirty="0"/>
          </a:p>
        </p:txBody>
      </p:sp>
    </p:spTree>
    <p:extLst>
      <p:ext uri="{BB962C8B-B14F-4D97-AF65-F5344CB8AC3E}">
        <p14:creationId xmlns:p14="http://schemas.microsoft.com/office/powerpoint/2010/main" val="15339116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000" kern="1200">
          <a:solidFill>
            <a:schemeClr val="bg1"/>
          </a:solidFill>
          <a:latin typeface="Arial Rounded MT Bold" panose="020F0704030504030204" pitchFamily="34"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9D30CF8-5974-7B0A-54B7-166EEF3148CA}"/>
              </a:ext>
            </a:extLst>
          </p:cNvPr>
          <p:cNvSpPr/>
          <p:nvPr/>
        </p:nvSpPr>
        <p:spPr>
          <a:xfrm>
            <a:off x="4404852" y="5651760"/>
            <a:ext cx="3382298" cy="534444"/>
          </a:xfrm>
          <a:prstGeom prst="roundRect">
            <a:avLst/>
          </a:prstGeom>
          <a:solidFill>
            <a:srgbClr val="4C69D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600" dirty="0"/>
          </a:p>
        </p:txBody>
      </p:sp>
      <p:sp>
        <p:nvSpPr>
          <p:cNvPr id="4" name="Slide Number Placeholder 3">
            <a:extLst>
              <a:ext uri="{FF2B5EF4-FFF2-40B4-BE49-F238E27FC236}">
                <a16:creationId xmlns:a16="http://schemas.microsoft.com/office/drawing/2014/main" id="{5C8FD768-02AD-4FC9-856A-4F43F60FFECB}"/>
              </a:ext>
            </a:extLst>
          </p:cNvPr>
          <p:cNvSpPr>
            <a:spLocks noGrp="1"/>
          </p:cNvSpPr>
          <p:nvPr>
            <p:ph type="sldNum" sz="quarter" idx="12"/>
          </p:nvPr>
        </p:nvSpPr>
        <p:spPr/>
        <p:txBody>
          <a:bodyPr/>
          <a:lstStyle/>
          <a:p>
            <a:fld id="{4CC025FC-8595-493D-A46F-2FDFDC85D9BC}" type="slidenum">
              <a:rPr lang="en-US" smtClean="0"/>
              <a:t>1</a:t>
            </a:fld>
            <a:endParaRPr lang="en-US" dirty="0"/>
          </a:p>
        </p:txBody>
      </p:sp>
      <p:sp>
        <p:nvSpPr>
          <p:cNvPr id="13" name="Rectangle 12">
            <a:extLst>
              <a:ext uri="{FF2B5EF4-FFF2-40B4-BE49-F238E27FC236}">
                <a16:creationId xmlns:a16="http://schemas.microsoft.com/office/drawing/2014/main" id="{AB20FE11-F087-4F80-A691-4712D35AA5F4}"/>
              </a:ext>
            </a:extLst>
          </p:cNvPr>
          <p:cNvSpPr/>
          <p:nvPr/>
        </p:nvSpPr>
        <p:spPr>
          <a:xfrm>
            <a:off x="11493305" y="6231988"/>
            <a:ext cx="698695" cy="626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erson standing next to a book&#10;&#10;Description automatically generated">
            <a:extLst>
              <a:ext uri="{FF2B5EF4-FFF2-40B4-BE49-F238E27FC236}">
                <a16:creationId xmlns:a16="http://schemas.microsoft.com/office/drawing/2014/main" id="{170CEAAF-B4A3-3E53-C056-FBA3F1B8A182}"/>
              </a:ext>
            </a:extLst>
          </p:cNvPr>
          <p:cNvPicPr>
            <a:picLocks noChangeAspect="1"/>
          </p:cNvPicPr>
          <p:nvPr/>
        </p:nvPicPr>
        <p:blipFill rotWithShape="1">
          <a:blip r:embed="rId2">
            <a:clrChange>
              <a:clrFrom>
                <a:srgbClr val="F4D9BC"/>
              </a:clrFrom>
              <a:clrTo>
                <a:srgbClr val="F4D9BC">
                  <a:alpha val="0"/>
                </a:srgbClr>
              </a:clrTo>
            </a:clrChange>
            <a:extLst>
              <a:ext uri="{28A0092B-C50C-407E-A947-70E740481C1C}">
                <a14:useLocalDpi xmlns:a14="http://schemas.microsoft.com/office/drawing/2010/main" val="0"/>
              </a:ext>
            </a:extLst>
          </a:blip>
          <a:srcRect b="18018"/>
          <a:stretch/>
        </p:blipFill>
        <p:spPr>
          <a:xfrm>
            <a:off x="3264309" y="579893"/>
            <a:ext cx="5663380" cy="3736468"/>
          </a:xfrm>
          <a:prstGeom prst="rect">
            <a:avLst/>
          </a:prstGeom>
        </p:spPr>
      </p:pic>
      <p:sp>
        <p:nvSpPr>
          <p:cNvPr id="3" name="Subtitle 2">
            <a:extLst>
              <a:ext uri="{FF2B5EF4-FFF2-40B4-BE49-F238E27FC236}">
                <a16:creationId xmlns:a16="http://schemas.microsoft.com/office/drawing/2014/main" id="{1F159239-3E5B-434A-8698-68A7A1023791}"/>
              </a:ext>
            </a:extLst>
          </p:cNvPr>
          <p:cNvSpPr>
            <a:spLocks noGrp="1"/>
          </p:cNvSpPr>
          <p:nvPr>
            <p:ph type="subTitle" idx="1"/>
          </p:nvPr>
        </p:nvSpPr>
        <p:spPr>
          <a:xfrm>
            <a:off x="4115102" y="5616349"/>
            <a:ext cx="3961795" cy="615639"/>
          </a:xfrm>
        </p:spPr>
        <p:txBody>
          <a:bodyPr anchor="ctr">
            <a:normAutofit/>
          </a:bodyPr>
          <a:lstStyle/>
          <a:p>
            <a:r>
              <a:rPr lang="en-US" sz="3200" b="1" dirty="0">
                <a:solidFill>
                  <a:schemeClr val="bg1"/>
                </a:solidFill>
              </a:rPr>
              <a:t>Dr. Kashif Ayyub</a:t>
            </a:r>
          </a:p>
        </p:txBody>
      </p:sp>
      <p:sp>
        <p:nvSpPr>
          <p:cNvPr id="17" name="TextBox 16">
            <a:extLst>
              <a:ext uri="{FF2B5EF4-FFF2-40B4-BE49-F238E27FC236}">
                <a16:creationId xmlns:a16="http://schemas.microsoft.com/office/drawing/2014/main" id="{66CF1C18-4F67-B45E-C0CF-F6B28D7FD093}"/>
              </a:ext>
            </a:extLst>
          </p:cNvPr>
          <p:cNvSpPr txBox="1"/>
          <p:nvPr/>
        </p:nvSpPr>
        <p:spPr>
          <a:xfrm>
            <a:off x="2202424" y="4472225"/>
            <a:ext cx="7787150" cy="461665"/>
          </a:xfrm>
          <a:prstGeom prst="rect">
            <a:avLst/>
          </a:prstGeom>
          <a:noFill/>
        </p:spPr>
        <p:txBody>
          <a:bodyPr wrap="square" rtlCol="0">
            <a:spAutoFit/>
          </a:bodyPr>
          <a:lstStyle/>
          <a:p>
            <a:pPr algn="ctr"/>
            <a:r>
              <a:rPr lang="en-US" sz="2400" b="1" dirty="0">
                <a:latin typeface="Arial Black" panose="020B0A04020102020204" pitchFamily="34" charset="0"/>
              </a:rPr>
              <a:t>DESIGN AND ANALYSIS OF ALGORITHMS</a:t>
            </a:r>
          </a:p>
        </p:txBody>
      </p:sp>
    </p:spTree>
    <p:extLst>
      <p:ext uri="{BB962C8B-B14F-4D97-AF65-F5344CB8AC3E}">
        <p14:creationId xmlns:p14="http://schemas.microsoft.com/office/powerpoint/2010/main" val="171665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err="1">
                <a:latin typeface="Verdana" pitchFamily="34" charset="0"/>
              </a:rPr>
              <a:t>siftUp</a:t>
            </a:r>
            <a:endParaRPr lang="en-US" dirty="0">
              <a:latin typeface="Verdana" pitchFamily="34" charset="0"/>
            </a:endParaRPr>
          </a:p>
        </p:txBody>
      </p:sp>
      <p:sp>
        <p:nvSpPr>
          <p:cNvPr id="11267" name="Rectangle 3"/>
          <p:cNvSpPr>
            <a:spLocks noGrp="1" noChangeArrowheads="1"/>
          </p:cNvSpPr>
          <p:nvPr>
            <p:ph idx="1"/>
          </p:nvPr>
        </p:nvSpPr>
        <p:spPr/>
        <p:txBody>
          <a:bodyPr>
            <a:normAutofit/>
          </a:bodyPr>
          <a:lstStyle/>
          <a:p>
            <a:r>
              <a:rPr lang="en-US" dirty="0"/>
              <a:t>Given a node that does not have the heap property, you can give it the heap property by exchanging its value with the value of the larger child</a:t>
            </a:r>
          </a:p>
          <a:p>
            <a:endParaRPr lang="en-US" dirty="0"/>
          </a:p>
          <a:p>
            <a:endParaRPr lang="en-US" dirty="0"/>
          </a:p>
          <a:p>
            <a:endParaRPr lang="en-US" dirty="0"/>
          </a:p>
          <a:p>
            <a:endParaRPr lang="en-US" dirty="0"/>
          </a:p>
          <a:p>
            <a:endParaRPr lang="en-US" dirty="0"/>
          </a:p>
          <a:p>
            <a:endParaRPr lang="en-US" dirty="0"/>
          </a:p>
          <a:p>
            <a:r>
              <a:rPr lang="en-US" dirty="0"/>
              <a:t>This is sometimes called </a:t>
            </a:r>
            <a:r>
              <a:rPr lang="en-US" dirty="0">
                <a:solidFill>
                  <a:schemeClr val="tx2"/>
                </a:solidFill>
              </a:rPr>
              <a:t>sifting up</a:t>
            </a:r>
          </a:p>
          <a:p>
            <a:r>
              <a:rPr lang="en-US" dirty="0"/>
              <a:t>Notice that the child may have </a:t>
            </a:r>
            <a:r>
              <a:rPr lang="en-US" i="1" dirty="0"/>
              <a:t>lost</a:t>
            </a:r>
            <a:r>
              <a:rPr lang="en-US" dirty="0"/>
              <a:t> the heap property</a:t>
            </a:r>
          </a:p>
        </p:txBody>
      </p:sp>
      <p:grpSp>
        <p:nvGrpSpPr>
          <p:cNvPr id="2" name="Group 5"/>
          <p:cNvGrpSpPr>
            <a:grpSpLocks/>
          </p:cNvGrpSpPr>
          <p:nvPr/>
        </p:nvGrpSpPr>
        <p:grpSpPr bwMode="auto">
          <a:xfrm>
            <a:off x="6551579" y="2420143"/>
            <a:ext cx="1981200" cy="2017713"/>
            <a:chOff x="2208" y="2256"/>
            <a:chExt cx="1248" cy="1271"/>
          </a:xfrm>
        </p:grpSpPr>
        <p:sp>
          <p:nvSpPr>
            <p:cNvPr id="11270" name="Oval 6"/>
            <p:cNvSpPr>
              <a:spLocks noChangeArrowheads="1"/>
            </p:cNvSpPr>
            <p:nvPr/>
          </p:nvSpPr>
          <p:spPr bwMode="auto">
            <a:xfrm>
              <a:off x="2592" y="2256"/>
              <a:ext cx="432" cy="336"/>
            </a:xfrm>
            <a:prstGeom prst="ellipse">
              <a:avLst/>
            </a:prstGeom>
            <a:noFill/>
            <a:ln w="15875">
              <a:solidFill>
                <a:srgbClr val="66CCFF"/>
              </a:solidFill>
              <a:round/>
              <a:headEnd/>
              <a:tailEnd/>
            </a:ln>
            <a:effectLst/>
          </p:spPr>
          <p:txBody>
            <a:bodyPr wrap="none" anchor="ctr"/>
            <a:lstStyle/>
            <a:p>
              <a:pPr algn="ctr"/>
              <a:r>
                <a:rPr lang="en-US">
                  <a:solidFill>
                    <a:srgbClr val="66CCFF"/>
                  </a:solidFill>
                  <a:latin typeface="Verdana" pitchFamily="34" charset="0"/>
                </a:rPr>
                <a:t>14</a:t>
              </a:r>
            </a:p>
          </p:txBody>
        </p:sp>
        <p:sp>
          <p:nvSpPr>
            <p:cNvPr id="11271" name="Oval 7"/>
            <p:cNvSpPr>
              <a:spLocks noChangeArrowheads="1"/>
            </p:cNvSpPr>
            <p:nvPr/>
          </p:nvSpPr>
          <p:spPr bwMode="auto">
            <a:xfrm>
              <a:off x="2208"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1272" name="Oval 8"/>
            <p:cNvSpPr>
              <a:spLocks noChangeArrowheads="1"/>
            </p:cNvSpPr>
            <p:nvPr/>
          </p:nvSpPr>
          <p:spPr bwMode="auto">
            <a:xfrm>
              <a:off x="3024"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12</a:t>
              </a:r>
            </a:p>
          </p:txBody>
        </p:sp>
        <p:sp>
          <p:nvSpPr>
            <p:cNvPr id="11273" name="Line 9"/>
            <p:cNvSpPr>
              <a:spLocks noChangeShapeType="1"/>
            </p:cNvSpPr>
            <p:nvPr/>
          </p:nvSpPr>
          <p:spPr bwMode="auto">
            <a:xfrm flipH="1">
              <a:off x="2496" y="2544"/>
              <a:ext cx="192" cy="240"/>
            </a:xfrm>
            <a:prstGeom prst="line">
              <a:avLst/>
            </a:prstGeom>
            <a:noFill/>
            <a:ln w="19050">
              <a:solidFill>
                <a:schemeClr val="tx1"/>
              </a:solidFill>
              <a:round/>
              <a:headEnd/>
              <a:tailEnd/>
            </a:ln>
            <a:effectLst/>
          </p:spPr>
          <p:txBody>
            <a:bodyPr/>
            <a:lstStyle/>
            <a:p>
              <a:endParaRPr lang="en-US"/>
            </a:p>
          </p:txBody>
        </p:sp>
        <p:sp>
          <p:nvSpPr>
            <p:cNvPr id="11274" name="Line 10"/>
            <p:cNvSpPr>
              <a:spLocks noChangeShapeType="1"/>
            </p:cNvSpPr>
            <p:nvPr/>
          </p:nvSpPr>
          <p:spPr bwMode="auto">
            <a:xfrm>
              <a:off x="2928" y="2544"/>
              <a:ext cx="192" cy="288"/>
            </a:xfrm>
            <a:prstGeom prst="line">
              <a:avLst/>
            </a:prstGeom>
            <a:noFill/>
            <a:ln w="19050">
              <a:solidFill>
                <a:schemeClr val="tx1"/>
              </a:solidFill>
              <a:round/>
              <a:headEnd/>
              <a:tailEnd/>
            </a:ln>
            <a:effectLst/>
          </p:spPr>
          <p:txBody>
            <a:bodyPr/>
            <a:lstStyle/>
            <a:p>
              <a:endParaRPr lang="en-US"/>
            </a:p>
          </p:txBody>
        </p:sp>
        <p:sp>
          <p:nvSpPr>
            <p:cNvPr id="11275" name="Text Box 11"/>
            <p:cNvSpPr txBox="1">
              <a:spLocks noChangeArrowheads="1"/>
            </p:cNvSpPr>
            <p:nvPr/>
          </p:nvSpPr>
          <p:spPr bwMode="auto">
            <a:xfrm>
              <a:off x="2208" y="3120"/>
              <a:ext cx="1248" cy="407"/>
            </a:xfrm>
            <a:prstGeom prst="rect">
              <a:avLst/>
            </a:prstGeom>
            <a:noFill/>
            <a:ln w="15875">
              <a:noFill/>
              <a:miter lim="800000"/>
              <a:headEnd/>
              <a:tailEnd/>
            </a:ln>
            <a:effectLst/>
          </p:spPr>
          <p:txBody>
            <a:bodyPr>
              <a:spAutoFit/>
            </a:bodyPr>
            <a:lstStyle/>
            <a:p>
              <a:pPr>
                <a:spcBef>
                  <a:spcPct val="50000"/>
                </a:spcBef>
              </a:pPr>
              <a:r>
                <a:rPr lang="en-US"/>
                <a:t>Blue node has heap property</a:t>
              </a:r>
            </a:p>
          </p:txBody>
        </p:sp>
      </p:grpSp>
      <p:grpSp>
        <p:nvGrpSpPr>
          <p:cNvPr id="3" name="Group 12"/>
          <p:cNvGrpSpPr>
            <a:grpSpLocks/>
          </p:cNvGrpSpPr>
          <p:nvPr/>
        </p:nvGrpSpPr>
        <p:grpSpPr bwMode="auto">
          <a:xfrm>
            <a:off x="2893979" y="2420143"/>
            <a:ext cx="2590800" cy="2017713"/>
            <a:chOff x="3600" y="2256"/>
            <a:chExt cx="1632" cy="1271"/>
          </a:xfrm>
        </p:grpSpPr>
        <p:sp>
          <p:nvSpPr>
            <p:cNvPr id="11277" name="Oval 13"/>
            <p:cNvSpPr>
              <a:spLocks noChangeArrowheads="1"/>
            </p:cNvSpPr>
            <p:nvPr/>
          </p:nvSpPr>
          <p:spPr bwMode="auto">
            <a:xfrm>
              <a:off x="4128" y="2256"/>
              <a:ext cx="432" cy="336"/>
            </a:xfrm>
            <a:prstGeom prst="ellipse">
              <a:avLst/>
            </a:prstGeom>
            <a:noFill/>
            <a:ln w="15875">
              <a:solidFill>
                <a:srgbClr val="66CCFF"/>
              </a:solidFill>
              <a:round/>
              <a:headEnd/>
              <a:tailEnd/>
            </a:ln>
            <a:effectLst/>
          </p:spPr>
          <p:txBody>
            <a:bodyPr wrap="none" anchor="ctr"/>
            <a:lstStyle/>
            <a:p>
              <a:pPr algn="ctr"/>
              <a:r>
                <a:rPr lang="en-US">
                  <a:solidFill>
                    <a:srgbClr val="66CCFF"/>
                  </a:solidFill>
                  <a:latin typeface="Verdana" pitchFamily="34" charset="0"/>
                </a:rPr>
                <a:t>12</a:t>
              </a:r>
            </a:p>
          </p:txBody>
        </p:sp>
        <p:sp>
          <p:nvSpPr>
            <p:cNvPr id="11278" name="Oval 14"/>
            <p:cNvSpPr>
              <a:spLocks noChangeArrowheads="1"/>
            </p:cNvSpPr>
            <p:nvPr/>
          </p:nvSpPr>
          <p:spPr bwMode="auto">
            <a:xfrm>
              <a:off x="3744"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1279" name="Oval 15"/>
            <p:cNvSpPr>
              <a:spLocks noChangeArrowheads="1"/>
            </p:cNvSpPr>
            <p:nvPr/>
          </p:nvSpPr>
          <p:spPr bwMode="auto">
            <a:xfrm>
              <a:off x="4560"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14</a:t>
              </a:r>
            </a:p>
          </p:txBody>
        </p:sp>
        <p:sp>
          <p:nvSpPr>
            <p:cNvPr id="11280" name="Line 16"/>
            <p:cNvSpPr>
              <a:spLocks noChangeShapeType="1"/>
            </p:cNvSpPr>
            <p:nvPr/>
          </p:nvSpPr>
          <p:spPr bwMode="auto">
            <a:xfrm flipH="1">
              <a:off x="4032" y="2544"/>
              <a:ext cx="192" cy="240"/>
            </a:xfrm>
            <a:prstGeom prst="line">
              <a:avLst/>
            </a:prstGeom>
            <a:noFill/>
            <a:ln w="19050">
              <a:solidFill>
                <a:schemeClr val="tx1"/>
              </a:solidFill>
              <a:round/>
              <a:headEnd/>
              <a:tailEnd/>
            </a:ln>
            <a:effectLst/>
          </p:spPr>
          <p:txBody>
            <a:bodyPr/>
            <a:lstStyle/>
            <a:p>
              <a:endParaRPr lang="en-US"/>
            </a:p>
          </p:txBody>
        </p:sp>
        <p:sp>
          <p:nvSpPr>
            <p:cNvPr id="11281" name="Line 17"/>
            <p:cNvSpPr>
              <a:spLocks noChangeShapeType="1"/>
            </p:cNvSpPr>
            <p:nvPr/>
          </p:nvSpPr>
          <p:spPr bwMode="auto">
            <a:xfrm>
              <a:off x="4464" y="2544"/>
              <a:ext cx="192" cy="288"/>
            </a:xfrm>
            <a:prstGeom prst="line">
              <a:avLst/>
            </a:prstGeom>
            <a:noFill/>
            <a:ln w="19050">
              <a:solidFill>
                <a:schemeClr val="tx1"/>
              </a:solidFill>
              <a:round/>
              <a:headEnd/>
              <a:tailEnd/>
            </a:ln>
            <a:effectLst/>
          </p:spPr>
          <p:txBody>
            <a:bodyPr/>
            <a:lstStyle/>
            <a:p>
              <a:endParaRPr lang="en-US"/>
            </a:p>
          </p:txBody>
        </p:sp>
        <p:sp>
          <p:nvSpPr>
            <p:cNvPr id="11282" name="Text Box 18"/>
            <p:cNvSpPr txBox="1">
              <a:spLocks noChangeArrowheads="1"/>
            </p:cNvSpPr>
            <p:nvPr/>
          </p:nvSpPr>
          <p:spPr bwMode="auto">
            <a:xfrm>
              <a:off x="3600" y="3120"/>
              <a:ext cx="1632" cy="407"/>
            </a:xfrm>
            <a:prstGeom prst="rect">
              <a:avLst/>
            </a:prstGeom>
            <a:noFill/>
            <a:ln w="15875">
              <a:noFill/>
              <a:miter lim="800000"/>
              <a:headEnd/>
              <a:tailEnd/>
            </a:ln>
            <a:effectLst/>
          </p:spPr>
          <p:txBody>
            <a:bodyPr>
              <a:spAutoFit/>
            </a:bodyPr>
            <a:lstStyle/>
            <a:p>
              <a:pPr>
                <a:spcBef>
                  <a:spcPct val="50000"/>
                </a:spcBef>
              </a:pPr>
              <a:r>
                <a:rPr lang="en-US"/>
                <a:t>Blue node does not have heap property</a:t>
              </a:r>
            </a:p>
          </p:txBody>
        </p:sp>
      </p:grpSp>
      <p:sp>
        <p:nvSpPr>
          <p:cNvPr id="11283" name="AutoShape 19"/>
          <p:cNvSpPr>
            <a:spLocks noChangeArrowheads="1"/>
          </p:cNvSpPr>
          <p:nvPr/>
        </p:nvSpPr>
        <p:spPr bwMode="auto">
          <a:xfrm>
            <a:off x="5484779" y="2801141"/>
            <a:ext cx="685800" cy="304800"/>
          </a:xfrm>
          <a:prstGeom prst="rightArrow">
            <a:avLst>
              <a:gd name="adj1" fmla="val 50000"/>
              <a:gd name="adj2" fmla="val 56250"/>
            </a:avLst>
          </a:prstGeom>
          <a:solidFill>
            <a:schemeClr val="tx1"/>
          </a:solidFill>
          <a:ln w="158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7">
                                            <p:txEl>
                                              <p:pRg st="7" end="7"/>
                                            </p:txEl>
                                          </p:spTgt>
                                        </p:tgtEl>
                                        <p:attrNameLst>
                                          <p:attrName>style.visibility</p:attrName>
                                        </p:attrNameLst>
                                      </p:cBhvr>
                                      <p:to>
                                        <p:strVal val="visible"/>
                                      </p:to>
                                    </p:set>
                                    <p:animEffect transition="in" filter="wipe(left)">
                                      <p:cBhvr>
                                        <p:cTn id="12" dur="500"/>
                                        <p:tgtEl>
                                          <p:spTgt spid="1126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animEffect transition="in" filter="wipe(left)">
                                      <p:cBhvr>
                                        <p:cTn id="17" dur="500"/>
                                        <p:tgtEl>
                                          <p:spTgt spid="1126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83"/>
                                        </p:tgtEl>
                                        <p:attrNameLst>
                                          <p:attrName>style.visibility</p:attrName>
                                        </p:attrNameLst>
                                      </p:cBhvr>
                                      <p:to>
                                        <p:strVal val="visible"/>
                                      </p:to>
                                    </p:set>
                                    <p:animEffect transition="in" filter="wipe(left)">
                                      <p:cBhvr>
                                        <p:cTn id="27" dur="500"/>
                                        <p:tgtEl>
                                          <p:spTgt spid="1128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4" autoUpdateAnimBg="0"/>
      <p:bldP spid="1128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Constructing a heap I</a:t>
            </a:r>
          </a:p>
        </p:txBody>
      </p:sp>
      <p:grpSp>
        <p:nvGrpSpPr>
          <p:cNvPr id="9" name="Group 8">
            <a:extLst>
              <a:ext uri="{FF2B5EF4-FFF2-40B4-BE49-F238E27FC236}">
                <a16:creationId xmlns:a16="http://schemas.microsoft.com/office/drawing/2014/main" id="{B26C2759-F1BD-5198-79C4-09C4A68F3747}"/>
              </a:ext>
            </a:extLst>
          </p:cNvPr>
          <p:cNvGrpSpPr/>
          <p:nvPr/>
        </p:nvGrpSpPr>
        <p:grpSpPr>
          <a:xfrm>
            <a:off x="2628900" y="3853774"/>
            <a:ext cx="6934200" cy="1828800"/>
            <a:chOff x="2743200" y="4495800"/>
            <a:chExt cx="6934200" cy="1828800"/>
          </a:xfrm>
        </p:grpSpPr>
        <p:grpSp>
          <p:nvGrpSpPr>
            <p:cNvPr id="2" name="Group 42"/>
            <p:cNvGrpSpPr>
              <a:grpSpLocks/>
            </p:cNvGrpSpPr>
            <p:nvPr/>
          </p:nvGrpSpPr>
          <p:grpSpPr bwMode="auto">
            <a:xfrm>
              <a:off x="8077200" y="4724400"/>
              <a:ext cx="1600200" cy="1143000"/>
              <a:chOff x="3168" y="3024"/>
              <a:chExt cx="1008" cy="720"/>
            </a:xfrm>
          </p:grpSpPr>
          <p:sp>
            <p:nvSpPr>
              <p:cNvPr id="46101" name="Oval 21"/>
              <p:cNvSpPr>
                <a:spLocks noChangeArrowheads="1"/>
              </p:cNvSpPr>
              <p:nvPr/>
            </p:nvSpPr>
            <p:spPr bwMode="auto">
              <a:xfrm>
                <a:off x="3600" y="3024"/>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2" name="Oval 22"/>
              <p:cNvSpPr>
                <a:spLocks noChangeArrowheads="1"/>
              </p:cNvSpPr>
              <p:nvPr/>
            </p:nvSpPr>
            <p:spPr bwMode="auto">
              <a:xfrm>
                <a:off x="3312"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3" name="Oval 23"/>
              <p:cNvSpPr>
                <a:spLocks noChangeArrowheads="1"/>
              </p:cNvSpPr>
              <p:nvPr/>
            </p:nvSpPr>
            <p:spPr bwMode="auto">
              <a:xfrm>
                <a:off x="3888"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4" name="Oval 24"/>
              <p:cNvSpPr>
                <a:spLocks noChangeArrowheads="1"/>
              </p:cNvSpPr>
              <p:nvPr/>
            </p:nvSpPr>
            <p:spPr bwMode="auto">
              <a:xfrm>
                <a:off x="3168"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5" name="Oval 25"/>
              <p:cNvSpPr>
                <a:spLocks noChangeArrowheads="1"/>
              </p:cNvSpPr>
              <p:nvPr/>
            </p:nvSpPr>
            <p:spPr bwMode="auto">
              <a:xfrm>
                <a:off x="3456"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6" name="Oval 26"/>
              <p:cNvSpPr>
                <a:spLocks noChangeArrowheads="1"/>
              </p:cNvSpPr>
              <p:nvPr/>
            </p:nvSpPr>
            <p:spPr bwMode="auto">
              <a:xfrm>
                <a:off x="3744"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7" name="Oval 27"/>
              <p:cNvSpPr>
                <a:spLocks noChangeArrowheads="1"/>
              </p:cNvSpPr>
              <p:nvPr/>
            </p:nvSpPr>
            <p:spPr bwMode="auto">
              <a:xfrm>
                <a:off x="4032"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8" name="Line 28"/>
              <p:cNvSpPr>
                <a:spLocks noChangeShapeType="1"/>
              </p:cNvSpPr>
              <p:nvPr/>
            </p:nvSpPr>
            <p:spPr bwMode="auto">
              <a:xfrm flipV="1">
                <a:off x="3264" y="3456"/>
                <a:ext cx="96" cy="144"/>
              </a:xfrm>
              <a:prstGeom prst="line">
                <a:avLst/>
              </a:prstGeom>
              <a:noFill/>
              <a:ln w="15875">
                <a:solidFill>
                  <a:schemeClr val="tx1"/>
                </a:solidFill>
                <a:round/>
                <a:headEnd/>
                <a:tailEnd type="none" w="lg" len="lg"/>
              </a:ln>
              <a:effectLst/>
            </p:spPr>
            <p:txBody>
              <a:bodyPr/>
              <a:lstStyle/>
              <a:p>
                <a:endParaRPr lang="en-US"/>
              </a:p>
            </p:txBody>
          </p:sp>
          <p:sp>
            <p:nvSpPr>
              <p:cNvPr id="46109" name="Line 29"/>
              <p:cNvSpPr>
                <a:spLocks noChangeShapeType="1"/>
              </p:cNvSpPr>
              <p:nvPr/>
            </p:nvSpPr>
            <p:spPr bwMode="auto">
              <a:xfrm flipH="1" flipV="1">
                <a:off x="3408" y="3456"/>
                <a:ext cx="96" cy="144"/>
              </a:xfrm>
              <a:prstGeom prst="line">
                <a:avLst/>
              </a:prstGeom>
              <a:noFill/>
              <a:ln w="15875">
                <a:solidFill>
                  <a:schemeClr val="tx1"/>
                </a:solidFill>
                <a:round/>
                <a:headEnd/>
                <a:tailEnd type="none" w="lg" len="lg"/>
              </a:ln>
              <a:effectLst/>
            </p:spPr>
            <p:txBody>
              <a:bodyPr/>
              <a:lstStyle/>
              <a:p>
                <a:endParaRPr lang="en-US"/>
              </a:p>
            </p:txBody>
          </p:sp>
          <p:sp>
            <p:nvSpPr>
              <p:cNvPr id="46110" name="Line 30"/>
              <p:cNvSpPr>
                <a:spLocks noChangeShapeType="1"/>
              </p:cNvSpPr>
              <p:nvPr/>
            </p:nvSpPr>
            <p:spPr bwMode="auto">
              <a:xfrm flipV="1">
                <a:off x="3840" y="3456"/>
                <a:ext cx="96" cy="144"/>
              </a:xfrm>
              <a:prstGeom prst="line">
                <a:avLst/>
              </a:prstGeom>
              <a:noFill/>
              <a:ln w="15875">
                <a:solidFill>
                  <a:schemeClr val="tx1"/>
                </a:solidFill>
                <a:round/>
                <a:headEnd/>
                <a:tailEnd type="none" w="lg" len="lg"/>
              </a:ln>
              <a:effectLst/>
            </p:spPr>
            <p:txBody>
              <a:bodyPr/>
              <a:lstStyle/>
              <a:p>
                <a:endParaRPr lang="en-US"/>
              </a:p>
            </p:txBody>
          </p:sp>
          <p:sp>
            <p:nvSpPr>
              <p:cNvPr id="46111" name="Line 31"/>
              <p:cNvSpPr>
                <a:spLocks noChangeShapeType="1"/>
              </p:cNvSpPr>
              <p:nvPr/>
            </p:nvSpPr>
            <p:spPr bwMode="auto">
              <a:xfrm flipH="1" flipV="1">
                <a:off x="3984" y="3456"/>
                <a:ext cx="96" cy="144"/>
              </a:xfrm>
              <a:prstGeom prst="line">
                <a:avLst/>
              </a:prstGeom>
              <a:noFill/>
              <a:ln w="15875">
                <a:solidFill>
                  <a:schemeClr val="tx1"/>
                </a:solidFill>
                <a:round/>
                <a:headEnd/>
                <a:tailEnd type="none" w="lg" len="lg"/>
              </a:ln>
              <a:effectLst/>
            </p:spPr>
            <p:txBody>
              <a:bodyPr/>
              <a:lstStyle/>
              <a:p>
                <a:endParaRPr lang="en-US"/>
              </a:p>
            </p:txBody>
          </p:sp>
          <p:sp>
            <p:nvSpPr>
              <p:cNvPr id="46112" name="Line 32"/>
              <p:cNvSpPr>
                <a:spLocks noChangeShapeType="1"/>
              </p:cNvSpPr>
              <p:nvPr/>
            </p:nvSpPr>
            <p:spPr bwMode="auto">
              <a:xfrm flipH="1" flipV="1">
                <a:off x="3696" y="3168"/>
                <a:ext cx="240" cy="144"/>
              </a:xfrm>
              <a:prstGeom prst="line">
                <a:avLst/>
              </a:prstGeom>
              <a:noFill/>
              <a:ln w="15875">
                <a:solidFill>
                  <a:schemeClr val="tx1"/>
                </a:solidFill>
                <a:round/>
                <a:headEnd/>
                <a:tailEnd type="none" w="lg" len="lg"/>
              </a:ln>
              <a:effectLst/>
            </p:spPr>
            <p:txBody>
              <a:bodyPr/>
              <a:lstStyle/>
              <a:p>
                <a:endParaRPr lang="en-US"/>
              </a:p>
            </p:txBody>
          </p:sp>
          <p:sp>
            <p:nvSpPr>
              <p:cNvPr id="46113" name="Line 33"/>
              <p:cNvSpPr>
                <a:spLocks noChangeShapeType="1"/>
              </p:cNvSpPr>
              <p:nvPr/>
            </p:nvSpPr>
            <p:spPr bwMode="auto">
              <a:xfrm flipV="1">
                <a:off x="3408" y="3168"/>
                <a:ext cx="240" cy="144"/>
              </a:xfrm>
              <a:prstGeom prst="line">
                <a:avLst/>
              </a:prstGeom>
              <a:noFill/>
              <a:ln w="15875">
                <a:solidFill>
                  <a:schemeClr val="tx1"/>
                </a:solidFill>
                <a:round/>
                <a:headEnd/>
                <a:tailEnd type="none" w="lg" len="lg"/>
              </a:ln>
              <a:effectLst/>
            </p:spPr>
            <p:txBody>
              <a:bodyPr/>
              <a:lstStyle/>
              <a:p>
                <a:endParaRPr lang="en-US"/>
              </a:p>
            </p:txBody>
          </p:sp>
        </p:grpSp>
        <p:grpSp>
          <p:nvGrpSpPr>
            <p:cNvPr id="3" name="Group 40"/>
            <p:cNvGrpSpPr>
              <a:grpSpLocks/>
            </p:cNvGrpSpPr>
            <p:nvPr/>
          </p:nvGrpSpPr>
          <p:grpSpPr bwMode="auto">
            <a:xfrm>
              <a:off x="2743200" y="4800600"/>
              <a:ext cx="1371600" cy="1143000"/>
              <a:chOff x="960" y="3024"/>
              <a:chExt cx="864" cy="720"/>
            </a:xfrm>
          </p:grpSpPr>
          <p:sp>
            <p:nvSpPr>
              <p:cNvPr id="46085" name="Oval 5"/>
              <p:cNvSpPr>
                <a:spLocks noChangeArrowheads="1"/>
              </p:cNvSpPr>
              <p:nvPr/>
            </p:nvSpPr>
            <p:spPr bwMode="auto">
              <a:xfrm>
                <a:off x="1392" y="3024"/>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6" name="Oval 6"/>
              <p:cNvSpPr>
                <a:spLocks noChangeArrowheads="1"/>
              </p:cNvSpPr>
              <p:nvPr/>
            </p:nvSpPr>
            <p:spPr bwMode="auto">
              <a:xfrm>
                <a:off x="1104"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7" name="Oval 7"/>
              <p:cNvSpPr>
                <a:spLocks noChangeArrowheads="1"/>
              </p:cNvSpPr>
              <p:nvPr/>
            </p:nvSpPr>
            <p:spPr bwMode="auto">
              <a:xfrm>
                <a:off x="1680"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8" name="Oval 8"/>
              <p:cNvSpPr>
                <a:spLocks noChangeArrowheads="1"/>
              </p:cNvSpPr>
              <p:nvPr/>
            </p:nvSpPr>
            <p:spPr bwMode="auto">
              <a:xfrm>
                <a:off x="960"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9" name="Oval 9"/>
              <p:cNvSpPr>
                <a:spLocks noChangeArrowheads="1"/>
              </p:cNvSpPr>
              <p:nvPr/>
            </p:nvSpPr>
            <p:spPr bwMode="auto">
              <a:xfrm>
                <a:off x="1248"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93" name="Line 13"/>
              <p:cNvSpPr>
                <a:spLocks noChangeShapeType="1"/>
              </p:cNvSpPr>
              <p:nvPr/>
            </p:nvSpPr>
            <p:spPr bwMode="auto">
              <a:xfrm flipV="1">
                <a:off x="1056" y="3456"/>
                <a:ext cx="96" cy="144"/>
              </a:xfrm>
              <a:prstGeom prst="line">
                <a:avLst/>
              </a:prstGeom>
              <a:noFill/>
              <a:ln w="15875">
                <a:solidFill>
                  <a:schemeClr val="tx1"/>
                </a:solidFill>
                <a:round/>
                <a:headEnd/>
                <a:tailEnd type="none" w="lg" len="lg"/>
              </a:ln>
              <a:effectLst/>
            </p:spPr>
            <p:txBody>
              <a:bodyPr/>
              <a:lstStyle/>
              <a:p>
                <a:endParaRPr lang="en-US"/>
              </a:p>
            </p:txBody>
          </p:sp>
          <p:sp>
            <p:nvSpPr>
              <p:cNvPr id="46094" name="Line 14"/>
              <p:cNvSpPr>
                <a:spLocks noChangeShapeType="1"/>
              </p:cNvSpPr>
              <p:nvPr/>
            </p:nvSpPr>
            <p:spPr bwMode="auto">
              <a:xfrm flipH="1" flipV="1">
                <a:off x="1200" y="3456"/>
                <a:ext cx="96" cy="144"/>
              </a:xfrm>
              <a:prstGeom prst="line">
                <a:avLst/>
              </a:prstGeom>
              <a:noFill/>
              <a:ln w="15875">
                <a:solidFill>
                  <a:schemeClr val="tx1"/>
                </a:solidFill>
                <a:round/>
                <a:headEnd/>
                <a:tailEnd type="none" w="lg" len="lg"/>
              </a:ln>
              <a:effectLst/>
            </p:spPr>
            <p:txBody>
              <a:bodyPr/>
              <a:lstStyle/>
              <a:p>
                <a:endParaRPr lang="en-US"/>
              </a:p>
            </p:txBody>
          </p:sp>
          <p:sp>
            <p:nvSpPr>
              <p:cNvPr id="46099" name="Line 19"/>
              <p:cNvSpPr>
                <a:spLocks noChangeShapeType="1"/>
              </p:cNvSpPr>
              <p:nvPr/>
            </p:nvSpPr>
            <p:spPr bwMode="auto">
              <a:xfrm flipH="1" flipV="1">
                <a:off x="1488" y="3168"/>
                <a:ext cx="240" cy="144"/>
              </a:xfrm>
              <a:prstGeom prst="line">
                <a:avLst/>
              </a:prstGeom>
              <a:noFill/>
              <a:ln w="15875">
                <a:solidFill>
                  <a:schemeClr val="tx1"/>
                </a:solidFill>
                <a:round/>
                <a:headEnd/>
                <a:tailEnd type="none" w="lg" len="lg"/>
              </a:ln>
              <a:effectLst/>
            </p:spPr>
            <p:txBody>
              <a:bodyPr/>
              <a:lstStyle/>
              <a:p>
                <a:endParaRPr lang="en-US"/>
              </a:p>
            </p:txBody>
          </p:sp>
          <p:sp>
            <p:nvSpPr>
              <p:cNvPr id="46100" name="Line 20"/>
              <p:cNvSpPr>
                <a:spLocks noChangeShapeType="1"/>
              </p:cNvSpPr>
              <p:nvPr/>
            </p:nvSpPr>
            <p:spPr bwMode="auto">
              <a:xfrm flipV="1">
                <a:off x="1200" y="3168"/>
                <a:ext cx="240" cy="144"/>
              </a:xfrm>
              <a:prstGeom prst="line">
                <a:avLst/>
              </a:prstGeom>
              <a:noFill/>
              <a:ln w="15875">
                <a:solidFill>
                  <a:schemeClr val="tx1"/>
                </a:solidFill>
                <a:round/>
                <a:headEnd/>
                <a:tailEnd type="none" w="lg" len="lg"/>
              </a:ln>
              <a:effectLst/>
            </p:spPr>
            <p:txBody>
              <a:bodyPr/>
              <a:lstStyle/>
              <a:p>
                <a:endParaRPr lang="en-US"/>
              </a:p>
            </p:txBody>
          </p:sp>
        </p:grpSp>
        <p:grpSp>
          <p:nvGrpSpPr>
            <p:cNvPr id="4" name="Group 41"/>
            <p:cNvGrpSpPr>
              <a:grpSpLocks/>
            </p:cNvGrpSpPr>
            <p:nvPr/>
          </p:nvGrpSpPr>
          <p:grpSpPr bwMode="auto">
            <a:xfrm>
              <a:off x="3657600" y="4495800"/>
              <a:ext cx="2438400" cy="1447800"/>
              <a:chOff x="1536" y="2832"/>
              <a:chExt cx="1536" cy="912"/>
            </a:xfrm>
          </p:grpSpPr>
          <p:sp>
            <p:nvSpPr>
              <p:cNvPr id="46114" name="Oval 34"/>
              <p:cNvSpPr>
                <a:spLocks noChangeArrowheads="1"/>
              </p:cNvSpPr>
              <p:nvPr/>
            </p:nvSpPr>
            <p:spPr bwMode="auto">
              <a:xfrm>
                <a:off x="1536" y="3600"/>
                <a:ext cx="144" cy="144"/>
              </a:xfrm>
              <a:prstGeom prst="ellipse">
                <a:avLst/>
              </a:prstGeom>
              <a:ln>
                <a:headEnd/>
                <a:tailEnd type="none" w="lg"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46115" name="Line 35"/>
              <p:cNvSpPr>
                <a:spLocks noChangeShapeType="1"/>
              </p:cNvSpPr>
              <p:nvPr/>
            </p:nvSpPr>
            <p:spPr bwMode="auto">
              <a:xfrm flipV="1">
                <a:off x="1632" y="3456"/>
                <a:ext cx="96" cy="144"/>
              </a:xfrm>
              <a:prstGeom prst="line">
                <a:avLst/>
              </a:prstGeom>
              <a:ln>
                <a:headEnd/>
                <a:tailEnd type="none" w="lg" len="lg"/>
              </a:ln>
            </p:spPr>
            <p:style>
              <a:lnRef idx="2">
                <a:schemeClr val="dk1"/>
              </a:lnRef>
              <a:fillRef idx="1">
                <a:schemeClr val="lt1"/>
              </a:fillRef>
              <a:effectRef idx="0">
                <a:schemeClr val="dk1"/>
              </a:effectRef>
              <a:fontRef idx="minor">
                <a:schemeClr val="dk1"/>
              </a:fontRef>
            </p:style>
            <p:txBody>
              <a:bodyPr/>
              <a:lstStyle/>
              <a:p>
                <a:endParaRPr lang="en-US"/>
              </a:p>
            </p:txBody>
          </p:sp>
          <p:sp>
            <p:nvSpPr>
              <p:cNvPr id="46118" name="AutoShape 38"/>
              <p:cNvSpPr>
                <a:spLocks noChangeArrowheads="1"/>
              </p:cNvSpPr>
              <p:nvPr/>
            </p:nvSpPr>
            <p:spPr bwMode="auto">
              <a:xfrm>
                <a:off x="1968" y="2832"/>
                <a:ext cx="1104" cy="528"/>
              </a:xfrm>
              <a:prstGeom prst="wedgeRoundRectCallout">
                <a:avLst>
                  <a:gd name="adj1" fmla="val -72282"/>
                  <a:gd name="adj2" fmla="val 102273"/>
                  <a:gd name="adj3" fmla="val 16667"/>
                </a:avLst>
              </a:prstGeom>
              <a:ln>
                <a:headEnd/>
                <a:tailEnd type="none" w="lg" len="lg"/>
              </a:ln>
            </p:spPr>
            <p:style>
              <a:lnRef idx="2">
                <a:schemeClr val="dk1"/>
              </a:lnRef>
              <a:fillRef idx="1">
                <a:schemeClr val="lt1"/>
              </a:fillRef>
              <a:effectRef idx="0">
                <a:schemeClr val="dk1"/>
              </a:effectRef>
              <a:fontRef idx="minor">
                <a:schemeClr val="dk1"/>
              </a:fontRef>
            </p:style>
            <p:txBody>
              <a:bodyPr/>
              <a:lstStyle/>
              <a:p>
                <a:pPr algn="ctr"/>
                <a:r>
                  <a:rPr lang="en-US"/>
                  <a:t>Add a new node here</a:t>
                </a:r>
              </a:p>
            </p:txBody>
          </p:sp>
        </p:grpSp>
        <p:grpSp>
          <p:nvGrpSpPr>
            <p:cNvPr id="5" name="Group 48"/>
            <p:cNvGrpSpPr>
              <a:grpSpLocks/>
            </p:cNvGrpSpPr>
            <p:nvPr/>
          </p:nvGrpSpPr>
          <p:grpSpPr bwMode="auto">
            <a:xfrm>
              <a:off x="6324600" y="4495800"/>
              <a:ext cx="1828800" cy="1828800"/>
              <a:chOff x="3024" y="2832"/>
              <a:chExt cx="1152" cy="1152"/>
            </a:xfrm>
          </p:grpSpPr>
          <p:grpSp>
            <p:nvGrpSpPr>
              <p:cNvPr id="6" name="Group 47"/>
              <p:cNvGrpSpPr>
                <a:grpSpLocks/>
              </p:cNvGrpSpPr>
              <p:nvPr/>
            </p:nvGrpSpPr>
            <p:grpSpPr bwMode="auto">
              <a:xfrm>
                <a:off x="3984" y="3696"/>
                <a:ext cx="192" cy="288"/>
                <a:chOff x="2592" y="3312"/>
                <a:chExt cx="192" cy="288"/>
              </a:xfrm>
            </p:grpSpPr>
            <p:sp>
              <p:nvSpPr>
                <p:cNvPr id="46124" name="Oval 44"/>
                <p:cNvSpPr>
                  <a:spLocks noChangeArrowheads="1"/>
                </p:cNvSpPr>
                <p:nvPr/>
              </p:nvSpPr>
              <p:spPr bwMode="auto">
                <a:xfrm>
                  <a:off x="2592" y="3456"/>
                  <a:ext cx="144" cy="144"/>
                </a:xfrm>
                <a:prstGeom prst="ellipse">
                  <a:avLst/>
                </a:prstGeom>
                <a:ln>
                  <a:headEnd/>
                  <a:tailEnd type="none" w="lg" len="lg"/>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46125" name="Line 45"/>
                <p:cNvSpPr>
                  <a:spLocks noChangeShapeType="1"/>
                </p:cNvSpPr>
                <p:nvPr/>
              </p:nvSpPr>
              <p:spPr bwMode="auto">
                <a:xfrm flipV="1">
                  <a:off x="2688" y="3312"/>
                  <a:ext cx="96" cy="144"/>
                </a:xfrm>
                <a:prstGeom prst="line">
                  <a:avLst/>
                </a:prstGeom>
                <a:ln>
                  <a:headEnd/>
                  <a:tailEnd type="none" w="lg" len="lg"/>
                </a:ln>
              </p:spPr>
              <p:style>
                <a:lnRef idx="2">
                  <a:schemeClr val="dk1"/>
                </a:lnRef>
                <a:fillRef idx="1">
                  <a:schemeClr val="lt1"/>
                </a:fillRef>
                <a:effectRef idx="0">
                  <a:schemeClr val="dk1"/>
                </a:effectRef>
                <a:fontRef idx="minor">
                  <a:schemeClr val="dk1"/>
                </a:fontRef>
              </p:style>
              <p:txBody>
                <a:bodyPr/>
                <a:lstStyle/>
                <a:p>
                  <a:endParaRPr lang="en-US"/>
                </a:p>
              </p:txBody>
            </p:sp>
          </p:grpSp>
          <p:sp>
            <p:nvSpPr>
              <p:cNvPr id="46126" name="AutoShape 46"/>
              <p:cNvSpPr>
                <a:spLocks noChangeArrowheads="1"/>
              </p:cNvSpPr>
              <p:nvPr/>
            </p:nvSpPr>
            <p:spPr bwMode="auto">
              <a:xfrm>
                <a:off x="3024" y="2832"/>
                <a:ext cx="1104" cy="528"/>
              </a:xfrm>
              <a:prstGeom prst="wedgeRoundRectCallout">
                <a:avLst>
                  <a:gd name="adj1" fmla="val 38588"/>
                  <a:gd name="adj2" fmla="val 132954"/>
                  <a:gd name="adj3" fmla="val 16667"/>
                </a:avLst>
              </a:prstGeom>
              <a:ln>
                <a:headEnd/>
                <a:tailEnd type="none" w="lg" len="lg"/>
              </a:ln>
            </p:spPr>
            <p:style>
              <a:lnRef idx="2">
                <a:schemeClr val="dk1"/>
              </a:lnRef>
              <a:fillRef idx="1">
                <a:schemeClr val="lt1"/>
              </a:fillRef>
              <a:effectRef idx="0">
                <a:schemeClr val="dk1"/>
              </a:effectRef>
              <a:fontRef idx="minor">
                <a:schemeClr val="dk1"/>
              </a:fontRef>
            </p:style>
            <p:txBody>
              <a:bodyPr/>
              <a:lstStyle/>
              <a:p>
                <a:pPr algn="ctr"/>
                <a:r>
                  <a:rPr lang="en-US"/>
                  <a:t>Add a new node here</a:t>
                </a:r>
              </a:p>
            </p:txBody>
          </p:sp>
        </p:grpSp>
      </p:grpSp>
      <p:sp>
        <p:nvSpPr>
          <p:cNvPr id="8" name="Content Placeholder 7">
            <a:extLst>
              <a:ext uri="{FF2B5EF4-FFF2-40B4-BE49-F238E27FC236}">
                <a16:creationId xmlns:a16="http://schemas.microsoft.com/office/drawing/2014/main" id="{BF4505E8-F453-97FF-FEC4-644E62FF5022}"/>
              </a:ext>
            </a:extLst>
          </p:cNvPr>
          <p:cNvSpPr>
            <a:spLocks noGrp="1"/>
          </p:cNvSpPr>
          <p:nvPr>
            <p:ph idx="1"/>
          </p:nvPr>
        </p:nvSpPr>
        <p:spPr/>
        <p:txBody>
          <a:bodyPr/>
          <a:lstStyle/>
          <a:p>
            <a:r>
              <a:rPr lang="en-US" dirty="0"/>
              <a:t>A tree consisting of a single node is automatically a heap</a:t>
            </a:r>
          </a:p>
          <a:p>
            <a:r>
              <a:rPr lang="en-US" dirty="0"/>
              <a:t>We construct a heap by adding nodes one at a time:</a:t>
            </a:r>
          </a:p>
          <a:p>
            <a:pPr lvl="1"/>
            <a:r>
              <a:rPr lang="en-US" dirty="0"/>
              <a:t>Add the node just to the right of the rightmost node in the deepest level</a:t>
            </a:r>
          </a:p>
          <a:p>
            <a:pPr lvl="1"/>
            <a:r>
              <a:rPr lang="en-US" dirty="0"/>
              <a:t>If the deepest level is full, start a new level</a:t>
            </a:r>
          </a:p>
          <a:p>
            <a:r>
              <a:rPr lang="en-US" dirty="0"/>
              <a:t>Examples: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Constructing a heap II</a:t>
            </a:r>
          </a:p>
        </p:txBody>
      </p:sp>
      <p:sp>
        <p:nvSpPr>
          <p:cNvPr id="48131" name="Rectangle 3"/>
          <p:cNvSpPr>
            <a:spLocks noGrp="1" noChangeArrowheads="1"/>
          </p:cNvSpPr>
          <p:nvPr>
            <p:ph idx="1"/>
          </p:nvPr>
        </p:nvSpPr>
        <p:spPr/>
        <p:txBody>
          <a:bodyPr>
            <a:normAutofit/>
          </a:bodyPr>
          <a:lstStyle/>
          <a:p>
            <a:r>
              <a:rPr lang="en-US"/>
              <a:t>Each time we add a node, we may destroy the heap property of its parent node</a:t>
            </a:r>
          </a:p>
          <a:p>
            <a:r>
              <a:rPr lang="en-US"/>
              <a:t>To fix this, we sift up</a:t>
            </a:r>
          </a:p>
          <a:p>
            <a:r>
              <a:rPr lang="en-US"/>
              <a:t>But each time we sift up, the value of the topmost node in the sift may increase, and this may destroy the heap property of </a:t>
            </a:r>
            <a:r>
              <a:rPr lang="en-US" i="1"/>
              <a:t>its</a:t>
            </a:r>
            <a:r>
              <a:rPr lang="en-US"/>
              <a:t> parent node</a:t>
            </a:r>
          </a:p>
          <a:p>
            <a:r>
              <a:rPr lang="en-US"/>
              <a:t>We repeat the sifting up process, moving up in the tree, until either</a:t>
            </a:r>
          </a:p>
          <a:p>
            <a:pPr lvl="1"/>
            <a:r>
              <a:rPr lang="en-US"/>
              <a:t>We reach nodes whose values don’t need to be swapped (because the parent is </a:t>
            </a:r>
            <a:r>
              <a:rPr lang="en-US" i="1"/>
              <a:t>still</a:t>
            </a:r>
            <a:r>
              <a:rPr lang="en-US"/>
              <a:t> larger than both children), or</a:t>
            </a:r>
          </a:p>
          <a:p>
            <a:pPr lvl="1"/>
            <a:r>
              <a:rPr lang="en-US"/>
              <a:t>We reach the root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Constructing a heap III</a:t>
            </a:r>
          </a:p>
        </p:txBody>
      </p:sp>
      <p:sp>
        <p:nvSpPr>
          <p:cNvPr id="49156" name="Oval 4"/>
          <p:cNvSpPr>
            <a:spLocks noChangeArrowheads="1"/>
          </p:cNvSpPr>
          <p:nvPr/>
        </p:nvSpPr>
        <p:spPr bwMode="auto">
          <a:xfrm>
            <a:off x="2819400" y="1752600"/>
            <a:ext cx="533400" cy="38100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57" name="Line 5"/>
          <p:cNvSpPr>
            <a:spLocks noChangeShapeType="1"/>
          </p:cNvSpPr>
          <p:nvPr/>
        </p:nvSpPr>
        <p:spPr bwMode="auto">
          <a:xfrm>
            <a:off x="2286000" y="3429000"/>
            <a:ext cx="7620000" cy="0"/>
          </a:xfrm>
          <a:prstGeom prst="line">
            <a:avLst/>
          </a:prstGeom>
          <a:noFill/>
          <a:ln w="6350">
            <a:solidFill>
              <a:srgbClr val="66CCFF"/>
            </a:solidFill>
            <a:round/>
            <a:headEnd/>
            <a:tailEnd type="none" w="lg" len="lg"/>
          </a:ln>
          <a:effectLst/>
        </p:spPr>
        <p:txBody>
          <a:bodyPr/>
          <a:lstStyle/>
          <a:p>
            <a:endParaRPr lang="en-US"/>
          </a:p>
        </p:txBody>
      </p:sp>
      <p:sp>
        <p:nvSpPr>
          <p:cNvPr id="49158" name="Line 6"/>
          <p:cNvSpPr>
            <a:spLocks noChangeShapeType="1"/>
          </p:cNvSpPr>
          <p:nvPr/>
        </p:nvSpPr>
        <p:spPr bwMode="auto">
          <a:xfrm>
            <a:off x="4114800" y="1600200"/>
            <a:ext cx="0" cy="1828800"/>
          </a:xfrm>
          <a:prstGeom prst="line">
            <a:avLst/>
          </a:prstGeom>
          <a:noFill/>
          <a:ln w="6350">
            <a:solidFill>
              <a:srgbClr val="66CCFF"/>
            </a:solidFill>
            <a:round/>
            <a:headEnd/>
            <a:tailEnd type="none" w="lg" len="lg"/>
          </a:ln>
          <a:effectLst/>
        </p:spPr>
        <p:txBody>
          <a:bodyPr/>
          <a:lstStyle/>
          <a:p>
            <a:endParaRPr lang="en-US"/>
          </a:p>
        </p:txBody>
      </p:sp>
      <p:grpSp>
        <p:nvGrpSpPr>
          <p:cNvPr id="2" name="Group 55"/>
          <p:cNvGrpSpPr>
            <a:grpSpLocks/>
          </p:cNvGrpSpPr>
          <p:nvPr/>
        </p:nvGrpSpPr>
        <p:grpSpPr bwMode="auto">
          <a:xfrm>
            <a:off x="4419600" y="1752600"/>
            <a:ext cx="990600" cy="1143000"/>
            <a:chOff x="1824" y="1104"/>
            <a:chExt cx="624" cy="720"/>
          </a:xfrm>
        </p:grpSpPr>
        <p:sp>
          <p:nvSpPr>
            <p:cNvPr id="49159" name="Oval 7"/>
            <p:cNvSpPr>
              <a:spLocks noChangeArrowheads="1"/>
            </p:cNvSpPr>
            <p:nvPr/>
          </p:nvSpPr>
          <p:spPr bwMode="auto">
            <a:xfrm>
              <a:off x="2112"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60" name="Oval 8"/>
            <p:cNvSpPr>
              <a:spLocks noChangeArrowheads="1"/>
            </p:cNvSpPr>
            <p:nvPr/>
          </p:nvSpPr>
          <p:spPr bwMode="auto">
            <a:xfrm>
              <a:off x="1824"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61" name="Line 9"/>
            <p:cNvSpPr>
              <a:spLocks noChangeShapeType="1"/>
            </p:cNvSpPr>
            <p:nvPr/>
          </p:nvSpPr>
          <p:spPr bwMode="auto">
            <a:xfrm flipH="1">
              <a:off x="2016" y="1344"/>
              <a:ext cx="240" cy="240"/>
            </a:xfrm>
            <a:prstGeom prst="line">
              <a:avLst/>
            </a:prstGeom>
            <a:noFill/>
            <a:ln w="15875">
              <a:solidFill>
                <a:schemeClr val="tx1"/>
              </a:solidFill>
              <a:round/>
              <a:headEnd/>
              <a:tailEnd type="none" w="lg" len="lg"/>
            </a:ln>
            <a:effectLst/>
          </p:spPr>
          <p:txBody>
            <a:bodyPr/>
            <a:lstStyle/>
            <a:p>
              <a:endParaRPr lang="en-US"/>
            </a:p>
          </p:txBody>
        </p:sp>
      </p:grpSp>
      <p:sp>
        <p:nvSpPr>
          <p:cNvPr id="49162" name="AutoShape 10"/>
          <p:cNvSpPr>
            <a:spLocks noChangeArrowheads="1"/>
          </p:cNvSpPr>
          <p:nvPr/>
        </p:nvSpPr>
        <p:spPr bwMode="auto">
          <a:xfrm>
            <a:off x="5715000" y="21336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3" name="Group 56"/>
          <p:cNvGrpSpPr>
            <a:grpSpLocks/>
          </p:cNvGrpSpPr>
          <p:nvPr/>
        </p:nvGrpSpPr>
        <p:grpSpPr bwMode="auto">
          <a:xfrm>
            <a:off x="4572001" y="2057400"/>
            <a:ext cx="650875" cy="533400"/>
            <a:chOff x="1920" y="1296"/>
            <a:chExt cx="410" cy="336"/>
          </a:xfrm>
        </p:grpSpPr>
        <p:sp>
          <p:nvSpPr>
            <p:cNvPr id="49163" name="Freeform 11"/>
            <p:cNvSpPr>
              <a:spLocks/>
            </p:cNvSpPr>
            <p:nvPr/>
          </p:nvSpPr>
          <p:spPr bwMode="auto">
            <a:xfrm>
              <a:off x="1920" y="1296"/>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49164" name="Freeform 12"/>
            <p:cNvSpPr>
              <a:spLocks/>
            </p:cNvSpPr>
            <p:nvPr/>
          </p:nvSpPr>
          <p:spPr bwMode="auto">
            <a:xfrm>
              <a:off x="2160" y="1374"/>
              <a:ext cx="170" cy="258"/>
            </a:xfrm>
            <a:custGeom>
              <a:avLst/>
              <a:gdLst/>
              <a:ahLst/>
              <a:cxnLst>
                <a:cxn ang="0">
                  <a:pos x="156" y="0"/>
                </a:cxn>
                <a:cxn ang="0">
                  <a:pos x="144" y="126"/>
                </a:cxn>
                <a:cxn ang="0">
                  <a:pos x="0" y="258"/>
                </a:cxn>
              </a:cxnLst>
              <a:rect l="0" t="0" r="r" b="b"/>
              <a:pathLst>
                <a:path w="170" h="258">
                  <a:moveTo>
                    <a:pt x="156" y="0"/>
                  </a:moveTo>
                  <a:cubicBezTo>
                    <a:pt x="154" y="21"/>
                    <a:pt x="170" y="83"/>
                    <a:pt x="144" y="126"/>
                  </a:cubicBezTo>
                  <a:cubicBezTo>
                    <a:pt x="118" y="169"/>
                    <a:pt x="30" y="231"/>
                    <a:pt x="0" y="258"/>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grpSp>
        <p:nvGrpSpPr>
          <p:cNvPr id="4" name="Group 57"/>
          <p:cNvGrpSpPr>
            <a:grpSpLocks/>
          </p:cNvGrpSpPr>
          <p:nvPr/>
        </p:nvGrpSpPr>
        <p:grpSpPr bwMode="auto">
          <a:xfrm>
            <a:off x="6248400" y="1752600"/>
            <a:ext cx="990600" cy="1143000"/>
            <a:chOff x="2976" y="1104"/>
            <a:chExt cx="624" cy="720"/>
          </a:xfrm>
        </p:grpSpPr>
        <p:sp>
          <p:nvSpPr>
            <p:cNvPr id="49165" name="Oval 13"/>
            <p:cNvSpPr>
              <a:spLocks noChangeArrowheads="1"/>
            </p:cNvSpPr>
            <p:nvPr/>
          </p:nvSpPr>
          <p:spPr bwMode="auto">
            <a:xfrm>
              <a:off x="3264"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66" name="Oval 14"/>
            <p:cNvSpPr>
              <a:spLocks noChangeArrowheads="1"/>
            </p:cNvSpPr>
            <p:nvPr/>
          </p:nvSpPr>
          <p:spPr bwMode="auto">
            <a:xfrm>
              <a:off x="2976"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67" name="Line 15"/>
            <p:cNvSpPr>
              <a:spLocks noChangeShapeType="1"/>
            </p:cNvSpPr>
            <p:nvPr/>
          </p:nvSpPr>
          <p:spPr bwMode="auto">
            <a:xfrm flipH="1">
              <a:off x="3168" y="1344"/>
              <a:ext cx="240" cy="240"/>
            </a:xfrm>
            <a:prstGeom prst="line">
              <a:avLst/>
            </a:prstGeom>
            <a:noFill/>
            <a:ln w="15875">
              <a:solidFill>
                <a:schemeClr val="tx1"/>
              </a:solidFill>
              <a:round/>
              <a:headEnd/>
              <a:tailEnd type="none" w="lg" len="lg"/>
            </a:ln>
            <a:effectLst/>
          </p:spPr>
          <p:txBody>
            <a:bodyPr/>
            <a:lstStyle/>
            <a:p>
              <a:endParaRPr lang="en-US"/>
            </a:p>
          </p:txBody>
        </p:sp>
      </p:grpSp>
      <p:sp>
        <p:nvSpPr>
          <p:cNvPr id="49170" name="Line 18"/>
          <p:cNvSpPr>
            <a:spLocks noChangeShapeType="1"/>
          </p:cNvSpPr>
          <p:nvPr/>
        </p:nvSpPr>
        <p:spPr bwMode="auto">
          <a:xfrm>
            <a:off x="7467600" y="1600200"/>
            <a:ext cx="0" cy="1828800"/>
          </a:xfrm>
          <a:prstGeom prst="line">
            <a:avLst/>
          </a:prstGeom>
          <a:noFill/>
          <a:ln w="6350">
            <a:solidFill>
              <a:srgbClr val="66CCFF"/>
            </a:solidFill>
            <a:round/>
            <a:headEnd/>
            <a:tailEnd type="none" w="lg" len="lg"/>
          </a:ln>
          <a:effectLst/>
        </p:spPr>
        <p:txBody>
          <a:bodyPr/>
          <a:lstStyle/>
          <a:p>
            <a:endParaRPr lang="en-US"/>
          </a:p>
        </p:txBody>
      </p:sp>
      <p:grpSp>
        <p:nvGrpSpPr>
          <p:cNvPr id="5" name="Group 58"/>
          <p:cNvGrpSpPr>
            <a:grpSpLocks/>
          </p:cNvGrpSpPr>
          <p:nvPr/>
        </p:nvGrpSpPr>
        <p:grpSpPr bwMode="auto">
          <a:xfrm>
            <a:off x="7848600" y="1752600"/>
            <a:ext cx="1524000" cy="1143000"/>
            <a:chOff x="3984" y="1104"/>
            <a:chExt cx="960" cy="720"/>
          </a:xfrm>
        </p:grpSpPr>
        <p:sp>
          <p:nvSpPr>
            <p:cNvPr id="49171" name="Oval 19"/>
            <p:cNvSpPr>
              <a:spLocks noChangeArrowheads="1"/>
            </p:cNvSpPr>
            <p:nvPr/>
          </p:nvSpPr>
          <p:spPr bwMode="auto">
            <a:xfrm>
              <a:off x="4272"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72" name="Oval 20"/>
            <p:cNvSpPr>
              <a:spLocks noChangeArrowheads="1"/>
            </p:cNvSpPr>
            <p:nvPr/>
          </p:nvSpPr>
          <p:spPr bwMode="auto">
            <a:xfrm>
              <a:off x="3984"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73" name="Line 21"/>
            <p:cNvSpPr>
              <a:spLocks noChangeShapeType="1"/>
            </p:cNvSpPr>
            <p:nvPr/>
          </p:nvSpPr>
          <p:spPr bwMode="auto">
            <a:xfrm flipH="1">
              <a:off x="4176" y="1344"/>
              <a:ext cx="240" cy="240"/>
            </a:xfrm>
            <a:prstGeom prst="line">
              <a:avLst/>
            </a:prstGeom>
            <a:noFill/>
            <a:ln w="15875">
              <a:solidFill>
                <a:schemeClr val="tx1"/>
              </a:solidFill>
              <a:round/>
              <a:headEnd/>
              <a:tailEnd type="none" w="lg" len="lg"/>
            </a:ln>
            <a:effectLst/>
          </p:spPr>
          <p:txBody>
            <a:bodyPr/>
            <a:lstStyle/>
            <a:p>
              <a:endParaRPr lang="en-US"/>
            </a:p>
          </p:txBody>
        </p:sp>
        <p:sp>
          <p:nvSpPr>
            <p:cNvPr id="49174" name="Oval 22"/>
            <p:cNvSpPr>
              <a:spLocks noChangeArrowheads="1"/>
            </p:cNvSpPr>
            <p:nvPr/>
          </p:nvSpPr>
          <p:spPr bwMode="auto">
            <a:xfrm>
              <a:off x="4608"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75" name="Line 23"/>
            <p:cNvSpPr>
              <a:spLocks noChangeShapeType="1"/>
            </p:cNvSpPr>
            <p:nvPr/>
          </p:nvSpPr>
          <p:spPr bwMode="auto">
            <a:xfrm>
              <a:off x="4464" y="134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6" name="Group 59"/>
          <p:cNvGrpSpPr>
            <a:grpSpLocks/>
          </p:cNvGrpSpPr>
          <p:nvPr/>
        </p:nvGrpSpPr>
        <p:grpSpPr bwMode="auto">
          <a:xfrm>
            <a:off x="2057400" y="3733800"/>
            <a:ext cx="2057400" cy="1905000"/>
            <a:chOff x="336" y="2352"/>
            <a:chExt cx="1296" cy="1200"/>
          </a:xfrm>
        </p:grpSpPr>
        <p:sp>
          <p:nvSpPr>
            <p:cNvPr id="49176" name="Oval 24"/>
            <p:cNvSpPr>
              <a:spLocks noChangeArrowheads="1"/>
            </p:cNvSpPr>
            <p:nvPr/>
          </p:nvSpPr>
          <p:spPr bwMode="auto">
            <a:xfrm>
              <a:off x="960"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77" name="Oval 25"/>
            <p:cNvSpPr>
              <a:spLocks noChangeArrowheads="1"/>
            </p:cNvSpPr>
            <p:nvPr/>
          </p:nvSpPr>
          <p:spPr bwMode="auto">
            <a:xfrm>
              <a:off x="672"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78" name="Line 26"/>
            <p:cNvSpPr>
              <a:spLocks noChangeShapeType="1"/>
            </p:cNvSpPr>
            <p:nvPr/>
          </p:nvSpPr>
          <p:spPr bwMode="auto">
            <a:xfrm flipH="1">
              <a:off x="864" y="2592"/>
              <a:ext cx="240" cy="240"/>
            </a:xfrm>
            <a:prstGeom prst="line">
              <a:avLst/>
            </a:prstGeom>
            <a:noFill/>
            <a:ln w="15875">
              <a:solidFill>
                <a:schemeClr val="tx1"/>
              </a:solidFill>
              <a:round/>
              <a:headEnd/>
              <a:tailEnd type="none" w="lg" len="lg"/>
            </a:ln>
            <a:effectLst/>
          </p:spPr>
          <p:txBody>
            <a:bodyPr/>
            <a:lstStyle/>
            <a:p>
              <a:endParaRPr lang="en-US"/>
            </a:p>
          </p:txBody>
        </p:sp>
        <p:sp>
          <p:nvSpPr>
            <p:cNvPr id="49179" name="Oval 27"/>
            <p:cNvSpPr>
              <a:spLocks noChangeArrowheads="1"/>
            </p:cNvSpPr>
            <p:nvPr/>
          </p:nvSpPr>
          <p:spPr bwMode="auto">
            <a:xfrm>
              <a:off x="1296"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80" name="Line 28"/>
            <p:cNvSpPr>
              <a:spLocks noChangeShapeType="1"/>
            </p:cNvSpPr>
            <p:nvPr/>
          </p:nvSpPr>
          <p:spPr bwMode="auto">
            <a:xfrm>
              <a:off x="1152" y="2592"/>
              <a:ext cx="240" cy="240"/>
            </a:xfrm>
            <a:prstGeom prst="line">
              <a:avLst/>
            </a:prstGeom>
            <a:noFill/>
            <a:ln w="15875">
              <a:solidFill>
                <a:schemeClr val="tx1"/>
              </a:solidFill>
              <a:round/>
              <a:headEnd/>
              <a:tailEnd type="none" w="lg" len="lg"/>
            </a:ln>
            <a:effectLst/>
          </p:spPr>
          <p:txBody>
            <a:bodyPr/>
            <a:lstStyle/>
            <a:p>
              <a:endParaRPr lang="en-US"/>
            </a:p>
          </p:txBody>
        </p:sp>
        <p:sp>
          <p:nvSpPr>
            <p:cNvPr id="49181" name="Oval 29"/>
            <p:cNvSpPr>
              <a:spLocks noChangeArrowheads="1"/>
            </p:cNvSpPr>
            <p:nvPr/>
          </p:nvSpPr>
          <p:spPr bwMode="auto">
            <a:xfrm>
              <a:off x="336"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82" name="Line 30"/>
            <p:cNvSpPr>
              <a:spLocks noChangeShapeType="1"/>
            </p:cNvSpPr>
            <p:nvPr/>
          </p:nvSpPr>
          <p:spPr bwMode="auto">
            <a:xfrm flipH="1">
              <a:off x="528"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7" name="Group 60"/>
          <p:cNvGrpSpPr>
            <a:grpSpLocks/>
          </p:cNvGrpSpPr>
          <p:nvPr/>
        </p:nvGrpSpPr>
        <p:grpSpPr bwMode="auto">
          <a:xfrm>
            <a:off x="2238376" y="4781550"/>
            <a:ext cx="619125" cy="552450"/>
            <a:chOff x="450" y="3012"/>
            <a:chExt cx="390" cy="348"/>
          </a:xfrm>
        </p:grpSpPr>
        <p:sp>
          <p:nvSpPr>
            <p:cNvPr id="49183" name="Freeform 31"/>
            <p:cNvSpPr>
              <a:spLocks/>
            </p:cNvSpPr>
            <p:nvPr/>
          </p:nvSpPr>
          <p:spPr bwMode="auto">
            <a:xfrm>
              <a:off x="450" y="3012"/>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49184" name="Freeform 32"/>
            <p:cNvSpPr>
              <a:spLocks/>
            </p:cNvSpPr>
            <p:nvPr/>
          </p:nvSpPr>
          <p:spPr bwMode="auto">
            <a:xfrm>
              <a:off x="696" y="3120"/>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grpSp>
        <p:nvGrpSpPr>
          <p:cNvPr id="8" name="Group 61"/>
          <p:cNvGrpSpPr>
            <a:grpSpLocks/>
          </p:cNvGrpSpPr>
          <p:nvPr/>
        </p:nvGrpSpPr>
        <p:grpSpPr bwMode="auto">
          <a:xfrm>
            <a:off x="4495800" y="3733800"/>
            <a:ext cx="2057400" cy="1905000"/>
            <a:chOff x="1872" y="2352"/>
            <a:chExt cx="1296" cy="1200"/>
          </a:xfrm>
        </p:grpSpPr>
        <p:sp>
          <p:nvSpPr>
            <p:cNvPr id="49185" name="Oval 33"/>
            <p:cNvSpPr>
              <a:spLocks noChangeArrowheads="1"/>
            </p:cNvSpPr>
            <p:nvPr/>
          </p:nvSpPr>
          <p:spPr bwMode="auto">
            <a:xfrm>
              <a:off x="2496"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86" name="Oval 34"/>
            <p:cNvSpPr>
              <a:spLocks noChangeArrowheads="1"/>
            </p:cNvSpPr>
            <p:nvPr/>
          </p:nvSpPr>
          <p:spPr bwMode="auto">
            <a:xfrm>
              <a:off x="220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87" name="Line 35"/>
            <p:cNvSpPr>
              <a:spLocks noChangeShapeType="1"/>
            </p:cNvSpPr>
            <p:nvPr/>
          </p:nvSpPr>
          <p:spPr bwMode="auto">
            <a:xfrm flipH="1">
              <a:off x="2400" y="2592"/>
              <a:ext cx="240" cy="240"/>
            </a:xfrm>
            <a:prstGeom prst="line">
              <a:avLst/>
            </a:prstGeom>
            <a:noFill/>
            <a:ln w="15875">
              <a:solidFill>
                <a:schemeClr val="tx1"/>
              </a:solidFill>
              <a:round/>
              <a:headEnd/>
              <a:tailEnd type="none" w="lg" len="lg"/>
            </a:ln>
            <a:effectLst/>
          </p:spPr>
          <p:txBody>
            <a:bodyPr/>
            <a:lstStyle/>
            <a:p>
              <a:endParaRPr lang="en-US"/>
            </a:p>
          </p:txBody>
        </p:sp>
        <p:sp>
          <p:nvSpPr>
            <p:cNvPr id="49188" name="Oval 36"/>
            <p:cNvSpPr>
              <a:spLocks noChangeArrowheads="1"/>
            </p:cNvSpPr>
            <p:nvPr/>
          </p:nvSpPr>
          <p:spPr bwMode="auto">
            <a:xfrm>
              <a:off x="2832"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89" name="Line 37"/>
            <p:cNvSpPr>
              <a:spLocks noChangeShapeType="1"/>
            </p:cNvSpPr>
            <p:nvPr/>
          </p:nvSpPr>
          <p:spPr bwMode="auto">
            <a:xfrm>
              <a:off x="2688"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0" name="Oval 38"/>
            <p:cNvSpPr>
              <a:spLocks noChangeArrowheads="1"/>
            </p:cNvSpPr>
            <p:nvPr/>
          </p:nvSpPr>
          <p:spPr bwMode="auto">
            <a:xfrm>
              <a:off x="1872"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91" name="Line 39"/>
            <p:cNvSpPr>
              <a:spLocks noChangeShapeType="1"/>
            </p:cNvSpPr>
            <p:nvPr/>
          </p:nvSpPr>
          <p:spPr bwMode="auto">
            <a:xfrm flipH="1">
              <a:off x="2064"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9" name="Group 63"/>
          <p:cNvGrpSpPr>
            <a:grpSpLocks/>
          </p:cNvGrpSpPr>
          <p:nvPr/>
        </p:nvGrpSpPr>
        <p:grpSpPr bwMode="auto">
          <a:xfrm>
            <a:off x="6934200" y="3733800"/>
            <a:ext cx="2057400" cy="1905000"/>
            <a:chOff x="3408" y="2352"/>
            <a:chExt cx="1296" cy="1200"/>
          </a:xfrm>
        </p:grpSpPr>
        <p:sp>
          <p:nvSpPr>
            <p:cNvPr id="49192" name="Oval 40"/>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93" name="Oval 41"/>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94" name="Line 42"/>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5" name="Oval 43"/>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96" name="Line 44"/>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7" name="Oval 45"/>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98" name="Line 46"/>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10" name="Group 62"/>
          <p:cNvGrpSpPr>
            <a:grpSpLocks/>
          </p:cNvGrpSpPr>
          <p:nvPr/>
        </p:nvGrpSpPr>
        <p:grpSpPr bwMode="auto">
          <a:xfrm>
            <a:off x="5172076" y="4038600"/>
            <a:ext cx="619125" cy="552450"/>
            <a:chOff x="2298" y="2544"/>
            <a:chExt cx="390" cy="348"/>
          </a:xfrm>
        </p:grpSpPr>
        <p:sp>
          <p:nvSpPr>
            <p:cNvPr id="49199" name="Freeform 47"/>
            <p:cNvSpPr>
              <a:spLocks/>
            </p:cNvSpPr>
            <p:nvPr/>
          </p:nvSpPr>
          <p:spPr bwMode="auto">
            <a:xfrm>
              <a:off x="2298" y="2544"/>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49200" name="Freeform 48"/>
            <p:cNvSpPr>
              <a:spLocks/>
            </p:cNvSpPr>
            <p:nvPr/>
          </p:nvSpPr>
          <p:spPr bwMode="auto">
            <a:xfrm>
              <a:off x="2544" y="2652"/>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sp>
        <p:nvSpPr>
          <p:cNvPr id="49201" name="AutoShape 49"/>
          <p:cNvSpPr>
            <a:spLocks noChangeArrowheads="1"/>
          </p:cNvSpPr>
          <p:nvPr/>
        </p:nvSpPr>
        <p:spPr bwMode="auto">
          <a:xfrm>
            <a:off x="4343400" y="4191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49202" name="AutoShape 50"/>
          <p:cNvSpPr>
            <a:spLocks noChangeArrowheads="1"/>
          </p:cNvSpPr>
          <p:nvPr/>
        </p:nvSpPr>
        <p:spPr bwMode="auto">
          <a:xfrm>
            <a:off x="6858000" y="4191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49203" name="Text Box 51"/>
          <p:cNvSpPr txBox="1">
            <a:spLocks noChangeArrowheads="1"/>
          </p:cNvSpPr>
          <p:nvPr/>
        </p:nvSpPr>
        <p:spPr bwMode="auto">
          <a:xfrm>
            <a:off x="3810000" y="3048001"/>
            <a:ext cx="381000" cy="366713"/>
          </a:xfrm>
          <a:prstGeom prst="rect">
            <a:avLst/>
          </a:prstGeom>
          <a:noFill/>
          <a:ln w="15875">
            <a:noFill/>
            <a:miter lim="800000"/>
            <a:headEnd/>
            <a:tailEnd type="none" w="lg" len="lg"/>
          </a:ln>
          <a:effectLst/>
        </p:spPr>
        <p:txBody>
          <a:bodyPr>
            <a:spAutoFit/>
          </a:bodyPr>
          <a:lstStyle/>
          <a:p>
            <a:pPr>
              <a:spcBef>
                <a:spcPct val="50000"/>
              </a:spcBef>
            </a:pPr>
            <a:r>
              <a:rPr lang="en-US">
                <a:solidFill>
                  <a:srgbClr val="66CCFF"/>
                </a:solidFill>
              </a:rPr>
              <a:t>1</a:t>
            </a:r>
          </a:p>
        </p:txBody>
      </p:sp>
      <p:sp>
        <p:nvSpPr>
          <p:cNvPr id="49204" name="Text Box 52"/>
          <p:cNvSpPr txBox="1">
            <a:spLocks noChangeArrowheads="1"/>
          </p:cNvSpPr>
          <p:nvPr/>
        </p:nvSpPr>
        <p:spPr bwMode="auto">
          <a:xfrm>
            <a:off x="7162800" y="3048001"/>
            <a:ext cx="381000" cy="366713"/>
          </a:xfrm>
          <a:prstGeom prst="rect">
            <a:avLst/>
          </a:prstGeom>
          <a:noFill/>
          <a:ln w="15875">
            <a:noFill/>
            <a:miter lim="800000"/>
            <a:headEnd/>
            <a:tailEnd type="none" w="lg" len="lg"/>
          </a:ln>
          <a:effectLst/>
        </p:spPr>
        <p:txBody>
          <a:bodyPr>
            <a:spAutoFit/>
          </a:bodyPr>
          <a:lstStyle/>
          <a:p>
            <a:pPr>
              <a:spcBef>
                <a:spcPct val="50000"/>
              </a:spcBef>
            </a:pPr>
            <a:r>
              <a:rPr lang="en-US">
                <a:solidFill>
                  <a:srgbClr val="66CCFF"/>
                </a:solidFill>
              </a:rPr>
              <a:t>2</a:t>
            </a:r>
          </a:p>
        </p:txBody>
      </p:sp>
      <p:sp>
        <p:nvSpPr>
          <p:cNvPr id="49205" name="Text Box 53"/>
          <p:cNvSpPr txBox="1">
            <a:spLocks noChangeArrowheads="1"/>
          </p:cNvSpPr>
          <p:nvPr/>
        </p:nvSpPr>
        <p:spPr bwMode="auto">
          <a:xfrm>
            <a:off x="9601200" y="3048001"/>
            <a:ext cx="381000" cy="366713"/>
          </a:xfrm>
          <a:prstGeom prst="rect">
            <a:avLst/>
          </a:prstGeom>
          <a:noFill/>
          <a:ln w="15875">
            <a:noFill/>
            <a:miter lim="800000"/>
            <a:headEnd/>
            <a:tailEnd type="none" w="lg" len="lg"/>
          </a:ln>
          <a:effectLst/>
        </p:spPr>
        <p:txBody>
          <a:bodyPr>
            <a:spAutoFit/>
          </a:bodyPr>
          <a:lstStyle/>
          <a:p>
            <a:pPr>
              <a:spcBef>
                <a:spcPct val="50000"/>
              </a:spcBef>
            </a:pPr>
            <a:r>
              <a:rPr lang="en-US">
                <a:solidFill>
                  <a:srgbClr val="66CCFF"/>
                </a:solidFill>
              </a:rPr>
              <a:t>3</a:t>
            </a:r>
          </a:p>
        </p:txBody>
      </p:sp>
      <p:sp>
        <p:nvSpPr>
          <p:cNvPr id="49206" name="Text Box 54"/>
          <p:cNvSpPr txBox="1">
            <a:spLocks noChangeArrowheads="1"/>
          </p:cNvSpPr>
          <p:nvPr/>
        </p:nvSpPr>
        <p:spPr bwMode="auto">
          <a:xfrm>
            <a:off x="9601200" y="5500688"/>
            <a:ext cx="381000" cy="366712"/>
          </a:xfrm>
          <a:prstGeom prst="rect">
            <a:avLst/>
          </a:prstGeom>
          <a:noFill/>
          <a:ln w="15875">
            <a:noFill/>
            <a:miter lim="800000"/>
            <a:headEnd/>
            <a:tailEnd type="none" w="lg" len="lg"/>
          </a:ln>
          <a:effectLst/>
        </p:spPr>
        <p:txBody>
          <a:bodyPr>
            <a:spAutoFit/>
          </a:bodyPr>
          <a:lstStyle/>
          <a:p>
            <a:pPr>
              <a:spcBef>
                <a:spcPct val="50000"/>
              </a:spcBef>
            </a:pPr>
            <a:r>
              <a:rPr lang="en-US">
                <a:solidFill>
                  <a:srgbClr val="66CCFF"/>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dissolve">
                                      <p:cBhvr>
                                        <p:cTn id="7" dur="500"/>
                                        <p:tgtEl>
                                          <p:spTgt spid="491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162"/>
                                        </p:tgtEl>
                                        <p:attrNameLst>
                                          <p:attrName>style.visibility</p:attrName>
                                        </p:attrNameLst>
                                      </p:cBhvr>
                                      <p:to>
                                        <p:strVal val="visible"/>
                                      </p:to>
                                    </p:set>
                                    <p:animEffect transition="in" filter="dissolve">
                                      <p:cBhvr>
                                        <p:cTn id="22" dur="500"/>
                                        <p:tgtEl>
                                          <p:spTgt spid="4916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9201"/>
                                        </p:tgtEl>
                                        <p:attrNameLst>
                                          <p:attrName>style.visibility</p:attrName>
                                        </p:attrNameLst>
                                      </p:cBhvr>
                                      <p:to>
                                        <p:strVal val="visible"/>
                                      </p:to>
                                    </p:set>
                                    <p:animEffect transition="in" filter="dissolve">
                                      <p:cBhvr>
                                        <p:cTn id="47" dur="500"/>
                                        <p:tgtEl>
                                          <p:spTgt spid="4920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dissolv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9202"/>
                                        </p:tgtEl>
                                        <p:attrNameLst>
                                          <p:attrName>style.visibility</p:attrName>
                                        </p:attrNameLst>
                                      </p:cBhvr>
                                      <p:to>
                                        <p:strVal val="visible"/>
                                      </p:to>
                                    </p:set>
                                    <p:animEffect transition="in" filter="dissolve">
                                      <p:cBhvr>
                                        <p:cTn id="62" dur="500"/>
                                        <p:tgtEl>
                                          <p:spTgt spid="4920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autoUpdateAnimBg="0"/>
      <p:bldP spid="49162" grpId="0" animBg="1"/>
      <p:bldP spid="49201" grpId="0" animBg="1"/>
      <p:bldP spid="4920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Other children are not affected</a:t>
            </a:r>
          </a:p>
        </p:txBody>
      </p:sp>
      <p:sp>
        <p:nvSpPr>
          <p:cNvPr id="51203" name="Rectangle 3"/>
          <p:cNvSpPr>
            <a:spLocks noGrp="1" noChangeArrowheads="1"/>
          </p:cNvSpPr>
          <p:nvPr>
            <p:ph idx="1"/>
          </p:nvPr>
        </p:nvSpPr>
        <p:spPr/>
        <p:txBody>
          <a:bodyPr>
            <a:noAutofit/>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The node containing 8 is not affected because its parent gets larger, not smaller</a:t>
            </a:r>
          </a:p>
          <a:p>
            <a:r>
              <a:rPr lang="en-US" sz="2400" dirty="0"/>
              <a:t>The node containing 5 is not affected because its parent gets larger, not smaller</a:t>
            </a:r>
          </a:p>
          <a:p>
            <a:r>
              <a:rPr lang="en-US" sz="2400" dirty="0"/>
              <a:t>The node containing 8 is still not affected because, although its parent got smaller, its parent is still greater than it was originally</a:t>
            </a:r>
          </a:p>
        </p:txBody>
      </p:sp>
      <p:grpSp>
        <p:nvGrpSpPr>
          <p:cNvPr id="2" name="Group 5"/>
          <p:cNvGrpSpPr>
            <a:grpSpLocks/>
          </p:cNvGrpSpPr>
          <p:nvPr/>
        </p:nvGrpSpPr>
        <p:grpSpPr bwMode="auto">
          <a:xfrm>
            <a:off x="2514600" y="1752600"/>
            <a:ext cx="2057400" cy="1905000"/>
            <a:chOff x="768" y="1104"/>
            <a:chExt cx="1296" cy="1200"/>
          </a:xfrm>
        </p:grpSpPr>
        <p:grpSp>
          <p:nvGrpSpPr>
            <p:cNvPr id="3" name="Group 6"/>
            <p:cNvGrpSpPr>
              <a:grpSpLocks/>
            </p:cNvGrpSpPr>
            <p:nvPr/>
          </p:nvGrpSpPr>
          <p:grpSpPr bwMode="auto">
            <a:xfrm>
              <a:off x="768" y="1104"/>
              <a:ext cx="1296" cy="1200"/>
              <a:chOff x="3408" y="2352"/>
              <a:chExt cx="1296" cy="1200"/>
            </a:xfrm>
          </p:grpSpPr>
          <p:sp>
            <p:nvSpPr>
              <p:cNvPr id="51207" name="Oval 7"/>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08" name="Oval 8"/>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09" name="Line 9"/>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10" name="Oval 10"/>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11" name="Line 11"/>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12" name="Oval 12"/>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13" name="Line 13"/>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14" name="Oval 14"/>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15" name="Line 15"/>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4" name="Group 16"/>
          <p:cNvGrpSpPr>
            <a:grpSpLocks/>
          </p:cNvGrpSpPr>
          <p:nvPr/>
        </p:nvGrpSpPr>
        <p:grpSpPr bwMode="auto">
          <a:xfrm>
            <a:off x="3352800" y="2771776"/>
            <a:ext cx="539750" cy="595313"/>
            <a:chOff x="1280" y="1746"/>
            <a:chExt cx="340" cy="375"/>
          </a:xfrm>
        </p:grpSpPr>
        <p:sp>
          <p:nvSpPr>
            <p:cNvPr id="51217" name="Freeform 17"/>
            <p:cNvSpPr>
              <a:spLocks/>
            </p:cNvSpPr>
            <p:nvPr/>
          </p:nvSpPr>
          <p:spPr bwMode="auto">
            <a:xfrm>
              <a:off x="1280" y="1861"/>
              <a:ext cx="197" cy="260"/>
            </a:xfrm>
            <a:custGeom>
              <a:avLst/>
              <a:gdLst/>
              <a:ahLst/>
              <a:cxnLst>
                <a:cxn ang="0">
                  <a:pos x="197" y="260"/>
                </a:cxn>
                <a:cxn ang="0">
                  <a:pos x="114" y="233"/>
                </a:cxn>
                <a:cxn ang="0">
                  <a:pos x="41" y="164"/>
                </a:cxn>
                <a:cxn ang="0">
                  <a:pos x="0" y="0"/>
                </a:cxn>
              </a:cxnLst>
              <a:rect l="0" t="0" r="r" b="b"/>
              <a:pathLst>
                <a:path w="197" h="260">
                  <a:moveTo>
                    <a:pt x="197" y="260"/>
                  </a:moveTo>
                  <a:cubicBezTo>
                    <a:pt x="183" y="256"/>
                    <a:pt x="140" y="249"/>
                    <a:pt x="114" y="233"/>
                  </a:cubicBezTo>
                  <a:cubicBezTo>
                    <a:pt x="88" y="217"/>
                    <a:pt x="60" y="203"/>
                    <a:pt x="41" y="164"/>
                  </a:cubicBezTo>
                  <a:cubicBezTo>
                    <a:pt x="22" y="125"/>
                    <a:pt x="9" y="34"/>
                    <a:pt x="0"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51218" name="Freeform 18"/>
            <p:cNvSpPr>
              <a:spLocks/>
            </p:cNvSpPr>
            <p:nvPr/>
          </p:nvSpPr>
          <p:spPr bwMode="auto">
            <a:xfrm>
              <a:off x="1463" y="1746"/>
              <a:ext cx="157" cy="283"/>
            </a:xfrm>
            <a:custGeom>
              <a:avLst/>
              <a:gdLst/>
              <a:ahLst/>
              <a:cxnLst>
                <a:cxn ang="0">
                  <a:pos x="0" y="0"/>
                </a:cxn>
                <a:cxn ang="0">
                  <a:pos x="91" y="41"/>
                </a:cxn>
                <a:cxn ang="0">
                  <a:pos x="147" y="151"/>
                </a:cxn>
                <a:cxn ang="0">
                  <a:pos x="152" y="283"/>
                </a:cxn>
              </a:cxnLst>
              <a:rect l="0" t="0" r="r" b="b"/>
              <a:pathLst>
                <a:path w="157" h="283">
                  <a:moveTo>
                    <a:pt x="0" y="0"/>
                  </a:moveTo>
                  <a:cubicBezTo>
                    <a:pt x="15" y="7"/>
                    <a:pt x="67" y="16"/>
                    <a:pt x="91" y="41"/>
                  </a:cubicBezTo>
                  <a:cubicBezTo>
                    <a:pt x="115" y="66"/>
                    <a:pt x="137" y="111"/>
                    <a:pt x="147" y="151"/>
                  </a:cubicBezTo>
                  <a:cubicBezTo>
                    <a:pt x="157" y="191"/>
                    <a:pt x="151" y="256"/>
                    <a:pt x="152" y="283"/>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sp>
        <p:nvSpPr>
          <p:cNvPr id="51219" name="AutoShape 19"/>
          <p:cNvSpPr>
            <a:spLocks noChangeArrowheads="1"/>
          </p:cNvSpPr>
          <p:nvPr/>
        </p:nvSpPr>
        <p:spPr bwMode="auto">
          <a:xfrm>
            <a:off x="4876800" y="2286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5" name="Group 20"/>
          <p:cNvGrpSpPr>
            <a:grpSpLocks/>
          </p:cNvGrpSpPr>
          <p:nvPr/>
        </p:nvGrpSpPr>
        <p:grpSpPr bwMode="auto">
          <a:xfrm>
            <a:off x="5029200" y="1752600"/>
            <a:ext cx="2057400" cy="1905000"/>
            <a:chOff x="768" y="1104"/>
            <a:chExt cx="1296" cy="1200"/>
          </a:xfrm>
        </p:grpSpPr>
        <p:grpSp>
          <p:nvGrpSpPr>
            <p:cNvPr id="6" name="Group 21"/>
            <p:cNvGrpSpPr>
              <a:grpSpLocks/>
            </p:cNvGrpSpPr>
            <p:nvPr/>
          </p:nvGrpSpPr>
          <p:grpSpPr bwMode="auto">
            <a:xfrm>
              <a:off x="768" y="1104"/>
              <a:ext cx="1296" cy="1200"/>
              <a:chOff x="3408" y="2352"/>
              <a:chExt cx="1296" cy="1200"/>
            </a:xfrm>
          </p:grpSpPr>
          <p:sp>
            <p:nvSpPr>
              <p:cNvPr id="51222" name="Oval 22"/>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23" name="Oval 23"/>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24" name="Line 24"/>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25" name="Oval 25"/>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26" name="Line 26"/>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27" name="Oval 27"/>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28" name="Line 28"/>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29" name="Oval 29"/>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30" name="Line 30"/>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31" name="AutoShape 31"/>
          <p:cNvSpPr>
            <a:spLocks noChangeArrowheads="1"/>
          </p:cNvSpPr>
          <p:nvPr/>
        </p:nvSpPr>
        <p:spPr bwMode="auto">
          <a:xfrm>
            <a:off x="7467600" y="2286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7" name="Group 32"/>
          <p:cNvGrpSpPr>
            <a:grpSpLocks/>
          </p:cNvGrpSpPr>
          <p:nvPr/>
        </p:nvGrpSpPr>
        <p:grpSpPr bwMode="auto">
          <a:xfrm>
            <a:off x="7696200" y="1752600"/>
            <a:ext cx="2057400" cy="1905000"/>
            <a:chOff x="768" y="1104"/>
            <a:chExt cx="1296" cy="1200"/>
          </a:xfrm>
        </p:grpSpPr>
        <p:grpSp>
          <p:nvGrpSpPr>
            <p:cNvPr id="8" name="Group 33"/>
            <p:cNvGrpSpPr>
              <a:grpSpLocks/>
            </p:cNvGrpSpPr>
            <p:nvPr/>
          </p:nvGrpSpPr>
          <p:grpSpPr bwMode="auto">
            <a:xfrm>
              <a:off x="768" y="1104"/>
              <a:ext cx="1296" cy="1200"/>
              <a:chOff x="3408" y="2352"/>
              <a:chExt cx="1296" cy="1200"/>
            </a:xfrm>
          </p:grpSpPr>
          <p:sp>
            <p:nvSpPr>
              <p:cNvPr id="51234" name="Oval 34"/>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35" name="Oval 35"/>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36" name="Line 36"/>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37" name="Oval 37"/>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38" name="Line 38"/>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39" name="Oval 39"/>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40" name="Line 40"/>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41" name="Oval 41"/>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42" name="Line 42"/>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9" name="Group 43"/>
          <p:cNvGrpSpPr>
            <a:grpSpLocks/>
          </p:cNvGrpSpPr>
          <p:nvPr/>
        </p:nvGrpSpPr>
        <p:grpSpPr bwMode="auto">
          <a:xfrm>
            <a:off x="5705476" y="2038350"/>
            <a:ext cx="619125" cy="552450"/>
            <a:chOff x="2298" y="2544"/>
            <a:chExt cx="390" cy="348"/>
          </a:xfrm>
        </p:grpSpPr>
        <p:sp>
          <p:nvSpPr>
            <p:cNvPr id="51244" name="Freeform 44"/>
            <p:cNvSpPr>
              <a:spLocks/>
            </p:cNvSpPr>
            <p:nvPr/>
          </p:nvSpPr>
          <p:spPr bwMode="auto">
            <a:xfrm>
              <a:off x="2298" y="2544"/>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51245" name="Freeform 45"/>
            <p:cNvSpPr>
              <a:spLocks/>
            </p:cNvSpPr>
            <p:nvPr/>
          </p:nvSpPr>
          <p:spPr bwMode="auto">
            <a:xfrm>
              <a:off x="2544" y="2652"/>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19"/>
                                        </p:tgtEl>
                                        <p:attrNameLst>
                                          <p:attrName>style.visibility</p:attrName>
                                        </p:attrNameLst>
                                      </p:cBhvr>
                                      <p:to>
                                        <p:strVal val="visible"/>
                                      </p:to>
                                    </p:set>
                                    <p:animEffect transition="in" filter="dissolve">
                                      <p:cBhvr>
                                        <p:cTn id="17" dur="500"/>
                                        <p:tgtEl>
                                          <p:spTgt spid="512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3">
                                            <p:txEl>
                                              <p:pRg st="7" end="7"/>
                                            </p:txEl>
                                          </p:spTgt>
                                        </p:tgtEl>
                                        <p:attrNameLst>
                                          <p:attrName>style.visibility</p:attrName>
                                        </p:attrNameLst>
                                      </p:cBhvr>
                                      <p:to>
                                        <p:strVal val="visible"/>
                                      </p:to>
                                    </p:set>
                                    <p:animEffect transition="in" filter="wipe(left)">
                                      <p:cBhvr>
                                        <p:cTn id="27" dur="500"/>
                                        <p:tgtEl>
                                          <p:spTgt spid="5120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03">
                                            <p:txEl>
                                              <p:pRg st="8" end="8"/>
                                            </p:txEl>
                                          </p:spTgt>
                                        </p:tgtEl>
                                        <p:attrNameLst>
                                          <p:attrName>style.visibility</p:attrName>
                                        </p:attrNameLst>
                                      </p:cBhvr>
                                      <p:to>
                                        <p:strVal val="visible"/>
                                      </p:to>
                                    </p:set>
                                    <p:animEffect transition="in" filter="wipe(left)">
                                      <p:cBhvr>
                                        <p:cTn id="32" dur="500"/>
                                        <p:tgtEl>
                                          <p:spTgt spid="5120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03">
                                            <p:txEl>
                                              <p:pRg st="9" end="9"/>
                                            </p:txEl>
                                          </p:spTgt>
                                        </p:tgtEl>
                                        <p:attrNameLst>
                                          <p:attrName>style.visibility</p:attrName>
                                        </p:attrNameLst>
                                      </p:cBhvr>
                                      <p:to>
                                        <p:strVal val="visible"/>
                                      </p:to>
                                    </p:set>
                                    <p:animEffect transition="in" filter="wipe(left)">
                                      <p:cBhvr>
                                        <p:cTn id="37" dur="500"/>
                                        <p:tgtEl>
                                          <p:spTgt spid="5120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1231"/>
                                        </p:tgtEl>
                                        <p:attrNameLst>
                                          <p:attrName>style.visibility</p:attrName>
                                        </p:attrNameLst>
                                      </p:cBhvr>
                                      <p:to>
                                        <p:strVal val="visible"/>
                                      </p:to>
                                    </p:set>
                                    <p:animEffect transition="in" filter="dissolve">
                                      <p:cBhvr>
                                        <p:cTn id="47" dur="500"/>
                                        <p:tgtEl>
                                          <p:spTgt spid="51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4" autoUpdateAnimBg="0"/>
      <p:bldP spid="51219" grpId="0" animBg="1"/>
      <p:bldP spid="5123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 sample heap</a:t>
            </a:r>
          </a:p>
        </p:txBody>
      </p:sp>
      <p:sp>
        <p:nvSpPr>
          <p:cNvPr id="16387" name="Rectangle 3"/>
          <p:cNvSpPr>
            <a:spLocks noGrp="1" noChangeArrowheads="1"/>
          </p:cNvSpPr>
          <p:nvPr>
            <p:ph idx="1"/>
          </p:nvPr>
        </p:nvSpPr>
        <p:spPr/>
        <p:txBody>
          <a:bodyPr>
            <a:noAutofit/>
          </a:bodyPr>
          <a:lstStyle/>
          <a:p>
            <a:r>
              <a:rPr lang="en-US" dirty="0"/>
              <a:t>Here’s a sample binary tree after it has been </a:t>
            </a:r>
            <a:r>
              <a:rPr lang="en-US" dirty="0" err="1"/>
              <a:t>heapified</a:t>
            </a: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Notice that </a:t>
            </a:r>
            <a:r>
              <a:rPr lang="en-US" dirty="0" err="1"/>
              <a:t>heapified</a:t>
            </a:r>
            <a:r>
              <a:rPr lang="en-US" dirty="0"/>
              <a:t> does </a:t>
            </a:r>
            <a:r>
              <a:rPr lang="en-US" i="1" dirty="0"/>
              <a:t>not</a:t>
            </a:r>
            <a:r>
              <a:rPr lang="en-US" dirty="0"/>
              <a:t> mean sorted</a:t>
            </a:r>
          </a:p>
          <a:p>
            <a:r>
              <a:rPr lang="en-US" dirty="0" err="1"/>
              <a:t>Heapifying</a:t>
            </a:r>
            <a:r>
              <a:rPr lang="en-US" dirty="0"/>
              <a:t> does </a:t>
            </a:r>
            <a:r>
              <a:rPr lang="en-US" i="1" dirty="0"/>
              <a:t>not</a:t>
            </a:r>
            <a:r>
              <a:rPr lang="en-US" dirty="0"/>
              <a:t> change the shape of the binary tree; this binary tree is balanced and left-justified because it started out that way</a:t>
            </a:r>
          </a:p>
          <a:p>
            <a:endParaRPr lang="en-US" dirty="0"/>
          </a:p>
        </p:txBody>
      </p:sp>
      <p:grpSp>
        <p:nvGrpSpPr>
          <p:cNvPr id="2" name="Group 34"/>
          <p:cNvGrpSpPr>
            <a:grpSpLocks/>
          </p:cNvGrpSpPr>
          <p:nvPr/>
        </p:nvGrpSpPr>
        <p:grpSpPr bwMode="auto">
          <a:xfrm>
            <a:off x="2514600" y="1981200"/>
            <a:ext cx="6781800" cy="2590800"/>
            <a:chOff x="624" y="1248"/>
            <a:chExt cx="4272" cy="1632"/>
          </a:xfrm>
        </p:grpSpPr>
        <p:sp>
          <p:nvSpPr>
            <p:cNvPr id="16389" name="Oval 5"/>
            <p:cNvSpPr>
              <a:spLocks noChangeArrowheads="1"/>
            </p:cNvSpPr>
            <p:nvPr/>
          </p:nvSpPr>
          <p:spPr bwMode="auto">
            <a:xfrm>
              <a:off x="9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16390" name="Oval 6"/>
            <p:cNvSpPr>
              <a:spLocks noChangeArrowheads="1"/>
            </p:cNvSpPr>
            <p:nvPr/>
          </p:nvSpPr>
          <p:spPr bwMode="auto">
            <a:xfrm>
              <a:off x="12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6391" name="Oval 7"/>
            <p:cNvSpPr>
              <a:spLocks noChangeArrowheads="1"/>
            </p:cNvSpPr>
            <p:nvPr/>
          </p:nvSpPr>
          <p:spPr bwMode="auto">
            <a:xfrm>
              <a:off x="6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16392" name="Line 8"/>
            <p:cNvSpPr>
              <a:spLocks noChangeShapeType="1"/>
            </p:cNvSpPr>
            <p:nvPr/>
          </p:nvSpPr>
          <p:spPr bwMode="auto">
            <a:xfrm flipH="1">
              <a:off x="864" y="2448"/>
              <a:ext cx="144" cy="192"/>
            </a:xfrm>
            <a:prstGeom prst="line">
              <a:avLst/>
            </a:prstGeom>
            <a:noFill/>
            <a:ln w="15875">
              <a:solidFill>
                <a:schemeClr val="tx1"/>
              </a:solidFill>
              <a:round/>
              <a:headEnd/>
              <a:tailEnd/>
            </a:ln>
            <a:effectLst/>
          </p:spPr>
          <p:txBody>
            <a:bodyPr/>
            <a:lstStyle/>
            <a:p>
              <a:endParaRPr lang="en-US"/>
            </a:p>
          </p:txBody>
        </p:sp>
        <p:sp>
          <p:nvSpPr>
            <p:cNvPr id="16393" name="Line 9"/>
            <p:cNvSpPr>
              <a:spLocks noChangeShapeType="1"/>
            </p:cNvSpPr>
            <p:nvPr/>
          </p:nvSpPr>
          <p:spPr bwMode="auto">
            <a:xfrm>
              <a:off x="1248" y="2448"/>
              <a:ext cx="144" cy="192"/>
            </a:xfrm>
            <a:prstGeom prst="line">
              <a:avLst/>
            </a:prstGeom>
            <a:noFill/>
            <a:ln w="15875">
              <a:solidFill>
                <a:schemeClr val="tx1"/>
              </a:solidFill>
              <a:round/>
              <a:headEnd/>
              <a:tailEnd/>
            </a:ln>
            <a:effectLst/>
          </p:spPr>
          <p:txBody>
            <a:bodyPr/>
            <a:lstStyle/>
            <a:p>
              <a:endParaRPr lang="en-US"/>
            </a:p>
          </p:txBody>
        </p:sp>
        <p:sp>
          <p:nvSpPr>
            <p:cNvPr id="16394" name="Oval 10"/>
            <p:cNvSpPr>
              <a:spLocks noChangeArrowheads="1"/>
            </p:cNvSpPr>
            <p:nvPr/>
          </p:nvSpPr>
          <p:spPr bwMode="auto">
            <a:xfrm>
              <a:off x="21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6395" name="Oval 11"/>
            <p:cNvSpPr>
              <a:spLocks noChangeArrowheads="1"/>
            </p:cNvSpPr>
            <p:nvPr/>
          </p:nvSpPr>
          <p:spPr bwMode="auto">
            <a:xfrm>
              <a:off x="24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16396" name="Oval 12"/>
            <p:cNvSpPr>
              <a:spLocks noChangeArrowheads="1"/>
            </p:cNvSpPr>
            <p:nvPr/>
          </p:nvSpPr>
          <p:spPr bwMode="auto">
            <a:xfrm>
              <a:off x="18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16397" name="Line 13"/>
            <p:cNvSpPr>
              <a:spLocks noChangeShapeType="1"/>
            </p:cNvSpPr>
            <p:nvPr/>
          </p:nvSpPr>
          <p:spPr bwMode="auto">
            <a:xfrm flipH="1">
              <a:off x="2064" y="2448"/>
              <a:ext cx="144" cy="192"/>
            </a:xfrm>
            <a:prstGeom prst="line">
              <a:avLst/>
            </a:prstGeom>
            <a:noFill/>
            <a:ln w="15875">
              <a:solidFill>
                <a:schemeClr val="tx1"/>
              </a:solidFill>
              <a:round/>
              <a:headEnd/>
              <a:tailEnd/>
            </a:ln>
            <a:effectLst/>
          </p:spPr>
          <p:txBody>
            <a:bodyPr/>
            <a:lstStyle/>
            <a:p>
              <a:endParaRPr lang="en-US"/>
            </a:p>
          </p:txBody>
        </p:sp>
        <p:sp>
          <p:nvSpPr>
            <p:cNvPr id="16398" name="Line 14"/>
            <p:cNvSpPr>
              <a:spLocks noChangeShapeType="1"/>
            </p:cNvSpPr>
            <p:nvPr/>
          </p:nvSpPr>
          <p:spPr bwMode="auto">
            <a:xfrm>
              <a:off x="2448" y="2448"/>
              <a:ext cx="144" cy="192"/>
            </a:xfrm>
            <a:prstGeom prst="line">
              <a:avLst/>
            </a:prstGeom>
            <a:noFill/>
            <a:ln w="15875">
              <a:solidFill>
                <a:schemeClr val="tx1"/>
              </a:solidFill>
              <a:round/>
              <a:headEnd/>
              <a:tailEnd/>
            </a:ln>
            <a:effectLst/>
          </p:spPr>
          <p:txBody>
            <a:bodyPr/>
            <a:lstStyle/>
            <a:p>
              <a:endParaRPr lang="en-US"/>
            </a:p>
          </p:txBody>
        </p:sp>
        <p:sp>
          <p:nvSpPr>
            <p:cNvPr id="16399" name="Oval 15"/>
            <p:cNvSpPr>
              <a:spLocks noChangeArrowheads="1"/>
            </p:cNvSpPr>
            <p:nvPr/>
          </p:nvSpPr>
          <p:spPr bwMode="auto">
            <a:xfrm>
              <a:off x="33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6400" name="Oval 16"/>
            <p:cNvSpPr>
              <a:spLocks noChangeArrowheads="1"/>
            </p:cNvSpPr>
            <p:nvPr/>
          </p:nvSpPr>
          <p:spPr bwMode="auto">
            <a:xfrm>
              <a:off x="36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6401" name="Oval 17"/>
            <p:cNvSpPr>
              <a:spLocks noChangeArrowheads="1"/>
            </p:cNvSpPr>
            <p:nvPr/>
          </p:nvSpPr>
          <p:spPr bwMode="auto">
            <a:xfrm>
              <a:off x="30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16402" name="Line 18"/>
            <p:cNvSpPr>
              <a:spLocks noChangeShapeType="1"/>
            </p:cNvSpPr>
            <p:nvPr/>
          </p:nvSpPr>
          <p:spPr bwMode="auto">
            <a:xfrm flipH="1">
              <a:off x="3264" y="2448"/>
              <a:ext cx="144" cy="192"/>
            </a:xfrm>
            <a:prstGeom prst="line">
              <a:avLst/>
            </a:prstGeom>
            <a:noFill/>
            <a:ln w="15875">
              <a:solidFill>
                <a:schemeClr val="tx1"/>
              </a:solidFill>
              <a:round/>
              <a:headEnd/>
              <a:tailEnd/>
            </a:ln>
            <a:effectLst/>
          </p:spPr>
          <p:txBody>
            <a:bodyPr/>
            <a:lstStyle/>
            <a:p>
              <a:endParaRPr lang="en-US"/>
            </a:p>
          </p:txBody>
        </p:sp>
        <p:sp>
          <p:nvSpPr>
            <p:cNvPr id="16403" name="Line 19"/>
            <p:cNvSpPr>
              <a:spLocks noChangeShapeType="1"/>
            </p:cNvSpPr>
            <p:nvPr/>
          </p:nvSpPr>
          <p:spPr bwMode="auto">
            <a:xfrm>
              <a:off x="3648" y="2448"/>
              <a:ext cx="144" cy="192"/>
            </a:xfrm>
            <a:prstGeom prst="line">
              <a:avLst/>
            </a:prstGeom>
            <a:noFill/>
            <a:ln w="15875">
              <a:solidFill>
                <a:schemeClr val="tx1"/>
              </a:solidFill>
              <a:round/>
              <a:headEnd/>
              <a:tailEnd/>
            </a:ln>
            <a:effectLst/>
          </p:spPr>
          <p:txBody>
            <a:bodyPr/>
            <a:lstStyle/>
            <a:p>
              <a:endParaRPr lang="en-US"/>
            </a:p>
          </p:txBody>
        </p:sp>
        <p:sp>
          <p:nvSpPr>
            <p:cNvPr id="16404" name="Oval 20"/>
            <p:cNvSpPr>
              <a:spLocks noChangeArrowheads="1"/>
            </p:cNvSpPr>
            <p:nvPr/>
          </p:nvSpPr>
          <p:spPr bwMode="auto">
            <a:xfrm>
              <a:off x="45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16409" name="Oval 25"/>
            <p:cNvSpPr>
              <a:spLocks noChangeArrowheads="1"/>
            </p:cNvSpPr>
            <p:nvPr/>
          </p:nvSpPr>
          <p:spPr bwMode="auto">
            <a:xfrm>
              <a:off x="2784" y="1248"/>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25</a:t>
              </a:r>
            </a:p>
          </p:txBody>
        </p:sp>
        <p:sp>
          <p:nvSpPr>
            <p:cNvPr id="16410" name="Oval 26"/>
            <p:cNvSpPr>
              <a:spLocks noChangeArrowheads="1"/>
            </p:cNvSpPr>
            <p:nvPr/>
          </p:nvSpPr>
          <p:spPr bwMode="auto">
            <a:xfrm>
              <a:off x="3984"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16411" name="Oval 27"/>
            <p:cNvSpPr>
              <a:spLocks noChangeArrowheads="1"/>
            </p:cNvSpPr>
            <p:nvPr/>
          </p:nvSpPr>
          <p:spPr bwMode="auto">
            <a:xfrm>
              <a:off x="1632"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6412" name="Line 28"/>
            <p:cNvSpPr>
              <a:spLocks noChangeShapeType="1"/>
            </p:cNvSpPr>
            <p:nvPr/>
          </p:nvSpPr>
          <p:spPr bwMode="auto">
            <a:xfrm flipH="1">
              <a:off x="1920" y="1440"/>
              <a:ext cx="912" cy="240"/>
            </a:xfrm>
            <a:prstGeom prst="line">
              <a:avLst/>
            </a:prstGeom>
            <a:noFill/>
            <a:ln w="15875">
              <a:solidFill>
                <a:schemeClr val="tx1"/>
              </a:solidFill>
              <a:round/>
              <a:headEnd/>
              <a:tailEnd/>
            </a:ln>
            <a:effectLst/>
          </p:spPr>
          <p:txBody>
            <a:bodyPr/>
            <a:lstStyle/>
            <a:p>
              <a:endParaRPr lang="en-US"/>
            </a:p>
          </p:txBody>
        </p:sp>
        <p:sp>
          <p:nvSpPr>
            <p:cNvPr id="16413" name="Line 29"/>
            <p:cNvSpPr>
              <a:spLocks noChangeShapeType="1"/>
            </p:cNvSpPr>
            <p:nvPr/>
          </p:nvSpPr>
          <p:spPr bwMode="auto">
            <a:xfrm>
              <a:off x="3120" y="1440"/>
              <a:ext cx="912" cy="240"/>
            </a:xfrm>
            <a:prstGeom prst="line">
              <a:avLst/>
            </a:prstGeom>
            <a:noFill/>
            <a:ln w="15875">
              <a:solidFill>
                <a:schemeClr val="tx1"/>
              </a:solidFill>
              <a:round/>
              <a:headEnd/>
              <a:tailEnd/>
            </a:ln>
            <a:effectLst/>
          </p:spPr>
          <p:txBody>
            <a:bodyPr/>
            <a:lstStyle/>
            <a:p>
              <a:endParaRPr lang="en-US"/>
            </a:p>
          </p:txBody>
        </p:sp>
        <p:sp>
          <p:nvSpPr>
            <p:cNvPr id="16414" name="Line 30"/>
            <p:cNvSpPr>
              <a:spLocks noChangeShapeType="1"/>
            </p:cNvSpPr>
            <p:nvPr/>
          </p:nvSpPr>
          <p:spPr bwMode="auto">
            <a:xfrm flipH="1">
              <a:off x="1248" y="1824"/>
              <a:ext cx="432" cy="432"/>
            </a:xfrm>
            <a:prstGeom prst="line">
              <a:avLst/>
            </a:prstGeom>
            <a:noFill/>
            <a:ln w="15875">
              <a:solidFill>
                <a:schemeClr val="tx1"/>
              </a:solidFill>
              <a:round/>
              <a:headEnd/>
              <a:tailEnd/>
            </a:ln>
            <a:effectLst/>
          </p:spPr>
          <p:txBody>
            <a:bodyPr/>
            <a:lstStyle/>
            <a:p>
              <a:endParaRPr lang="en-US"/>
            </a:p>
          </p:txBody>
        </p:sp>
        <p:sp>
          <p:nvSpPr>
            <p:cNvPr id="16415" name="Line 31"/>
            <p:cNvSpPr>
              <a:spLocks noChangeShapeType="1"/>
            </p:cNvSpPr>
            <p:nvPr/>
          </p:nvSpPr>
          <p:spPr bwMode="auto">
            <a:xfrm>
              <a:off x="1920" y="1824"/>
              <a:ext cx="336" cy="432"/>
            </a:xfrm>
            <a:prstGeom prst="line">
              <a:avLst/>
            </a:prstGeom>
            <a:noFill/>
            <a:ln w="15875">
              <a:solidFill>
                <a:schemeClr val="tx1"/>
              </a:solidFill>
              <a:round/>
              <a:headEnd/>
              <a:tailEnd/>
            </a:ln>
            <a:effectLst/>
          </p:spPr>
          <p:txBody>
            <a:bodyPr/>
            <a:lstStyle/>
            <a:p>
              <a:endParaRPr lang="en-US"/>
            </a:p>
          </p:txBody>
        </p:sp>
        <p:sp>
          <p:nvSpPr>
            <p:cNvPr id="16416" name="Line 32"/>
            <p:cNvSpPr>
              <a:spLocks noChangeShapeType="1"/>
            </p:cNvSpPr>
            <p:nvPr/>
          </p:nvSpPr>
          <p:spPr bwMode="auto">
            <a:xfrm flipH="1">
              <a:off x="3600" y="1824"/>
              <a:ext cx="432" cy="432"/>
            </a:xfrm>
            <a:prstGeom prst="line">
              <a:avLst/>
            </a:prstGeom>
            <a:noFill/>
            <a:ln w="15875">
              <a:solidFill>
                <a:schemeClr val="tx1"/>
              </a:solidFill>
              <a:round/>
              <a:headEnd/>
              <a:tailEnd/>
            </a:ln>
            <a:effectLst/>
          </p:spPr>
          <p:txBody>
            <a:bodyPr/>
            <a:lstStyle/>
            <a:p>
              <a:endParaRPr lang="en-US"/>
            </a:p>
          </p:txBody>
        </p:sp>
        <p:sp>
          <p:nvSpPr>
            <p:cNvPr id="16417" name="Line 33"/>
            <p:cNvSpPr>
              <a:spLocks noChangeShapeType="1"/>
            </p:cNvSpPr>
            <p:nvPr/>
          </p:nvSpPr>
          <p:spPr bwMode="auto">
            <a:xfrm>
              <a:off x="4272" y="1824"/>
              <a:ext cx="384" cy="432"/>
            </a:xfrm>
            <a:prstGeom prst="line">
              <a:avLst/>
            </a:prstGeom>
            <a:noFill/>
            <a:ln w="1587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xEl>
                                              <p:pRg st="8" end="8"/>
                                            </p:txEl>
                                          </p:spTgt>
                                        </p:tgtEl>
                                        <p:attrNameLst>
                                          <p:attrName>style.visibility</p:attrName>
                                        </p:attrNameLst>
                                      </p:cBhvr>
                                      <p:to>
                                        <p:strVal val="visible"/>
                                      </p:to>
                                    </p:set>
                                    <p:animEffect transition="in" filter="wipe(left)">
                                      <p:cBhvr>
                                        <p:cTn id="12" dur="500"/>
                                        <p:tgtEl>
                                          <p:spTgt spid="16387">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7">
                                            <p:txEl>
                                              <p:pRg st="9" end="9"/>
                                            </p:txEl>
                                          </p:spTgt>
                                        </p:tgtEl>
                                        <p:attrNameLst>
                                          <p:attrName>style.visibility</p:attrName>
                                        </p:attrNameLst>
                                      </p:cBhvr>
                                      <p:to>
                                        <p:strVal val="visible"/>
                                      </p:to>
                                    </p:set>
                                    <p:animEffect transition="in" filter="wipe(left)">
                                      <p:cBhvr>
                                        <p:cTn id="17" dur="500"/>
                                        <p:tgtEl>
                                          <p:spTgt spid="16387">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4"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Removing the root</a:t>
            </a:r>
          </a:p>
        </p:txBody>
      </p:sp>
      <p:sp>
        <p:nvSpPr>
          <p:cNvPr id="18435" name="Rectangle 3"/>
          <p:cNvSpPr>
            <a:spLocks noGrp="1" noChangeArrowheads="1"/>
          </p:cNvSpPr>
          <p:nvPr>
            <p:ph idx="1"/>
          </p:nvPr>
        </p:nvSpPr>
        <p:spPr/>
        <p:txBody>
          <a:bodyPr>
            <a:normAutofit/>
          </a:bodyPr>
          <a:lstStyle/>
          <a:p>
            <a:r>
              <a:rPr lang="en-US" sz="2400" dirty="0"/>
              <a:t>Notice that the largest number is now in the root</a:t>
            </a:r>
          </a:p>
          <a:p>
            <a:r>
              <a:rPr lang="en-US" sz="2400" dirty="0"/>
              <a:t>Suppose we </a:t>
            </a:r>
            <a:r>
              <a:rPr lang="en-US" sz="2400" i="1" dirty="0"/>
              <a:t>discard</a:t>
            </a:r>
            <a:r>
              <a:rPr lang="en-US" sz="2400" dirty="0"/>
              <a:t> the root: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How can we fix the binary tree so it is once again </a:t>
            </a:r>
            <a:r>
              <a:rPr lang="en-US" sz="2400" i="1" dirty="0"/>
              <a:t>balanced and left-justified?</a:t>
            </a:r>
          </a:p>
          <a:p>
            <a:r>
              <a:rPr lang="en-US" sz="2400" dirty="0"/>
              <a:t>Solution: remove the rightmost leaf at the deepest level and use it for the new root</a:t>
            </a:r>
          </a:p>
          <a:p>
            <a:endParaRPr lang="en-US" sz="2400" dirty="0"/>
          </a:p>
        </p:txBody>
      </p:sp>
      <p:grpSp>
        <p:nvGrpSpPr>
          <p:cNvPr id="2" name="Group 32"/>
          <p:cNvGrpSpPr>
            <a:grpSpLocks/>
          </p:cNvGrpSpPr>
          <p:nvPr/>
        </p:nvGrpSpPr>
        <p:grpSpPr bwMode="auto">
          <a:xfrm>
            <a:off x="2514600" y="2514600"/>
            <a:ext cx="6781800" cy="2286000"/>
            <a:chOff x="624" y="1584"/>
            <a:chExt cx="4272" cy="1440"/>
          </a:xfrm>
        </p:grpSpPr>
        <p:sp>
          <p:nvSpPr>
            <p:cNvPr id="18437" name="Oval 5"/>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18438" name="Oval 6"/>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8439" name="Oval 7"/>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18440" name="Line 8"/>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18441" name="Line 9"/>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18442" name="Oval 10"/>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8443" name="Oval 11"/>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18444" name="Oval 12"/>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18445" name="Line 13"/>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18446" name="Line 14"/>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18447" name="Oval 15"/>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8448" name="Oval 16"/>
            <p:cNvSpPr>
              <a:spLocks noChangeArrowheads="1"/>
            </p:cNvSpPr>
            <p:nvPr/>
          </p:nvSpPr>
          <p:spPr bwMode="auto">
            <a:xfrm>
              <a:off x="36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8449"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18450"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18451" name="Line 19"/>
            <p:cNvSpPr>
              <a:spLocks noChangeShapeType="1"/>
            </p:cNvSpPr>
            <p:nvPr/>
          </p:nvSpPr>
          <p:spPr bwMode="auto">
            <a:xfrm>
              <a:off x="3648" y="2592"/>
              <a:ext cx="144" cy="192"/>
            </a:xfrm>
            <a:prstGeom prst="line">
              <a:avLst/>
            </a:prstGeom>
            <a:noFill/>
            <a:ln w="15875">
              <a:solidFill>
                <a:schemeClr val="tx1"/>
              </a:solidFill>
              <a:round/>
              <a:headEnd/>
              <a:tailEnd/>
            </a:ln>
            <a:effectLst/>
          </p:spPr>
          <p:txBody>
            <a:bodyPr/>
            <a:lstStyle/>
            <a:p>
              <a:endParaRPr lang="en-US"/>
            </a:p>
          </p:txBody>
        </p:sp>
        <p:sp>
          <p:nvSpPr>
            <p:cNvPr id="18452" name="Oval 20"/>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18454" name="Oval 22"/>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18455" name="Oval 23"/>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8456" name="Line 24"/>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18457" name="Line 25"/>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18458" name="Line 26"/>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18459" name="Line 27"/>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18460" name="Line 28"/>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18461" name="Line 29"/>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grpSp>
      <p:sp>
        <p:nvSpPr>
          <p:cNvPr id="18465" name="Freeform 33"/>
          <p:cNvSpPr>
            <a:spLocks/>
          </p:cNvSpPr>
          <p:nvPr/>
        </p:nvSpPr>
        <p:spPr bwMode="auto">
          <a:xfrm>
            <a:off x="6229350" y="2638426"/>
            <a:ext cx="1517650" cy="1781175"/>
          </a:xfrm>
          <a:custGeom>
            <a:avLst/>
            <a:gdLst/>
            <a:ahLst/>
            <a:cxnLst>
              <a:cxn ang="0">
                <a:pos x="924" y="1122"/>
              </a:cxn>
              <a:cxn ang="0">
                <a:pos x="924" y="786"/>
              </a:cxn>
              <a:cxn ang="0">
                <a:pos x="732" y="546"/>
              </a:cxn>
              <a:cxn ang="0">
                <a:pos x="342" y="474"/>
              </a:cxn>
              <a:cxn ang="0">
                <a:pos x="96" y="366"/>
              </a:cxn>
              <a:cxn ang="0">
                <a:pos x="0" y="0"/>
              </a:cxn>
            </a:cxnLst>
            <a:rect l="0" t="0" r="r" b="b"/>
            <a:pathLst>
              <a:path w="956" h="1122">
                <a:moveTo>
                  <a:pt x="924" y="1122"/>
                </a:moveTo>
                <a:cubicBezTo>
                  <a:pt x="940" y="1002"/>
                  <a:pt x="956" y="882"/>
                  <a:pt x="924" y="786"/>
                </a:cubicBezTo>
                <a:cubicBezTo>
                  <a:pt x="892" y="690"/>
                  <a:pt x="829" y="598"/>
                  <a:pt x="732" y="546"/>
                </a:cubicBezTo>
                <a:cubicBezTo>
                  <a:pt x="635" y="494"/>
                  <a:pt x="448" y="504"/>
                  <a:pt x="342" y="474"/>
                </a:cubicBezTo>
                <a:cubicBezTo>
                  <a:pt x="236" y="444"/>
                  <a:pt x="153" y="445"/>
                  <a:pt x="96" y="366"/>
                </a:cubicBezTo>
                <a:cubicBezTo>
                  <a:pt x="39" y="287"/>
                  <a:pt x="20" y="76"/>
                  <a:pt x="0"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nvGrpSpPr>
          <p:cNvPr id="3" name="Group 35"/>
          <p:cNvGrpSpPr>
            <a:grpSpLocks/>
          </p:cNvGrpSpPr>
          <p:nvPr/>
        </p:nvGrpSpPr>
        <p:grpSpPr bwMode="auto">
          <a:xfrm>
            <a:off x="5943600" y="2209800"/>
            <a:ext cx="2133600" cy="2667000"/>
            <a:chOff x="2784" y="1392"/>
            <a:chExt cx="1344" cy="1680"/>
          </a:xfrm>
        </p:grpSpPr>
        <p:sp>
          <p:nvSpPr>
            <p:cNvPr id="18463" name="Oval 31"/>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8466" name="Rectangle 34"/>
            <p:cNvSpPr>
              <a:spLocks noChangeArrowheads="1"/>
            </p:cNvSpPr>
            <p:nvPr/>
          </p:nvSpPr>
          <p:spPr bwMode="auto">
            <a:xfrm>
              <a:off x="3648" y="2592"/>
              <a:ext cx="480" cy="480"/>
            </a:xfrm>
            <a:prstGeom prst="rect">
              <a:avLst/>
            </a:prstGeom>
            <a:solidFill>
              <a:schemeClr val="bg1"/>
            </a:solidFill>
            <a:ln w="15875">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5">
                                            <p:txEl>
                                              <p:pRg st="9" end="9"/>
                                            </p:txEl>
                                          </p:spTgt>
                                        </p:tgtEl>
                                        <p:attrNameLst>
                                          <p:attrName>style.visibility</p:attrName>
                                        </p:attrNameLst>
                                      </p:cBhvr>
                                      <p:to>
                                        <p:strVal val="visible"/>
                                      </p:to>
                                    </p:set>
                                    <p:animEffect transition="in" filter="wipe(left)">
                                      <p:cBhvr>
                                        <p:cTn id="17" dur="500"/>
                                        <p:tgtEl>
                                          <p:spTgt spid="1843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5">
                                            <p:txEl>
                                              <p:pRg st="10" end="10"/>
                                            </p:txEl>
                                          </p:spTgt>
                                        </p:tgtEl>
                                        <p:attrNameLst>
                                          <p:attrName>style.visibility</p:attrName>
                                        </p:attrNameLst>
                                      </p:cBhvr>
                                      <p:to>
                                        <p:strVal val="visible"/>
                                      </p:to>
                                    </p:set>
                                    <p:animEffect transition="in" filter="wipe(left)">
                                      <p:cBhvr>
                                        <p:cTn id="22" dur="500"/>
                                        <p:tgtEl>
                                          <p:spTgt spid="18435">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465"/>
                                        </p:tgtEl>
                                        <p:attrNameLst>
                                          <p:attrName>style.visibility</p:attrName>
                                        </p:attrNameLst>
                                      </p:cBhvr>
                                      <p:to>
                                        <p:strVal val="visible"/>
                                      </p:to>
                                    </p:set>
                                    <p:animEffect transition="in" filter="wipe(down)">
                                      <p:cBhvr>
                                        <p:cTn id="32" dur="500"/>
                                        <p:tgtEl>
                                          <p:spTgt spid="18465"/>
                                        </p:tgtEl>
                                      </p:cBhvr>
                                    </p:animEffect>
                                  </p:childTnLst>
                                  <p:subTnLst>
                                    <p:set>
                                      <p:cBhvr override="childStyle">
                                        <p:cTn dur="1" fill="hold" display="0" masterRel="nextClick" afterEffect="1"/>
                                        <p:tgtEl>
                                          <p:spTgt spid="1846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4" autoUpdateAnimBg="0"/>
      <p:bldP spid="1846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B521EA-3DA0-49EB-95D4-35C8F80780DE}"/>
              </a:ext>
            </a:extLst>
          </p:cNvPr>
          <p:cNvSpPr>
            <a:spLocks noGrp="1"/>
          </p:cNvSpPr>
          <p:nvPr>
            <p:ph type="title"/>
          </p:nvPr>
        </p:nvSpPr>
        <p:spPr/>
        <p:txBody>
          <a:bodyPr/>
          <a:lstStyle/>
          <a:p>
            <a:r>
              <a:rPr lang="en-US" dirty="0"/>
              <a:t>The </a:t>
            </a:r>
            <a:r>
              <a:rPr lang="en-US" dirty="0" err="1">
                <a:latin typeface="Verdana" pitchFamily="34" charset="0"/>
              </a:rPr>
              <a:t>reHeap</a:t>
            </a:r>
            <a:r>
              <a:rPr lang="en-US" dirty="0"/>
              <a:t> method I</a:t>
            </a:r>
          </a:p>
        </p:txBody>
      </p:sp>
      <p:sp>
        <p:nvSpPr>
          <p:cNvPr id="21507" name="Rectangle 3"/>
          <p:cNvSpPr>
            <a:spLocks noGrp="1" noChangeArrowheads="1"/>
          </p:cNvSpPr>
          <p:nvPr>
            <p:ph idx="1"/>
          </p:nvPr>
        </p:nvSpPr>
        <p:spPr/>
        <p:txBody>
          <a:bodyPr>
            <a:noAutofit/>
          </a:bodyPr>
          <a:lstStyle/>
          <a:p>
            <a:r>
              <a:rPr lang="en-US" sz="2400" dirty="0"/>
              <a:t>Our tree is balanced and left-justified, but no longer a heap</a:t>
            </a:r>
          </a:p>
          <a:p>
            <a:r>
              <a:rPr lang="en-US" sz="2400" dirty="0"/>
              <a:t>However, </a:t>
            </a:r>
            <a:r>
              <a:rPr lang="en-US" sz="2400" i="1" dirty="0"/>
              <a:t>only the root</a:t>
            </a:r>
            <a:r>
              <a:rPr lang="en-US" sz="2400" dirty="0"/>
              <a:t> lacks the heap property</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We can </a:t>
            </a:r>
            <a:r>
              <a:rPr lang="en-US" sz="2000" dirty="0" err="1">
                <a:solidFill>
                  <a:srgbClr val="FF0000"/>
                </a:solidFill>
                <a:latin typeface="Verdana" pitchFamily="34" charset="0"/>
              </a:rPr>
              <a:t>siftUp</a:t>
            </a:r>
            <a:r>
              <a:rPr lang="en-US" sz="2000" dirty="0">
                <a:solidFill>
                  <a:srgbClr val="FF0000"/>
                </a:solidFill>
                <a:latin typeface="Verdana" pitchFamily="34" charset="0"/>
              </a:rPr>
              <a:t>()</a:t>
            </a:r>
            <a:r>
              <a:rPr lang="en-US" sz="2400" dirty="0">
                <a:solidFill>
                  <a:srgbClr val="FF0000"/>
                </a:solidFill>
              </a:rPr>
              <a:t> </a:t>
            </a:r>
            <a:r>
              <a:rPr lang="en-US" sz="2400" dirty="0"/>
              <a:t>the root</a:t>
            </a:r>
            <a:endParaRPr lang="en-US" sz="2400" i="1" dirty="0"/>
          </a:p>
          <a:p>
            <a:r>
              <a:rPr lang="en-US" sz="2400" dirty="0"/>
              <a:t>After doing this, one and only one of its children may have lost the heap property</a:t>
            </a:r>
          </a:p>
          <a:p>
            <a:endParaRPr lang="en-US" sz="2400" dirty="0"/>
          </a:p>
        </p:txBody>
      </p:sp>
      <p:grpSp>
        <p:nvGrpSpPr>
          <p:cNvPr id="2" name="Group 36"/>
          <p:cNvGrpSpPr>
            <a:grpSpLocks/>
          </p:cNvGrpSpPr>
          <p:nvPr/>
        </p:nvGrpSpPr>
        <p:grpSpPr bwMode="auto">
          <a:xfrm>
            <a:off x="2514600" y="2209800"/>
            <a:ext cx="6781800" cy="2590800"/>
            <a:chOff x="624" y="1392"/>
            <a:chExt cx="4272" cy="1632"/>
          </a:xfrm>
        </p:grpSpPr>
        <p:sp>
          <p:nvSpPr>
            <p:cNvPr id="21510"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1511"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1512"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1513"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1514"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1515"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1516"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1517"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1518"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1519"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1520"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1522" name="Oval 18"/>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1523" name="Line 19"/>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1525" name="Oval 21"/>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1526" name="Oval 22"/>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1527" name="Oval 23"/>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1528" name="Line 24"/>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1529" name="Line 25"/>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1530" name="Line 26"/>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1531" name="Line 27"/>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1532" name="Line 28"/>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1533" name="Line 29"/>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1536" name="Oval 32"/>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solidFill>
                    <a:srgbClr val="FF9999"/>
                  </a:solidFill>
                  <a:latin typeface="Verdana" pitchFamily="34" charset="0"/>
                </a:rPr>
                <a:t>11</a:t>
              </a:r>
            </a:p>
          </p:txBody>
        </p:sp>
      </p:grpSp>
      <p:sp>
        <p:nvSpPr>
          <p:cNvPr id="21538" name="Freeform 34"/>
          <p:cNvSpPr>
            <a:spLocks/>
          </p:cNvSpPr>
          <p:nvPr/>
        </p:nvSpPr>
        <p:spPr bwMode="auto">
          <a:xfrm>
            <a:off x="4567239" y="2274889"/>
            <a:ext cx="1298575" cy="466725"/>
          </a:xfrm>
          <a:custGeom>
            <a:avLst/>
            <a:gdLst/>
            <a:ahLst/>
            <a:cxnLst>
              <a:cxn ang="0">
                <a:pos x="0" y="296"/>
              </a:cxn>
              <a:cxn ang="0">
                <a:pos x="192" y="104"/>
              </a:cxn>
              <a:cxn ang="0">
                <a:pos x="432" y="8"/>
              </a:cxn>
              <a:cxn ang="0">
                <a:pos x="816" y="56"/>
              </a:cxn>
            </a:cxnLst>
            <a:rect l="0" t="0" r="r" b="b"/>
            <a:pathLst>
              <a:path w="816" h="296">
                <a:moveTo>
                  <a:pt x="0" y="296"/>
                </a:moveTo>
                <a:cubicBezTo>
                  <a:pt x="60" y="224"/>
                  <a:pt x="120" y="152"/>
                  <a:pt x="192" y="104"/>
                </a:cubicBezTo>
                <a:cubicBezTo>
                  <a:pt x="264" y="56"/>
                  <a:pt x="328" y="16"/>
                  <a:pt x="432" y="8"/>
                </a:cubicBezTo>
                <a:cubicBezTo>
                  <a:pt x="536" y="0"/>
                  <a:pt x="676" y="28"/>
                  <a:pt x="816" y="56"/>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21539" name="Freeform 35"/>
          <p:cNvSpPr>
            <a:spLocks/>
          </p:cNvSpPr>
          <p:nvPr/>
        </p:nvSpPr>
        <p:spPr bwMode="auto">
          <a:xfrm>
            <a:off x="4724400" y="2667000"/>
            <a:ext cx="1371600" cy="469900"/>
          </a:xfrm>
          <a:custGeom>
            <a:avLst/>
            <a:gdLst/>
            <a:ahLst/>
            <a:cxnLst>
              <a:cxn ang="0">
                <a:pos x="864" y="0"/>
              </a:cxn>
              <a:cxn ang="0">
                <a:pos x="672" y="192"/>
              </a:cxn>
              <a:cxn ang="0">
                <a:pos x="336" y="288"/>
              </a:cxn>
              <a:cxn ang="0">
                <a:pos x="0" y="240"/>
              </a:cxn>
            </a:cxnLst>
            <a:rect l="0" t="0" r="r" b="b"/>
            <a:pathLst>
              <a:path w="864" h="296">
                <a:moveTo>
                  <a:pt x="864" y="0"/>
                </a:moveTo>
                <a:cubicBezTo>
                  <a:pt x="812" y="72"/>
                  <a:pt x="760" y="144"/>
                  <a:pt x="672" y="192"/>
                </a:cubicBezTo>
                <a:cubicBezTo>
                  <a:pt x="584" y="240"/>
                  <a:pt x="448" y="280"/>
                  <a:pt x="336" y="288"/>
                </a:cubicBezTo>
                <a:cubicBezTo>
                  <a:pt x="224" y="296"/>
                  <a:pt x="48" y="248"/>
                  <a:pt x="0" y="24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left)">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7">
                                            <p:txEl>
                                              <p:pRg st="9" end="9"/>
                                            </p:txEl>
                                          </p:spTgt>
                                        </p:tgtEl>
                                        <p:attrNameLst>
                                          <p:attrName>style.visibility</p:attrName>
                                        </p:attrNameLst>
                                      </p:cBhvr>
                                      <p:to>
                                        <p:strVal val="visible"/>
                                      </p:to>
                                    </p:set>
                                    <p:animEffect transition="in" filter="wipe(left)">
                                      <p:cBhvr>
                                        <p:cTn id="17" dur="500"/>
                                        <p:tgtEl>
                                          <p:spTgt spid="21507">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7">
                                            <p:txEl>
                                              <p:pRg st="10" end="10"/>
                                            </p:txEl>
                                          </p:spTgt>
                                        </p:tgtEl>
                                        <p:attrNameLst>
                                          <p:attrName>style.visibility</p:attrName>
                                        </p:attrNameLst>
                                      </p:cBhvr>
                                      <p:to>
                                        <p:strVal val="visible"/>
                                      </p:to>
                                    </p:set>
                                    <p:animEffect transition="in" filter="wipe(left)">
                                      <p:cBhvr>
                                        <p:cTn id="22" dur="500"/>
                                        <p:tgtEl>
                                          <p:spTgt spid="21507">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38"/>
                                        </p:tgtEl>
                                        <p:attrNameLst>
                                          <p:attrName>style.visibility</p:attrName>
                                        </p:attrNameLst>
                                      </p:cBhvr>
                                      <p:to>
                                        <p:strVal val="visible"/>
                                      </p:to>
                                    </p:set>
                                    <p:animEffect transition="in" filter="wipe(left)">
                                      <p:cBhvr>
                                        <p:cTn id="27" dur="500"/>
                                        <p:tgtEl>
                                          <p:spTgt spid="215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1539"/>
                                        </p:tgtEl>
                                        <p:attrNameLst>
                                          <p:attrName>style.visibility</p:attrName>
                                        </p:attrNameLst>
                                      </p:cBhvr>
                                      <p:to>
                                        <p:strVal val="visible"/>
                                      </p:to>
                                    </p:set>
                                    <p:animEffect transition="in" filter="wipe(right)">
                                      <p:cBhvr>
                                        <p:cTn id="32" dur="500"/>
                                        <p:tgtEl>
                                          <p:spTgt spid="21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4" autoUpdateAnimBg="0"/>
      <p:bldP spid="21538" grpId="0" animBg="1"/>
      <p:bldP spid="2153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The </a:t>
            </a:r>
            <a:r>
              <a:rPr lang="en-US" dirty="0" err="1">
                <a:latin typeface="Verdana" pitchFamily="34" charset="0"/>
              </a:rPr>
              <a:t>reHeap</a:t>
            </a:r>
            <a:r>
              <a:rPr lang="en-US" dirty="0"/>
              <a:t> method II</a:t>
            </a:r>
          </a:p>
        </p:txBody>
      </p:sp>
      <p:sp>
        <p:nvSpPr>
          <p:cNvPr id="26627" name="Rectangle 3"/>
          <p:cNvSpPr>
            <a:spLocks noGrp="1" noChangeArrowheads="1"/>
          </p:cNvSpPr>
          <p:nvPr>
            <p:ph idx="1"/>
          </p:nvPr>
        </p:nvSpPr>
        <p:spPr>
          <a:xfrm>
            <a:off x="263236" y="1057848"/>
            <a:ext cx="11665528" cy="5401318"/>
          </a:xfrm>
        </p:spPr>
        <p:txBody>
          <a:bodyPr>
            <a:normAutofit/>
          </a:bodyPr>
          <a:lstStyle/>
          <a:p>
            <a:r>
              <a:rPr lang="en-US" dirty="0"/>
              <a:t>Now the left child of the root (still the number </a:t>
            </a:r>
            <a:r>
              <a:rPr lang="en-US" sz="2400" dirty="0">
                <a:latin typeface="Verdana" pitchFamily="34" charset="0"/>
              </a:rPr>
              <a:t>11</a:t>
            </a:r>
            <a:r>
              <a:rPr lang="en-US" dirty="0"/>
              <a:t>) lacks the heap property</a:t>
            </a:r>
          </a:p>
          <a:p>
            <a:pPr marL="0" indent="0">
              <a:buNone/>
            </a:pPr>
            <a:endParaRPr lang="en-US" dirty="0"/>
          </a:p>
          <a:p>
            <a:endParaRPr lang="en-US" dirty="0"/>
          </a:p>
          <a:p>
            <a:endParaRPr lang="en-US" dirty="0"/>
          </a:p>
          <a:p>
            <a:endParaRPr lang="en-US" dirty="0"/>
          </a:p>
          <a:p>
            <a:endParaRPr lang="en-US" dirty="0"/>
          </a:p>
          <a:p>
            <a:endParaRPr lang="en-US" dirty="0"/>
          </a:p>
          <a:p>
            <a:r>
              <a:rPr lang="en-US" dirty="0"/>
              <a:t>We can </a:t>
            </a:r>
            <a:r>
              <a:rPr lang="en-US" sz="2400" dirty="0" err="1">
                <a:solidFill>
                  <a:srgbClr val="FF0000"/>
                </a:solidFill>
                <a:latin typeface="Verdana" pitchFamily="34" charset="0"/>
              </a:rPr>
              <a:t>siftUp</a:t>
            </a:r>
            <a:r>
              <a:rPr lang="en-US" sz="2400" dirty="0">
                <a:solidFill>
                  <a:srgbClr val="FF0000"/>
                </a:solidFill>
                <a:latin typeface="Verdana" pitchFamily="34" charset="0"/>
              </a:rPr>
              <a:t>()</a:t>
            </a:r>
            <a:r>
              <a:rPr lang="en-US" dirty="0">
                <a:solidFill>
                  <a:srgbClr val="FF0000"/>
                </a:solidFill>
              </a:rPr>
              <a:t> </a:t>
            </a:r>
            <a:r>
              <a:rPr lang="en-US" dirty="0"/>
              <a:t>this node</a:t>
            </a:r>
            <a:endParaRPr lang="en-US" i="1" dirty="0"/>
          </a:p>
          <a:p>
            <a:r>
              <a:rPr lang="en-US" dirty="0"/>
              <a:t>After doing this, one and only one of its children may have lost the heap property</a:t>
            </a:r>
          </a:p>
          <a:p>
            <a:endParaRPr lang="en-US" dirty="0"/>
          </a:p>
        </p:txBody>
      </p:sp>
      <p:grpSp>
        <p:nvGrpSpPr>
          <p:cNvPr id="2" name="Group 5"/>
          <p:cNvGrpSpPr>
            <a:grpSpLocks/>
          </p:cNvGrpSpPr>
          <p:nvPr/>
        </p:nvGrpSpPr>
        <p:grpSpPr bwMode="auto">
          <a:xfrm>
            <a:off x="2514600" y="1869328"/>
            <a:ext cx="6781800" cy="2590800"/>
            <a:chOff x="624" y="1392"/>
            <a:chExt cx="4272" cy="1632"/>
          </a:xfrm>
        </p:grpSpPr>
        <p:sp>
          <p:nvSpPr>
            <p:cNvPr id="26630"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6631"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6632"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6633"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6634"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6635"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6636"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6637"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6638"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6639"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6640"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6641"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6642"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6643"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6644"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6645"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solidFill>
                    <a:srgbClr val="FF9999"/>
                  </a:solidFill>
                  <a:latin typeface="Verdana" pitchFamily="34" charset="0"/>
                </a:rPr>
                <a:t>11</a:t>
              </a:r>
            </a:p>
          </p:txBody>
        </p:sp>
        <p:sp>
          <p:nvSpPr>
            <p:cNvPr id="26646"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6647"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6648"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6649"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6650"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6651"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6652"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
        <p:nvSpPr>
          <p:cNvPr id="26653" name="Freeform 29"/>
          <p:cNvSpPr>
            <a:spLocks/>
          </p:cNvSpPr>
          <p:nvPr/>
        </p:nvSpPr>
        <p:spPr bwMode="auto">
          <a:xfrm>
            <a:off x="4714876" y="2731341"/>
            <a:ext cx="523875" cy="652462"/>
          </a:xfrm>
          <a:custGeom>
            <a:avLst/>
            <a:gdLst/>
            <a:ahLst/>
            <a:cxnLst>
              <a:cxn ang="0">
                <a:pos x="0" y="3"/>
              </a:cxn>
              <a:cxn ang="0">
                <a:pos x="180" y="27"/>
              </a:cxn>
              <a:cxn ang="0">
                <a:pos x="294" y="165"/>
              </a:cxn>
              <a:cxn ang="0">
                <a:pos x="330" y="411"/>
              </a:cxn>
            </a:cxnLst>
            <a:rect l="0" t="0" r="r" b="b"/>
            <a:pathLst>
              <a:path w="330" h="411">
                <a:moveTo>
                  <a:pt x="0" y="3"/>
                </a:moveTo>
                <a:cubicBezTo>
                  <a:pt x="30" y="7"/>
                  <a:pt x="131" y="0"/>
                  <a:pt x="180" y="27"/>
                </a:cubicBezTo>
                <a:cubicBezTo>
                  <a:pt x="229" y="54"/>
                  <a:pt x="269" y="101"/>
                  <a:pt x="294" y="165"/>
                </a:cubicBezTo>
                <a:cubicBezTo>
                  <a:pt x="319" y="229"/>
                  <a:pt x="323" y="360"/>
                  <a:pt x="330" y="411"/>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26654" name="Freeform 30"/>
          <p:cNvSpPr>
            <a:spLocks/>
          </p:cNvSpPr>
          <p:nvPr/>
        </p:nvSpPr>
        <p:spPr bwMode="auto">
          <a:xfrm>
            <a:off x="4381500" y="2945653"/>
            <a:ext cx="514350" cy="628650"/>
          </a:xfrm>
          <a:custGeom>
            <a:avLst/>
            <a:gdLst/>
            <a:ahLst/>
            <a:cxnLst>
              <a:cxn ang="0">
                <a:pos x="324" y="396"/>
              </a:cxn>
              <a:cxn ang="0">
                <a:pos x="156" y="348"/>
              </a:cxn>
              <a:cxn ang="0">
                <a:pos x="24" y="198"/>
              </a:cxn>
              <a:cxn ang="0">
                <a:pos x="12" y="0"/>
              </a:cxn>
            </a:cxnLst>
            <a:rect l="0" t="0" r="r" b="b"/>
            <a:pathLst>
              <a:path w="324" h="396">
                <a:moveTo>
                  <a:pt x="324" y="396"/>
                </a:moveTo>
                <a:cubicBezTo>
                  <a:pt x="296" y="389"/>
                  <a:pt x="206" y="381"/>
                  <a:pt x="156" y="348"/>
                </a:cubicBezTo>
                <a:cubicBezTo>
                  <a:pt x="106" y="315"/>
                  <a:pt x="48" y="256"/>
                  <a:pt x="24" y="198"/>
                </a:cubicBezTo>
                <a:cubicBezTo>
                  <a:pt x="0" y="140"/>
                  <a:pt x="14" y="41"/>
                  <a:pt x="12"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pRg st="7" end="7"/>
                                            </p:txEl>
                                          </p:spTgt>
                                        </p:tgtEl>
                                        <p:attrNameLst>
                                          <p:attrName>style.visibility</p:attrName>
                                        </p:attrNameLst>
                                      </p:cBhvr>
                                      <p:to>
                                        <p:strVal val="visible"/>
                                      </p:to>
                                    </p:set>
                                    <p:animEffect transition="in" filter="wipe(left)">
                                      <p:cBhvr>
                                        <p:cTn id="12" dur="500"/>
                                        <p:tgtEl>
                                          <p:spTgt spid="2662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xEl>
                                              <p:pRg st="8" end="8"/>
                                            </p:txEl>
                                          </p:spTgt>
                                        </p:tgtEl>
                                        <p:attrNameLst>
                                          <p:attrName>style.visibility</p:attrName>
                                        </p:attrNameLst>
                                      </p:cBhvr>
                                      <p:to>
                                        <p:strVal val="visible"/>
                                      </p:to>
                                    </p:set>
                                    <p:animEffect transition="in" filter="wipe(left)">
                                      <p:cBhvr>
                                        <p:cTn id="17" dur="500"/>
                                        <p:tgtEl>
                                          <p:spTgt spid="2662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654"/>
                                        </p:tgtEl>
                                        <p:attrNameLst>
                                          <p:attrName>style.visibility</p:attrName>
                                        </p:attrNameLst>
                                      </p:cBhvr>
                                      <p:to>
                                        <p:strVal val="visible"/>
                                      </p:to>
                                    </p:set>
                                    <p:animEffect transition="in" filter="wipe(down)">
                                      <p:cBhvr>
                                        <p:cTn id="22" dur="500"/>
                                        <p:tgtEl>
                                          <p:spTgt spid="266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653"/>
                                        </p:tgtEl>
                                        <p:attrNameLst>
                                          <p:attrName>style.visibility</p:attrName>
                                        </p:attrNameLst>
                                      </p:cBhvr>
                                      <p:to>
                                        <p:strVal val="visible"/>
                                      </p:to>
                                    </p:set>
                                    <p:animEffect transition="in" filter="wipe(up)">
                                      <p:cBhvr>
                                        <p:cTn id="27" dur="500"/>
                                        <p:tgtEl>
                                          <p:spTgt spid="2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4" autoUpdateAnimBg="0"/>
      <p:bldP spid="26653" grpId="0" animBg="1"/>
      <p:bldP spid="2665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The </a:t>
            </a:r>
            <a:r>
              <a:rPr lang="en-US" dirty="0" err="1">
                <a:latin typeface="Verdana" pitchFamily="34" charset="0"/>
              </a:rPr>
              <a:t>reHeap</a:t>
            </a:r>
            <a:r>
              <a:rPr lang="en-US" dirty="0"/>
              <a:t> method III</a:t>
            </a:r>
          </a:p>
        </p:txBody>
      </p:sp>
      <p:sp>
        <p:nvSpPr>
          <p:cNvPr id="27651" name="Rectangle 3"/>
          <p:cNvSpPr>
            <a:spLocks noGrp="1" noChangeArrowheads="1"/>
          </p:cNvSpPr>
          <p:nvPr>
            <p:ph idx="1"/>
          </p:nvPr>
        </p:nvSpPr>
        <p:spPr/>
        <p:txBody>
          <a:bodyPr>
            <a:normAutofit/>
          </a:bodyPr>
          <a:lstStyle/>
          <a:p>
            <a:r>
              <a:rPr lang="en-US" sz="2400" dirty="0"/>
              <a:t>Now the right child of the left child of the root (still the number </a:t>
            </a:r>
            <a:r>
              <a:rPr lang="en-US" sz="2000" dirty="0">
                <a:solidFill>
                  <a:srgbClr val="FF0000"/>
                </a:solidFill>
                <a:latin typeface="Verdana" pitchFamily="34" charset="0"/>
              </a:rPr>
              <a:t>11</a:t>
            </a:r>
            <a:r>
              <a:rPr lang="en-US" sz="2400" dirty="0"/>
              <a:t>) lacks the heap property:</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We can </a:t>
            </a:r>
            <a:r>
              <a:rPr lang="en-US" sz="2000" dirty="0" err="1">
                <a:latin typeface="Verdana" pitchFamily="34" charset="0"/>
              </a:rPr>
              <a:t>siftUp</a:t>
            </a:r>
            <a:r>
              <a:rPr lang="en-US" sz="2000" dirty="0">
                <a:latin typeface="Verdana" pitchFamily="34" charset="0"/>
              </a:rPr>
              <a:t>()</a:t>
            </a:r>
            <a:r>
              <a:rPr lang="en-US" sz="2400" dirty="0"/>
              <a:t> this node</a:t>
            </a:r>
            <a:endParaRPr lang="en-US" sz="2400" i="1" dirty="0"/>
          </a:p>
          <a:p>
            <a:r>
              <a:rPr lang="en-US" sz="2400" dirty="0"/>
              <a:t>After doing this, one and only one of its children may have lost the heap property —but it doesn’t, because it’s a leaf</a:t>
            </a:r>
          </a:p>
        </p:txBody>
      </p:sp>
      <p:grpSp>
        <p:nvGrpSpPr>
          <p:cNvPr id="2" name="Group 5"/>
          <p:cNvGrpSpPr>
            <a:grpSpLocks/>
          </p:cNvGrpSpPr>
          <p:nvPr/>
        </p:nvGrpSpPr>
        <p:grpSpPr bwMode="auto">
          <a:xfrm>
            <a:off x="2514600" y="1733139"/>
            <a:ext cx="6781800" cy="2590800"/>
            <a:chOff x="624" y="1392"/>
            <a:chExt cx="4272" cy="1632"/>
          </a:xfrm>
        </p:grpSpPr>
        <p:sp>
          <p:nvSpPr>
            <p:cNvPr id="27654"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7655"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7656"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7657"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7658"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7659"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solidFill>
                    <a:srgbClr val="FF9999"/>
                  </a:solidFill>
                  <a:latin typeface="Verdana" pitchFamily="34" charset="0"/>
                </a:rPr>
                <a:t>11</a:t>
              </a:r>
            </a:p>
          </p:txBody>
        </p:sp>
        <p:sp>
          <p:nvSpPr>
            <p:cNvPr id="27660"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7661"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7662"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7663"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7664"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7665"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7666"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7667"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7668"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7669"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7670"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7671"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7672"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7673"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7674"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7675"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7676"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
        <p:nvSpPr>
          <p:cNvPr id="27677" name="Freeform 29"/>
          <p:cNvSpPr>
            <a:spLocks/>
          </p:cNvSpPr>
          <p:nvPr/>
        </p:nvSpPr>
        <p:spPr bwMode="auto">
          <a:xfrm>
            <a:off x="4543425" y="3498440"/>
            <a:ext cx="412750" cy="415925"/>
          </a:xfrm>
          <a:custGeom>
            <a:avLst/>
            <a:gdLst/>
            <a:ahLst/>
            <a:cxnLst>
              <a:cxn ang="0">
                <a:pos x="0" y="262"/>
              </a:cxn>
              <a:cxn ang="0">
                <a:pos x="30" y="148"/>
              </a:cxn>
              <a:cxn ang="0">
                <a:pos x="90" y="70"/>
              </a:cxn>
              <a:cxn ang="0">
                <a:pos x="260" y="0"/>
              </a:cxn>
            </a:cxnLst>
            <a:rect l="0" t="0" r="r" b="b"/>
            <a:pathLst>
              <a:path w="260" h="262">
                <a:moveTo>
                  <a:pt x="0" y="262"/>
                </a:moveTo>
                <a:cubicBezTo>
                  <a:pt x="5" y="243"/>
                  <a:pt x="15" y="180"/>
                  <a:pt x="30" y="148"/>
                </a:cubicBezTo>
                <a:cubicBezTo>
                  <a:pt x="45" y="116"/>
                  <a:pt x="52" y="95"/>
                  <a:pt x="90" y="70"/>
                </a:cubicBezTo>
                <a:cubicBezTo>
                  <a:pt x="128" y="45"/>
                  <a:pt x="225" y="15"/>
                  <a:pt x="260"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27678" name="Freeform 30"/>
          <p:cNvSpPr>
            <a:spLocks/>
          </p:cNvSpPr>
          <p:nvPr/>
        </p:nvSpPr>
        <p:spPr bwMode="auto">
          <a:xfrm>
            <a:off x="4972051" y="3742915"/>
            <a:ext cx="263525" cy="390525"/>
          </a:xfrm>
          <a:custGeom>
            <a:avLst/>
            <a:gdLst/>
            <a:ahLst/>
            <a:cxnLst>
              <a:cxn ang="0">
                <a:pos x="150" y="0"/>
              </a:cxn>
              <a:cxn ang="0">
                <a:pos x="162" y="96"/>
              </a:cxn>
              <a:cxn ang="0">
                <a:pos x="126" y="162"/>
              </a:cxn>
              <a:cxn ang="0">
                <a:pos x="0" y="246"/>
              </a:cxn>
            </a:cxnLst>
            <a:rect l="0" t="0" r="r" b="b"/>
            <a:pathLst>
              <a:path w="166" h="246">
                <a:moveTo>
                  <a:pt x="150" y="0"/>
                </a:moveTo>
                <a:cubicBezTo>
                  <a:pt x="152" y="16"/>
                  <a:pt x="166" y="69"/>
                  <a:pt x="162" y="96"/>
                </a:cubicBezTo>
                <a:cubicBezTo>
                  <a:pt x="158" y="123"/>
                  <a:pt x="153" y="137"/>
                  <a:pt x="126" y="162"/>
                </a:cubicBezTo>
                <a:cubicBezTo>
                  <a:pt x="99" y="187"/>
                  <a:pt x="26" y="229"/>
                  <a:pt x="0" y="246"/>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xEl>
                                              <p:pRg st="7" end="7"/>
                                            </p:txEl>
                                          </p:spTgt>
                                        </p:tgtEl>
                                        <p:attrNameLst>
                                          <p:attrName>style.visibility</p:attrName>
                                        </p:attrNameLst>
                                      </p:cBhvr>
                                      <p:to>
                                        <p:strVal val="visible"/>
                                      </p:to>
                                    </p:set>
                                    <p:animEffect transition="in" filter="wipe(left)">
                                      <p:cBhvr>
                                        <p:cTn id="12" dur="500"/>
                                        <p:tgtEl>
                                          <p:spTgt spid="2765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1">
                                            <p:txEl>
                                              <p:pRg st="8" end="8"/>
                                            </p:txEl>
                                          </p:spTgt>
                                        </p:tgtEl>
                                        <p:attrNameLst>
                                          <p:attrName>style.visibility</p:attrName>
                                        </p:attrNameLst>
                                      </p:cBhvr>
                                      <p:to>
                                        <p:strVal val="visible"/>
                                      </p:to>
                                    </p:set>
                                    <p:animEffect transition="in" filter="wipe(left)">
                                      <p:cBhvr>
                                        <p:cTn id="17" dur="500"/>
                                        <p:tgtEl>
                                          <p:spTgt spid="2765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677"/>
                                        </p:tgtEl>
                                        <p:attrNameLst>
                                          <p:attrName>style.visibility</p:attrName>
                                        </p:attrNameLst>
                                      </p:cBhvr>
                                      <p:to>
                                        <p:strVal val="visible"/>
                                      </p:to>
                                    </p:set>
                                    <p:animEffect transition="in" filter="wipe(down)">
                                      <p:cBhvr>
                                        <p:cTn id="22" dur="500"/>
                                        <p:tgtEl>
                                          <p:spTgt spid="276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678"/>
                                        </p:tgtEl>
                                        <p:attrNameLst>
                                          <p:attrName>style.visibility</p:attrName>
                                        </p:attrNameLst>
                                      </p:cBhvr>
                                      <p:to>
                                        <p:strVal val="visible"/>
                                      </p:to>
                                    </p:set>
                                    <p:animEffect transition="in" filter="wipe(up)">
                                      <p:cBhvr>
                                        <p:cTn id="27" dur="500"/>
                                        <p:tgtEl>
                                          <p:spTgt spid="27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4" autoUpdateAnimBg="0"/>
      <p:bldP spid="27677" grpId="0" animBg="1"/>
      <p:bldP spid="2767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7165-46A8-FF4D-B3F4-B3FED703E53C}"/>
              </a:ext>
            </a:extLst>
          </p:cNvPr>
          <p:cNvSpPr>
            <a:spLocks noGrp="1"/>
          </p:cNvSpPr>
          <p:nvPr>
            <p:ph type="title"/>
          </p:nvPr>
        </p:nvSpPr>
        <p:spPr/>
        <p:txBody>
          <a:bodyPr/>
          <a:lstStyle/>
          <a:p>
            <a:r>
              <a:rPr lang="en-US" dirty="0"/>
              <a:t>Randomized Quick Sort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8EFA25-F923-BE9B-AC67-89DE9AC0433D}"/>
                  </a:ext>
                </a:extLst>
              </p:cNvPr>
              <p:cNvSpPr>
                <a:spLocks noGrp="1"/>
              </p:cNvSpPr>
              <p:nvPr>
                <p:ph idx="1"/>
              </p:nvPr>
            </p:nvSpPr>
            <p:spPr/>
            <p:txBody>
              <a:bodyPr>
                <a:normAutofit/>
              </a:bodyPr>
              <a:lstStyle/>
              <a:p>
                <a:r>
                  <a:rPr lang="en-US" dirty="0"/>
                  <a:t>Randomized quick sort is designed to decrease the chances of the algorithm being executed in the worst-case time complexity of </a:t>
                </a:r>
                <a14:m>
                  <m:oMath xmlns:m="http://schemas.openxmlformats.org/officeDocument/2006/math">
                    <m:r>
                      <a:rPr lang="en-US" i="1" dirty="0" smtClean="0">
                        <a:latin typeface="Cambria Math" panose="02040503050406030204" pitchFamily="18" charset="0"/>
                      </a:rPr>
                      <m:t>𝑂</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oMath>
                </a14:m>
                <a:r>
                  <a:rPr lang="en-US" dirty="0"/>
                  <a:t>.</a:t>
                </a:r>
              </a:p>
              <a:p>
                <a:r>
                  <a:rPr lang="en-US" dirty="0"/>
                  <a:t>The worst-case time complexity of quick sort arises when the input given is an already sorted list, leading to </a:t>
                </a:r>
                <a14:m>
                  <m:oMath xmlns:m="http://schemas.openxmlformats.org/officeDocument/2006/math">
                    <m:r>
                      <a:rPr lang="en-US"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−1)</m:t>
                    </m:r>
                  </m:oMath>
                </a14:m>
                <a:r>
                  <a:rPr lang="en-US" dirty="0"/>
                  <a:t> comparisons. </a:t>
                </a:r>
              </a:p>
              <a:p>
                <a:r>
                  <a:rPr lang="en-US" dirty="0"/>
                  <a:t>Making the pivot element a random variable is commonly used method in the randomized quick sort. Here, even if the input is sorted, the pivot is chosen randomly so the worst-case time complexity is avoided.</a:t>
                </a:r>
              </a:p>
              <a:p>
                <a:r>
                  <a:rPr lang="en-US" dirty="0"/>
                  <a:t>The algorithm exactly follows the standard algorithm except it randomizes the pivot selection.</a:t>
                </a:r>
              </a:p>
            </p:txBody>
          </p:sp>
        </mc:Choice>
        <mc:Fallback>
          <p:sp>
            <p:nvSpPr>
              <p:cNvPr id="3" name="Content Placeholder 2">
                <a:extLst>
                  <a:ext uri="{FF2B5EF4-FFF2-40B4-BE49-F238E27FC236}">
                    <a16:creationId xmlns:a16="http://schemas.microsoft.com/office/drawing/2014/main" id="{5A8EFA25-F923-BE9B-AC67-89DE9AC0433D}"/>
                  </a:ext>
                </a:extLst>
              </p:cNvPr>
              <p:cNvSpPr>
                <a:spLocks noGrp="1" noRot="1" noChangeAspect="1" noMove="1" noResize="1" noEditPoints="1" noAdjustHandles="1" noChangeArrowheads="1" noChangeShapeType="1" noTextEdit="1"/>
              </p:cNvSpPr>
              <p:nvPr>
                <p:ph idx="1"/>
              </p:nvPr>
            </p:nvSpPr>
            <p:spPr>
              <a:blipFill>
                <a:blip r:embed="rId2"/>
                <a:stretch>
                  <a:fillRect l="-940" t="-2026" r="-16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4CAB275-F29B-1871-5228-66F2CAE032BF}"/>
              </a:ext>
            </a:extLst>
          </p:cNvPr>
          <p:cNvSpPr>
            <a:spLocks noGrp="1"/>
          </p:cNvSpPr>
          <p:nvPr>
            <p:ph type="sldNum" sz="quarter" idx="12"/>
          </p:nvPr>
        </p:nvSpPr>
        <p:spPr/>
        <p:txBody>
          <a:bodyPr/>
          <a:lstStyle/>
          <a:p>
            <a:fld id="{4CC025FC-8595-493D-A46F-2FDFDC85D9BC}" type="slidenum">
              <a:rPr lang="en-US" smtClean="0"/>
              <a:t>2</a:t>
            </a:fld>
            <a:endParaRPr lang="en-US" dirty="0"/>
          </a:p>
        </p:txBody>
      </p:sp>
    </p:spTree>
    <p:extLst>
      <p:ext uri="{BB962C8B-B14F-4D97-AF65-F5344CB8AC3E}">
        <p14:creationId xmlns:p14="http://schemas.microsoft.com/office/powerpoint/2010/main" val="2046777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The </a:t>
            </a:r>
            <a:r>
              <a:rPr lang="en-US" dirty="0" err="1">
                <a:latin typeface="Verdana" pitchFamily="34" charset="0"/>
              </a:rPr>
              <a:t>reHeap</a:t>
            </a:r>
            <a:r>
              <a:rPr lang="en-US" dirty="0"/>
              <a:t> method IV</a:t>
            </a:r>
          </a:p>
        </p:txBody>
      </p:sp>
      <p:sp>
        <p:nvSpPr>
          <p:cNvPr id="28675" name="Rectangle 3"/>
          <p:cNvSpPr>
            <a:spLocks noGrp="1" noChangeArrowheads="1"/>
          </p:cNvSpPr>
          <p:nvPr>
            <p:ph idx="1"/>
          </p:nvPr>
        </p:nvSpPr>
        <p:spPr/>
        <p:txBody>
          <a:bodyPr>
            <a:normAutofit/>
          </a:bodyPr>
          <a:lstStyle/>
          <a:p>
            <a:r>
              <a:rPr lang="en-US" sz="2400" dirty="0"/>
              <a:t>Our tree is once again a heap, because every node in it has the heap property</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Once again, the largest (or</a:t>
            </a:r>
            <a:r>
              <a:rPr lang="en-US" sz="2400" i="1" dirty="0"/>
              <a:t> a</a:t>
            </a:r>
            <a:r>
              <a:rPr lang="en-US" sz="2400" dirty="0"/>
              <a:t> largest) value is in the root</a:t>
            </a:r>
          </a:p>
          <a:p>
            <a:r>
              <a:rPr lang="en-US" sz="2400" dirty="0"/>
              <a:t>We can repeat this process until the tree becomes empty</a:t>
            </a:r>
          </a:p>
          <a:p>
            <a:r>
              <a:rPr lang="en-US" sz="2400" dirty="0"/>
              <a:t>This produces a sequence of values in order largest to smallest</a:t>
            </a:r>
          </a:p>
          <a:p>
            <a:endParaRPr lang="en-US" sz="2400" dirty="0"/>
          </a:p>
        </p:txBody>
      </p:sp>
      <p:grpSp>
        <p:nvGrpSpPr>
          <p:cNvPr id="2" name="Group 5"/>
          <p:cNvGrpSpPr>
            <a:grpSpLocks/>
          </p:cNvGrpSpPr>
          <p:nvPr/>
        </p:nvGrpSpPr>
        <p:grpSpPr bwMode="auto">
          <a:xfrm>
            <a:off x="2514600" y="1810961"/>
            <a:ext cx="6781800" cy="2590800"/>
            <a:chOff x="624" y="1392"/>
            <a:chExt cx="4272" cy="1632"/>
          </a:xfrm>
        </p:grpSpPr>
        <p:sp>
          <p:nvSpPr>
            <p:cNvPr id="28678"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8679"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8680"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8681"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8682"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8683"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8684"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8685"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28686"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8687"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8688"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8689"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8690"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8691"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8692"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8693"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8694"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8695"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8696"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8697"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8698"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8699"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8700"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xEl>
                                              <p:pRg st="8" end="8"/>
                                            </p:txEl>
                                          </p:spTgt>
                                        </p:tgtEl>
                                        <p:attrNameLst>
                                          <p:attrName>style.visibility</p:attrName>
                                        </p:attrNameLst>
                                      </p:cBhvr>
                                      <p:to>
                                        <p:strVal val="visible"/>
                                      </p:to>
                                    </p:set>
                                    <p:animEffect transition="in" filter="wipe(left)">
                                      <p:cBhvr>
                                        <p:cTn id="12" dur="500"/>
                                        <p:tgtEl>
                                          <p:spTgt spid="28675">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5">
                                            <p:txEl>
                                              <p:pRg st="9" end="9"/>
                                            </p:txEl>
                                          </p:spTgt>
                                        </p:tgtEl>
                                        <p:attrNameLst>
                                          <p:attrName>style.visibility</p:attrName>
                                        </p:attrNameLst>
                                      </p:cBhvr>
                                      <p:to>
                                        <p:strVal val="visible"/>
                                      </p:to>
                                    </p:set>
                                    <p:animEffect transition="in" filter="wipe(left)">
                                      <p:cBhvr>
                                        <p:cTn id="17" dur="500"/>
                                        <p:tgtEl>
                                          <p:spTgt spid="2867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5">
                                            <p:txEl>
                                              <p:pRg st="10" end="10"/>
                                            </p:txEl>
                                          </p:spTgt>
                                        </p:tgtEl>
                                        <p:attrNameLst>
                                          <p:attrName>style.visibility</p:attrName>
                                        </p:attrNameLst>
                                      </p:cBhvr>
                                      <p:to>
                                        <p:strVal val="visible"/>
                                      </p:to>
                                    </p:set>
                                    <p:animEffect transition="in" filter="wipe(left)">
                                      <p:cBhvr>
                                        <p:cTn id="22" dur="500"/>
                                        <p:tgtEl>
                                          <p:spTgt spid="286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4"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Sorting</a:t>
            </a:r>
          </a:p>
        </p:txBody>
      </p:sp>
      <p:sp>
        <p:nvSpPr>
          <p:cNvPr id="30723" name="Rectangle 3"/>
          <p:cNvSpPr>
            <a:spLocks noGrp="1" noChangeArrowheads="1"/>
          </p:cNvSpPr>
          <p:nvPr>
            <p:ph idx="1"/>
          </p:nvPr>
        </p:nvSpPr>
        <p:spPr/>
        <p:txBody>
          <a:bodyPr>
            <a:normAutofit/>
          </a:bodyPr>
          <a:lstStyle/>
          <a:p>
            <a:pPr>
              <a:lnSpc>
                <a:spcPct val="90000"/>
              </a:lnSpc>
            </a:pPr>
            <a:r>
              <a:rPr lang="en-US" sz="3200" dirty="0"/>
              <a:t>What do heaps have to do with sorting an array?</a:t>
            </a:r>
          </a:p>
          <a:p>
            <a:pPr>
              <a:lnSpc>
                <a:spcPct val="90000"/>
              </a:lnSpc>
            </a:pPr>
            <a:r>
              <a:rPr lang="en-US" sz="3200" dirty="0"/>
              <a:t>Here’s the neat part:</a:t>
            </a:r>
          </a:p>
          <a:p>
            <a:pPr lvl="1">
              <a:lnSpc>
                <a:spcPct val="90000"/>
              </a:lnSpc>
            </a:pPr>
            <a:r>
              <a:rPr lang="en-US" sz="2800" dirty="0"/>
              <a:t>Because the binary tree is </a:t>
            </a:r>
            <a:r>
              <a:rPr lang="en-US" sz="2800" i="1" dirty="0"/>
              <a:t>balanced</a:t>
            </a:r>
            <a:r>
              <a:rPr lang="en-US" sz="2800" dirty="0"/>
              <a:t> and </a:t>
            </a:r>
            <a:r>
              <a:rPr lang="en-US" sz="2800" i="1" dirty="0"/>
              <a:t>left justified,</a:t>
            </a:r>
            <a:r>
              <a:rPr lang="en-US" sz="2800" dirty="0"/>
              <a:t> it can be represented as an array</a:t>
            </a:r>
          </a:p>
          <a:p>
            <a:pPr lvl="1">
              <a:lnSpc>
                <a:spcPct val="90000"/>
              </a:lnSpc>
            </a:pPr>
            <a:r>
              <a:rPr lang="en-US" sz="2800" dirty="0"/>
              <a:t>All our operations on binary trees can be represented as operations on </a:t>
            </a:r>
            <a:r>
              <a:rPr lang="en-US" sz="2800" i="1" dirty="0"/>
              <a:t>arrays</a:t>
            </a:r>
          </a:p>
          <a:p>
            <a:pPr lvl="1">
              <a:lnSpc>
                <a:spcPct val="90000"/>
              </a:lnSpc>
            </a:pPr>
            <a:r>
              <a:rPr lang="en-US" sz="2800" dirty="0"/>
              <a:t>To sort:</a:t>
            </a:r>
          </a:p>
          <a:p>
            <a:pPr lvl="2">
              <a:lnSpc>
                <a:spcPct val="90000"/>
              </a:lnSpc>
              <a:buFontTx/>
              <a:buChar char=" "/>
            </a:pPr>
            <a:r>
              <a:rPr lang="en-US" sz="2400" dirty="0" err="1">
                <a:latin typeface="Verdana" pitchFamily="34" charset="0"/>
              </a:rPr>
              <a:t>heapify</a:t>
            </a:r>
            <a:r>
              <a:rPr lang="en-US" sz="2400" dirty="0">
                <a:latin typeface="Verdana" pitchFamily="34" charset="0"/>
              </a:rPr>
              <a:t> the array;</a:t>
            </a:r>
          </a:p>
          <a:p>
            <a:pPr lvl="2">
              <a:lnSpc>
                <a:spcPct val="90000"/>
              </a:lnSpc>
              <a:buFontTx/>
              <a:buChar char=" "/>
            </a:pPr>
            <a:r>
              <a:rPr lang="en-US" sz="2400" dirty="0">
                <a:latin typeface="Verdana" pitchFamily="34" charset="0"/>
              </a:rPr>
              <a:t>while the array isn’t empty {</a:t>
            </a:r>
          </a:p>
          <a:p>
            <a:pPr lvl="2">
              <a:lnSpc>
                <a:spcPct val="90000"/>
              </a:lnSpc>
              <a:buFontTx/>
              <a:buChar char=" "/>
            </a:pPr>
            <a:r>
              <a:rPr lang="en-US" sz="2400" dirty="0">
                <a:latin typeface="Verdana" pitchFamily="34" charset="0"/>
              </a:rPr>
              <a:t>    remove and replace the root;</a:t>
            </a:r>
          </a:p>
          <a:p>
            <a:pPr lvl="2">
              <a:lnSpc>
                <a:spcPct val="90000"/>
              </a:lnSpc>
              <a:buFontTx/>
              <a:buChar char=" "/>
            </a:pPr>
            <a:r>
              <a:rPr lang="en-US" sz="2400" dirty="0">
                <a:latin typeface="Verdana" pitchFamily="34" charset="0"/>
              </a:rPr>
              <a:t>    </a:t>
            </a:r>
            <a:r>
              <a:rPr lang="en-US" sz="2400" dirty="0" err="1">
                <a:latin typeface="Verdana" pitchFamily="34" charset="0"/>
              </a:rPr>
              <a:t>reheap</a:t>
            </a:r>
            <a:r>
              <a:rPr lang="en-US" sz="2400" dirty="0">
                <a:latin typeface="Verdana" pitchFamily="34" charset="0"/>
              </a:rPr>
              <a:t> the new root node;</a:t>
            </a:r>
            <a:br>
              <a:rPr lang="en-US" sz="2400" dirty="0">
                <a:latin typeface="Verdana" pitchFamily="34" charset="0"/>
              </a:rPr>
            </a:br>
            <a:r>
              <a:rPr lang="en-US" sz="2400" dirty="0">
                <a:latin typeface="Verdana" pitchFamily="34"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Mapping into an array</a:t>
            </a:r>
          </a:p>
        </p:txBody>
      </p:sp>
      <p:grpSp>
        <p:nvGrpSpPr>
          <p:cNvPr id="2" name="Group 4"/>
          <p:cNvGrpSpPr>
            <a:grpSpLocks/>
          </p:cNvGrpSpPr>
          <p:nvPr/>
        </p:nvGrpSpPr>
        <p:grpSpPr bwMode="auto">
          <a:xfrm>
            <a:off x="2514600" y="3009096"/>
            <a:ext cx="6781800" cy="2590800"/>
            <a:chOff x="624" y="1248"/>
            <a:chExt cx="4272" cy="1632"/>
          </a:xfrm>
        </p:grpSpPr>
        <p:sp>
          <p:nvSpPr>
            <p:cNvPr id="32773" name="Oval 5"/>
            <p:cNvSpPr>
              <a:spLocks noChangeArrowheads="1"/>
            </p:cNvSpPr>
            <p:nvPr/>
          </p:nvSpPr>
          <p:spPr bwMode="auto">
            <a:xfrm>
              <a:off x="9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32774" name="Oval 6"/>
            <p:cNvSpPr>
              <a:spLocks noChangeArrowheads="1"/>
            </p:cNvSpPr>
            <p:nvPr/>
          </p:nvSpPr>
          <p:spPr bwMode="auto">
            <a:xfrm>
              <a:off x="12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32775" name="Oval 7"/>
            <p:cNvSpPr>
              <a:spLocks noChangeArrowheads="1"/>
            </p:cNvSpPr>
            <p:nvPr/>
          </p:nvSpPr>
          <p:spPr bwMode="auto">
            <a:xfrm>
              <a:off x="6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32776" name="Line 8"/>
            <p:cNvSpPr>
              <a:spLocks noChangeShapeType="1"/>
            </p:cNvSpPr>
            <p:nvPr/>
          </p:nvSpPr>
          <p:spPr bwMode="auto">
            <a:xfrm flipH="1">
              <a:off x="864" y="2448"/>
              <a:ext cx="144" cy="192"/>
            </a:xfrm>
            <a:prstGeom prst="line">
              <a:avLst/>
            </a:prstGeom>
            <a:noFill/>
            <a:ln w="15875">
              <a:solidFill>
                <a:schemeClr val="tx1"/>
              </a:solidFill>
              <a:round/>
              <a:headEnd/>
              <a:tailEnd/>
            </a:ln>
            <a:effectLst/>
          </p:spPr>
          <p:txBody>
            <a:bodyPr/>
            <a:lstStyle/>
            <a:p>
              <a:endParaRPr lang="en-US"/>
            </a:p>
          </p:txBody>
        </p:sp>
        <p:sp>
          <p:nvSpPr>
            <p:cNvPr id="32777" name="Line 9"/>
            <p:cNvSpPr>
              <a:spLocks noChangeShapeType="1"/>
            </p:cNvSpPr>
            <p:nvPr/>
          </p:nvSpPr>
          <p:spPr bwMode="auto">
            <a:xfrm>
              <a:off x="1248" y="2448"/>
              <a:ext cx="144" cy="192"/>
            </a:xfrm>
            <a:prstGeom prst="line">
              <a:avLst/>
            </a:prstGeom>
            <a:noFill/>
            <a:ln w="15875">
              <a:solidFill>
                <a:schemeClr val="tx1"/>
              </a:solidFill>
              <a:round/>
              <a:headEnd/>
              <a:tailEnd/>
            </a:ln>
            <a:effectLst/>
          </p:spPr>
          <p:txBody>
            <a:bodyPr/>
            <a:lstStyle/>
            <a:p>
              <a:endParaRPr lang="en-US"/>
            </a:p>
          </p:txBody>
        </p:sp>
        <p:sp>
          <p:nvSpPr>
            <p:cNvPr id="32778" name="Oval 10"/>
            <p:cNvSpPr>
              <a:spLocks noChangeArrowheads="1"/>
            </p:cNvSpPr>
            <p:nvPr/>
          </p:nvSpPr>
          <p:spPr bwMode="auto">
            <a:xfrm>
              <a:off x="21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32779" name="Oval 11"/>
            <p:cNvSpPr>
              <a:spLocks noChangeArrowheads="1"/>
            </p:cNvSpPr>
            <p:nvPr/>
          </p:nvSpPr>
          <p:spPr bwMode="auto">
            <a:xfrm>
              <a:off x="24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32780" name="Oval 12"/>
            <p:cNvSpPr>
              <a:spLocks noChangeArrowheads="1"/>
            </p:cNvSpPr>
            <p:nvPr/>
          </p:nvSpPr>
          <p:spPr bwMode="auto">
            <a:xfrm>
              <a:off x="18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32781" name="Line 13"/>
            <p:cNvSpPr>
              <a:spLocks noChangeShapeType="1"/>
            </p:cNvSpPr>
            <p:nvPr/>
          </p:nvSpPr>
          <p:spPr bwMode="auto">
            <a:xfrm flipH="1">
              <a:off x="2064" y="2448"/>
              <a:ext cx="144" cy="192"/>
            </a:xfrm>
            <a:prstGeom prst="line">
              <a:avLst/>
            </a:prstGeom>
            <a:noFill/>
            <a:ln w="15875">
              <a:solidFill>
                <a:schemeClr val="tx1"/>
              </a:solidFill>
              <a:round/>
              <a:headEnd/>
              <a:tailEnd/>
            </a:ln>
            <a:effectLst/>
          </p:spPr>
          <p:txBody>
            <a:bodyPr/>
            <a:lstStyle/>
            <a:p>
              <a:endParaRPr lang="en-US"/>
            </a:p>
          </p:txBody>
        </p:sp>
        <p:sp>
          <p:nvSpPr>
            <p:cNvPr id="32782" name="Line 14"/>
            <p:cNvSpPr>
              <a:spLocks noChangeShapeType="1"/>
            </p:cNvSpPr>
            <p:nvPr/>
          </p:nvSpPr>
          <p:spPr bwMode="auto">
            <a:xfrm>
              <a:off x="2448" y="2448"/>
              <a:ext cx="144" cy="192"/>
            </a:xfrm>
            <a:prstGeom prst="line">
              <a:avLst/>
            </a:prstGeom>
            <a:noFill/>
            <a:ln w="15875">
              <a:solidFill>
                <a:schemeClr val="tx1"/>
              </a:solidFill>
              <a:round/>
              <a:headEnd/>
              <a:tailEnd/>
            </a:ln>
            <a:effectLst/>
          </p:spPr>
          <p:txBody>
            <a:bodyPr/>
            <a:lstStyle/>
            <a:p>
              <a:endParaRPr lang="en-US"/>
            </a:p>
          </p:txBody>
        </p:sp>
        <p:sp>
          <p:nvSpPr>
            <p:cNvPr id="32783" name="Oval 15"/>
            <p:cNvSpPr>
              <a:spLocks noChangeArrowheads="1"/>
            </p:cNvSpPr>
            <p:nvPr/>
          </p:nvSpPr>
          <p:spPr bwMode="auto">
            <a:xfrm>
              <a:off x="33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32784" name="Oval 16"/>
            <p:cNvSpPr>
              <a:spLocks noChangeArrowheads="1"/>
            </p:cNvSpPr>
            <p:nvPr/>
          </p:nvSpPr>
          <p:spPr bwMode="auto">
            <a:xfrm>
              <a:off x="36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32785" name="Oval 17"/>
            <p:cNvSpPr>
              <a:spLocks noChangeArrowheads="1"/>
            </p:cNvSpPr>
            <p:nvPr/>
          </p:nvSpPr>
          <p:spPr bwMode="auto">
            <a:xfrm>
              <a:off x="30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32786" name="Line 18"/>
            <p:cNvSpPr>
              <a:spLocks noChangeShapeType="1"/>
            </p:cNvSpPr>
            <p:nvPr/>
          </p:nvSpPr>
          <p:spPr bwMode="auto">
            <a:xfrm flipH="1">
              <a:off x="3264" y="2448"/>
              <a:ext cx="144" cy="192"/>
            </a:xfrm>
            <a:prstGeom prst="line">
              <a:avLst/>
            </a:prstGeom>
            <a:noFill/>
            <a:ln w="15875">
              <a:solidFill>
                <a:schemeClr val="tx1"/>
              </a:solidFill>
              <a:round/>
              <a:headEnd/>
              <a:tailEnd/>
            </a:ln>
            <a:effectLst/>
          </p:spPr>
          <p:txBody>
            <a:bodyPr/>
            <a:lstStyle/>
            <a:p>
              <a:endParaRPr lang="en-US"/>
            </a:p>
          </p:txBody>
        </p:sp>
        <p:sp>
          <p:nvSpPr>
            <p:cNvPr id="32787" name="Line 19"/>
            <p:cNvSpPr>
              <a:spLocks noChangeShapeType="1"/>
            </p:cNvSpPr>
            <p:nvPr/>
          </p:nvSpPr>
          <p:spPr bwMode="auto">
            <a:xfrm>
              <a:off x="3648" y="2448"/>
              <a:ext cx="144" cy="192"/>
            </a:xfrm>
            <a:prstGeom prst="line">
              <a:avLst/>
            </a:prstGeom>
            <a:noFill/>
            <a:ln w="15875">
              <a:solidFill>
                <a:schemeClr val="tx1"/>
              </a:solidFill>
              <a:round/>
              <a:headEnd/>
              <a:tailEnd/>
            </a:ln>
            <a:effectLst/>
          </p:spPr>
          <p:txBody>
            <a:bodyPr/>
            <a:lstStyle/>
            <a:p>
              <a:endParaRPr lang="en-US"/>
            </a:p>
          </p:txBody>
        </p:sp>
        <p:sp>
          <p:nvSpPr>
            <p:cNvPr id="32788" name="Oval 20"/>
            <p:cNvSpPr>
              <a:spLocks noChangeArrowheads="1"/>
            </p:cNvSpPr>
            <p:nvPr/>
          </p:nvSpPr>
          <p:spPr bwMode="auto">
            <a:xfrm>
              <a:off x="45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32789" name="Oval 21"/>
            <p:cNvSpPr>
              <a:spLocks noChangeArrowheads="1"/>
            </p:cNvSpPr>
            <p:nvPr/>
          </p:nvSpPr>
          <p:spPr bwMode="auto">
            <a:xfrm>
              <a:off x="2784" y="1248"/>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25</a:t>
              </a:r>
            </a:p>
          </p:txBody>
        </p:sp>
        <p:sp>
          <p:nvSpPr>
            <p:cNvPr id="32790" name="Oval 22"/>
            <p:cNvSpPr>
              <a:spLocks noChangeArrowheads="1"/>
            </p:cNvSpPr>
            <p:nvPr/>
          </p:nvSpPr>
          <p:spPr bwMode="auto">
            <a:xfrm>
              <a:off x="3984"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32791" name="Oval 23"/>
            <p:cNvSpPr>
              <a:spLocks noChangeArrowheads="1"/>
            </p:cNvSpPr>
            <p:nvPr/>
          </p:nvSpPr>
          <p:spPr bwMode="auto">
            <a:xfrm>
              <a:off x="1632"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32792" name="Line 24"/>
            <p:cNvSpPr>
              <a:spLocks noChangeShapeType="1"/>
            </p:cNvSpPr>
            <p:nvPr/>
          </p:nvSpPr>
          <p:spPr bwMode="auto">
            <a:xfrm flipH="1">
              <a:off x="1920" y="1440"/>
              <a:ext cx="912" cy="240"/>
            </a:xfrm>
            <a:prstGeom prst="line">
              <a:avLst/>
            </a:prstGeom>
            <a:noFill/>
            <a:ln w="15875">
              <a:solidFill>
                <a:schemeClr val="tx1"/>
              </a:solidFill>
              <a:round/>
              <a:headEnd/>
              <a:tailEnd/>
            </a:ln>
            <a:effectLst/>
          </p:spPr>
          <p:txBody>
            <a:bodyPr/>
            <a:lstStyle/>
            <a:p>
              <a:endParaRPr lang="en-US"/>
            </a:p>
          </p:txBody>
        </p:sp>
        <p:sp>
          <p:nvSpPr>
            <p:cNvPr id="32793" name="Line 25"/>
            <p:cNvSpPr>
              <a:spLocks noChangeShapeType="1"/>
            </p:cNvSpPr>
            <p:nvPr/>
          </p:nvSpPr>
          <p:spPr bwMode="auto">
            <a:xfrm>
              <a:off x="3120" y="1440"/>
              <a:ext cx="912" cy="240"/>
            </a:xfrm>
            <a:prstGeom prst="line">
              <a:avLst/>
            </a:prstGeom>
            <a:noFill/>
            <a:ln w="15875">
              <a:solidFill>
                <a:schemeClr val="tx1"/>
              </a:solidFill>
              <a:round/>
              <a:headEnd/>
              <a:tailEnd/>
            </a:ln>
            <a:effectLst/>
          </p:spPr>
          <p:txBody>
            <a:bodyPr/>
            <a:lstStyle/>
            <a:p>
              <a:endParaRPr lang="en-US"/>
            </a:p>
          </p:txBody>
        </p:sp>
        <p:sp>
          <p:nvSpPr>
            <p:cNvPr id="32794" name="Line 26"/>
            <p:cNvSpPr>
              <a:spLocks noChangeShapeType="1"/>
            </p:cNvSpPr>
            <p:nvPr/>
          </p:nvSpPr>
          <p:spPr bwMode="auto">
            <a:xfrm flipH="1">
              <a:off x="1248" y="1824"/>
              <a:ext cx="432" cy="432"/>
            </a:xfrm>
            <a:prstGeom prst="line">
              <a:avLst/>
            </a:prstGeom>
            <a:noFill/>
            <a:ln w="15875">
              <a:solidFill>
                <a:schemeClr val="tx1"/>
              </a:solidFill>
              <a:round/>
              <a:headEnd/>
              <a:tailEnd/>
            </a:ln>
            <a:effectLst/>
          </p:spPr>
          <p:txBody>
            <a:bodyPr/>
            <a:lstStyle/>
            <a:p>
              <a:endParaRPr lang="en-US"/>
            </a:p>
          </p:txBody>
        </p:sp>
        <p:sp>
          <p:nvSpPr>
            <p:cNvPr id="32795" name="Line 27"/>
            <p:cNvSpPr>
              <a:spLocks noChangeShapeType="1"/>
            </p:cNvSpPr>
            <p:nvPr/>
          </p:nvSpPr>
          <p:spPr bwMode="auto">
            <a:xfrm>
              <a:off x="1920" y="1824"/>
              <a:ext cx="336" cy="432"/>
            </a:xfrm>
            <a:prstGeom prst="line">
              <a:avLst/>
            </a:prstGeom>
            <a:noFill/>
            <a:ln w="15875">
              <a:solidFill>
                <a:schemeClr val="tx1"/>
              </a:solidFill>
              <a:round/>
              <a:headEnd/>
              <a:tailEnd/>
            </a:ln>
            <a:effectLst/>
          </p:spPr>
          <p:txBody>
            <a:bodyPr/>
            <a:lstStyle/>
            <a:p>
              <a:endParaRPr lang="en-US"/>
            </a:p>
          </p:txBody>
        </p:sp>
        <p:sp>
          <p:nvSpPr>
            <p:cNvPr id="32796" name="Line 28"/>
            <p:cNvSpPr>
              <a:spLocks noChangeShapeType="1"/>
            </p:cNvSpPr>
            <p:nvPr/>
          </p:nvSpPr>
          <p:spPr bwMode="auto">
            <a:xfrm flipH="1">
              <a:off x="3600" y="1824"/>
              <a:ext cx="432" cy="432"/>
            </a:xfrm>
            <a:prstGeom prst="line">
              <a:avLst/>
            </a:prstGeom>
            <a:noFill/>
            <a:ln w="15875">
              <a:solidFill>
                <a:schemeClr val="tx1"/>
              </a:solidFill>
              <a:round/>
              <a:headEnd/>
              <a:tailEnd/>
            </a:ln>
            <a:effectLst/>
          </p:spPr>
          <p:txBody>
            <a:bodyPr/>
            <a:lstStyle/>
            <a:p>
              <a:endParaRPr lang="en-US"/>
            </a:p>
          </p:txBody>
        </p:sp>
        <p:sp>
          <p:nvSpPr>
            <p:cNvPr id="32797" name="Line 29"/>
            <p:cNvSpPr>
              <a:spLocks noChangeShapeType="1"/>
            </p:cNvSpPr>
            <p:nvPr/>
          </p:nvSpPr>
          <p:spPr bwMode="auto">
            <a:xfrm>
              <a:off x="4272" y="1824"/>
              <a:ext cx="384" cy="432"/>
            </a:xfrm>
            <a:prstGeom prst="line">
              <a:avLst/>
            </a:prstGeom>
            <a:noFill/>
            <a:ln w="15875">
              <a:solidFill>
                <a:schemeClr val="tx1"/>
              </a:solidFill>
              <a:round/>
              <a:headEnd/>
              <a:tailEnd/>
            </a:ln>
            <a:effectLst/>
          </p:spPr>
          <p:txBody>
            <a:bodyPr/>
            <a:lstStyle/>
            <a:p>
              <a:endParaRPr lang="en-US"/>
            </a:p>
          </p:txBody>
        </p:sp>
      </p:grpSp>
      <p:grpSp>
        <p:nvGrpSpPr>
          <p:cNvPr id="3" name="Group 70"/>
          <p:cNvGrpSpPr>
            <a:grpSpLocks/>
          </p:cNvGrpSpPr>
          <p:nvPr/>
        </p:nvGrpSpPr>
        <p:grpSpPr bwMode="auto">
          <a:xfrm>
            <a:off x="2514600" y="5796746"/>
            <a:ext cx="6324600" cy="717550"/>
            <a:chOff x="624" y="2524"/>
            <a:chExt cx="3984" cy="452"/>
          </a:xfrm>
        </p:grpSpPr>
        <p:sp>
          <p:nvSpPr>
            <p:cNvPr id="32798" name="Rectangle 30"/>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2825" name="Rectangle 57"/>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2826" name="Rectangle 58"/>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2827" name="Rectangle 59"/>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2828" name="Rectangle 60"/>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2829" name="Rectangle 61"/>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2830" name="Rectangle 62"/>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2831" name="Rectangle 63"/>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2832" name="Rectangle 64"/>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2833" name="Rectangle 65"/>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2834" name="Rectangle 66"/>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2835" name="Rectangle 67"/>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2836" name="Rectangle 68"/>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11</a:t>
              </a:r>
            </a:p>
          </p:txBody>
        </p:sp>
        <p:sp>
          <p:nvSpPr>
            <p:cNvPr id="32837" name="Text Box 69"/>
            <p:cNvSpPr txBox="1">
              <a:spLocks noChangeArrowheads="1"/>
            </p:cNvSpPr>
            <p:nvPr/>
          </p:nvSpPr>
          <p:spPr bwMode="auto">
            <a:xfrm>
              <a:off x="624" y="2524"/>
              <a:ext cx="3984" cy="212"/>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sp>
        <p:nvSpPr>
          <p:cNvPr id="5" name="Content Placeholder 4">
            <a:extLst>
              <a:ext uri="{FF2B5EF4-FFF2-40B4-BE49-F238E27FC236}">
                <a16:creationId xmlns:a16="http://schemas.microsoft.com/office/drawing/2014/main" id="{98777208-6457-12FE-15FF-50763E060575}"/>
              </a:ext>
            </a:extLst>
          </p:cNvPr>
          <p:cNvSpPr>
            <a:spLocks noGrp="1"/>
          </p:cNvSpPr>
          <p:nvPr>
            <p:ph idx="1"/>
          </p:nvPr>
        </p:nvSpPr>
        <p:spPr/>
        <p:txBody>
          <a:bodyPr/>
          <a:lstStyle/>
          <a:p>
            <a:r>
              <a:rPr lang="en-US" dirty="0"/>
              <a:t>Notice:</a:t>
            </a:r>
          </a:p>
          <a:p>
            <a:pPr lvl="1"/>
            <a:r>
              <a:rPr lang="en-US" dirty="0"/>
              <a:t>The left child of index</a:t>
            </a:r>
            <a:r>
              <a:rPr lang="en-US" sz="2000" dirty="0">
                <a:solidFill>
                  <a:srgbClr val="FFFF99"/>
                </a:solidFill>
                <a:latin typeface="Verdana" pitchFamily="34" charset="0"/>
              </a:rPr>
              <a:t> </a:t>
            </a:r>
            <a:r>
              <a:rPr lang="en-US" sz="2000" dirty="0" err="1">
                <a:solidFill>
                  <a:srgbClr val="FF0000"/>
                </a:solidFill>
                <a:latin typeface="Verdana" pitchFamily="34" charset="0"/>
              </a:rPr>
              <a:t>i</a:t>
            </a:r>
            <a:r>
              <a:rPr lang="en-US" sz="2000" dirty="0">
                <a:solidFill>
                  <a:srgbClr val="FFFF99"/>
                </a:solidFill>
                <a:latin typeface="Verdana" pitchFamily="34" charset="0"/>
              </a:rPr>
              <a:t> </a:t>
            </a:r>
            <a:r>
              <a:rPr lang="en-US" dirty="0"/>
              <a:t>is at index</a:t>
            </a:r>
            <a:r>
              <a:rPr lang="en-US" sz="2000" dirty="0">
                <a:solidFill>
                  <a:srgbClr val="FFFF99"/>
                </a:solidFill>
                <a:latin typeface="Verdana" pitchFamily="34" charset="0"/>
              </a:rPr>
              <a:t> </a:t>
            </a:r>
            <a:r>
              <a:rPr lang="en-US" sz="2000" dirty="0">
                <a:solidFill>
                  <a:srgbClr val="FF0000"/>
                </a:solidFill>
                <a:latin typeface="Verdana" pitchFamily="34" charset="0"/>
              </a:rPr>
              <a:t>2*i+1</a:t>
            </a:r>
          </a:p>
          <a:p>
            <a:pPr lvl="1"/>
            <a:r>
              <a:rPr lang="en-US" dirty="0"/>
              <a:t>The right child of index </a:t>
            </a:r>
            <a:r>
              <a:rPr lang="en-US" sz="2000" dirty="0" err="1">
                <a:solidFill>
                  <a:srgbClr val="FF0000"/>
                </a:solidFill>
                <a:latin typeface="Verdana" pitchFamily="34" charset="0"/>
              </a:rPr>
              <a:t>i</a:t>
            </a:r>
            <a:r>
              <a:rPr lang="en-US" dirty="0"/>
              <a:t> is at index</a:t>
            </a:r>
            <a:r>
              <a:rPr lang="en-US" sz="2000" dirty="0">
                <a:solidFill>
                  <a:srgbClr val="FFFF99"/>
                </a:solidFill>
                <a:latin typeface="Verdana" pitchFamily="34" charset="0"/>
              </a:rPr>
              <a:t> </a:t>
            </a:r>
            <a:r>
              <a:rPr lang="en-US" sz="2000" dirty="0">
                <a:solidFill>
                  <a:srgbClr val="FF0000"/>
                </a:solidFill>
                <a:latin typeface="Verdana" pitchFamily="34" charset="0"/>
              </a:rPr>
              <a:t>2*i+2</a:t>
            </a:r>
          </a:p>
          <a:p>
            <a:pPr lvl="1"/>
            <a:r>
              <a:rPr lang="en-US" dirty="0"/>
              <a:t>Example: the children of node </a:t>
            </a:r>
            <a:r>
              <a:rPr lang="en-US" sz="2000" dirty="0">
                <a:solidFill>
                  <a:srgbClr val="FF0000"/>
                </a:solidFill>
                <a:latin typeface="Verdana" pitchFamily="34" charset="0"/>
              </a:rPr>
              <a:t>3</a:t>
            </a:r>
            <a:r>
              <a:rPr lang="en-US" dirty="0"/>
              <a:t> (19) are </a:t>
            </a:r>
            <a:r>
              <a:rPr lang="en-US" sz="2000" dirty="0">
                <a:solidFill>
                  <a:srgbClr val="FF0000"/>
                </a:solidFill>
                <a:latin typeface="Verdana" pitchFamily="34" charset="0"/>
              </a:rPr>
              <a:t>7</a:t>
            </a:r>
            <a:r>
              <a:rPr lang="en-US" dirty="0"/>
              <a:t> (18) and </a:t>
            </a:r>
            <a:r>
              <a:rPr lang="en-US" sz="2000" dirty="0">
                <a:solidFill>
                  <a:srgbClr val="FF0000"/>
                </a:solidFill>
                <a:latin typeface="Verdana" pitchFamily="34" charset="0"/>
              </a:rPr>
              <a:t>8</a:t>
            </a:r>
            <a:r>
              <a:rPr lang="en-US" sz="2000" dirty="0">
                <a:solidFill>
                  <a:srgbClr val="FFFF99"/>
                </a:solidFill>
                <a:latin typeface="Verdana" pitchFamily="34" charset="0"/>
              </a:rPr>
              <a:t> </a:t>
            </a:r>
            <a:r>
              <a:rPr lang="en-US" dirty="0"/>
              <a:t>(14)</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t>Removing and replacing the root</a:t>
            </a:r>
          </a:p>
        </p:txBody>
      </p:sp>
      <p:sp>
        <p:nvSpPr>
          <p:cNvPr id="33795" name="Rectangle 3"/>
          <p:cNvSpPr>
            <a:spLocks noGrp="1" noChangeArrowheads="1"/>
          </p:cNvSpPr>
          <p:nvPr>
            <p:ph idx="1"/>
          </p:nvPr>
        </p:nvSpPr>
        <p:spPr/>
        <p:txBody>
          <a:bodyPr>
            <a:normAutofit/>
          </a:bodyPr>
          <a:lstStyle/>
          <a:p>
            <a:r>
              <a:rPr lang="en-US" sz="2400" dirty="0"/>
              <a:t>The “root” is the first element in the array</a:t>
            </a:r>
          </a:p>
          <a:p>
            <a:r>
              <a:rPr lang="en-US" sz="2400" dirty="0"/>
              <a:t>The “rightmost node at the deepest level” is the last element</a:t>
            </a:r>
          </a:p>
          <a:p>
            <a:r>
              <a:rPr lang="en-US" sz="2400" dirty="0"/>
              <a:t>Swap them...</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...And pretend that the last element in the array no longer exists—that is, the “last index” is </a:t>
            </a:r>
            <a:r>
              <a:rPr lang="en-US" sz="2000" dirty="0">
                <a:solidFill>
                  <a:srgbClr val="FF0000"/>
                </a:solidFill>
                <a:latin typeface="Verdana" pitchFamily="34" charset="0"/>
              </a:rPr>
              <a:t>11</a:t>
            </a:r>
            <a:r>
              <a:rPr lang="en-US" sz="2400" dirty="0"/>
              <a:t> (9)</a:t>
            </a:r>
          </a:p>
          <a:p>
            <a:endParaRPr lang="en-US" sz="2400" dirty="0"/>
          </a:p>
        </p:txBody>
      </p:sp>
      <p:grpSp>
        <p:nvGrpSpPr>
          <p:cNvPr id="2" name="Group 4"/>
          <p:cNvGrpSpPr>
            <a:grpSpLocks/>
          </p:cNvGrpSpPr>
          <p:nvPr/>
        </p:nvGrpSpPr>
        <p:grpSpPr bwMode="auto">
          <a:xfrm>
            <a:off x="3495474" y="2502304"/>
            <a:ext cx="6324600" cy="717550"/>
            <a:chOff x="624" y="2524"/>
            <a:chExt cx="3984" cy="452"/>
          </a:xfrm>
        </p:grpSpPr>
        <p:sp>
          <p:nvSpPr>
            <p:cNvPr id="33797" name="Rectangle 5"/>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3798" name="Rectangle 6"/>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799" name="Rectangle 7"/>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3800" name="Rectangle 8"/>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3801" name="Rectangle 9"/>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802" name="Rectangle 10"/>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03" name="Rectangle 11"/>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3804" name="Rectangle 12"/>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3805" name="Rectangle 13"/>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06" name="Rectangle 14"/>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3807" name="Rectangle 15"/>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3808" name="Rectangle 16"/>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3809" name="Rectangle 17"/>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11</a:t>
              </a:r>
            </a:p>
          </p:txBody>
        </p:sp>
        <p:sp>
          <p:nvSpPr>
            <p:cNvPr id="33810" name="Text Box 18"/>
            <p:cNvSpPr txBox="1">
              <a:spLocks noChangeArrowheads="1"/>
            </p:cNvSpPr>
            <p:nvPr/>
          </p:nvSpPr>
          <p:spPr bwMode="auto">
            <a:xfrm>
              <a:off x="624" y="2524"/>
              <a:ext cx="3984" cy="212"/>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grpSp>
        <p:nvGrpSpPr>
          <p:cNvPr id="3" name="Group 40"/>
          <p:cNvGrpSpPr>
            <a:grpSpLocks/>
          </p:cNvGrpSpPr>
          <p:nvPr/>
        </p:nvGrpSpPr>
        <p:grpSpPr bwMode="auto">
          <a:xfrm>
            <a:off x="3495474" y="3219854"/>
            <a:ext cx="6324600" cy="1295400"/>
            <a:chOff x="672" y="2304"/>
            <a:chExt cx="3984" cy="816"/>
          </a:xfrm>
        </p:grpSpPr>
        <p:grpSp>
          <p:nvGrpSpPr>
            <p:cNvPr id="4" name="Group 20"/>
            <p:cNvGrpSpPr>
              <a:grpSpLocks/>
            </p:cNvGrpSpPr>
            <p:nvPr/>
          </p:nvGrpSpPr>
          <p:grpSpPr bwMode="auto">
            <a:xfrm>
              <a:off x="672" y="2668"/>
              <a:ext cx="3984" cy="452"/>
              <a:chOff x="624" y="2524"/>
              <a:chExt cx="3984" cy="452"/>
            </a:xfrm>
          </p:grpSpPr>
          <p:sp>
            <p:nvSpPr>
              <p:cNvPr id="33813" name="Rectangle 21"/>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11</a:t>
                </a:r>
              </a:p>
            </p:txBody>
          </p:sp>
          <p:sp>
            <p:nvSpPr>
              <p:cNvPr id="33814" name="Rectangle 22"/>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815" name="Rectangle 23"/>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3816" name="Rectangle 24"/>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3817" name="Rectangle 25"/>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818" name="Rectangle 26"/>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19" name="Rectangle 27"/>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3820" name="Rectangle 28"/>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3821" name="Rectangle 29"/>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22" name="Rectangle 30"/>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3823" name="Rectangle 31"/>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3824" name="Rectangle 32"/>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3825" name="Rectangle 33"/>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3826" name="Text Box 34"/>
              <p:cNvSpPr txBox="1">
                <a:spLocks noChangeArrowheads="1"/>
              </p:cNvSpPr>
              <p:nvPr/>
            </p:nvSpPr>
            <p:spPr bwMode="auto">
              <a:xfrm>
                <a:off x="624" y="2524"/>
                <a:ext cx="3984" cy="212"/>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sp>
          <p:nvSpPr>
            <p:cNvPr id="33829" name="Freeform 37"/>
            <p:cNvSpPr>
              <a:spLocks/>
            </p:cNvSpPr>
            <p:nvPr/>
          </p:nvSpPr>
          <p:spPr bwMode="auto">
            <a:xfrm>
              <a:off x="864" y="2304"/>
              <a:ext cx="3348" cy="486"/>
            </a:xfrm>
            <a:custGeom>
              <a:avLst/>
              <a:gdLst/>
              <a:ahLst/>
              <a:cxnLst>
                <a:cxn ang="0">
                  <a:pos x="0" y="0"/>
                </a:cxn>
                <a:cxn ang="0">
                  <a:pos x="372" y="210"/>
                </a:cxn>
                <a:cxn ang="0">
                  <a:pos x="1026" y="228"/>
                </a:cxn>
                <a:cxn ang="0">
                  <a:pos x="2346" y="246"/>
                </a:cxn>
                <a:cxn ang="0">
                  <a:pos x="3090" y="282"/>
                </a:cxn>
                <a:cxn ang="0">
                  <a:pos x="3348" y="486"/>
                </a:cxn>
              </a:cxnLst>
              <a:rect l="0" t="0" r="r" b="b"/>
              <a:pathLst>
                <a:path w="3348" h="486">
                  <a:moveTo>
                    <a:pt x="0" y="0"/>
                  </a:moveTo>
                  <a:cubicBezTo>
                    <a:pt x="62" y="35"/>
                    <a:pt x="201" y="172"/>
                    <a:pt x="372" y="210"/>
                  </a:cubicBezTo>
                  <a:cubicBezTo>
                    <a:pt x="543" y="248"/>
                    <a:pt x="697" y="222"/>
                    <a:pt x="1026" y="228"/>
                  </a:cubicBezTo>
                  <a:cubicBezTo>
                    <a:pt x="1355" y="234"/>
                    <a:pt x="2002" y="237"/>
                    <a:pt x="2346" y="246"/>
                  </a:cubicBezTo>
                  <a:cubicBezTo>
                    <a:pt x="2690" y="255"/>
                    <a:pt x="2923" y="242"/>
                    <a:pt x="3090" y="282"/>
                  </a:cubicBezTo>
                  <a:cubicBezTo>
                    <a:pt x="3257" y="322"/>
                    <a:pt x="3294" y="444"/>
                    <a:pt x="3348" y="486"/>
                  </a:cubicBezTo>
                </a:path>
              </a:pathLst>
            </a:custGeom>
            <a:noFill/>
            <a:ln w="15875" cap="flat" cmpd="sng">
              <a:solidFill>
                <a:srgbClr val="66CCFF"/>
              </a:solidFill>
              <a:prstDash val="solid"/>
              <a:round/>
              <a:headEnd type="none" w="med" len="med"/>
              <a:tailEnd type="triangle" w="lg" len="lg"/>
            </a:ln>
            <a:effectLst/>
          </p:spPr>
          <p:txBody>
            <a:bodyPr/>
            <a:lstStyle/>
            <a:p>
              <a:endParaRPr lang="en-US"/>
            </a:p>
          </p:txBody>
        </p:sp>
        <p:sp>
          <p:nvSpPr>
            <p:cNvPr id="33830" name="Freeform 38"/>
            <p:cNvSpPr>
              <a:spLocks/>
            </p:cNvSpPr>
            <p:nvPr/>
          </p:nvSpPr>
          <p:spPr bwMode="auto">
            <a:xfrm>
              <a:off x="768" y="2304"/>
              <a:ext cx="3552" cy="480"/>
            </a:xfrm>
            <a:custGeom>
              <a:avLst/>
              <a:gdLst/>
              <a:ahLst/>
              <a:cxnLst>
                <a:cxn ang="0">
                  <a:pos x="3552" y="0"/>
                </a:cxn>
                <a:cxn ang="0">
                  <a:pos x="3366" y="120"/>
                </a:cxn>
                <a:cxn ang="0">
                  <a:pos x="2616" y="138"/>
                </a:cxn>
                <a:cxn ang="0">
                  <a:pos x="1296" y="144"/>
                </a:cxn>
                <a:cxn ang="0">
                  <a:pos x="240" y="192"/>
                </a:cxn>
                <a:cxn ang="0">
                  <a:pos x="0" y="480"/>
                </a:cxn>
              </a:cxnLst>
              <a:rect l="0" t="0" r="r" b="b"/>
              <a:pathLst>
                <a:path w="3552" h="480">
                  <a:moveTo>
                    <a:pt x="3552" y="0"/>
                  </a:moveTo>
                  <a:cubicBezTo>
                    <a:pt x="3521" y="20"/>
                    <a:pt x="3522" y="97"/>
                    <a:pt x="3366" y="120"/>
                  </a:cubicBezTo>
                  <a:cubicBezTo>
                    <a:pt x="3210" y="143"/>
                    <a:pt x="2961" y="134"/>
                    <a:pt x="2616" y="138"/>
                  </a:cubicBezTo>
                  <a:cubicBezTo>
                    <a:pt x="2271" y="142"/>
                    <a:pt x="1692" y="135"/>
                    <a:pt x="1296" y="144"/>
                  </a:cubicBezTo>
                  <a:cubicBezTo>
                    <a:pt x="900" y="153"/>
                    <a:pt x="456" y="136"/>
                    <a:pt x="240" y="192"/>
                  </a:cubicBezTo>
                  <a:cubicBezTo>
                    <a:pt x="24" y="248"/>
                    <a:pt x="12" y="364"/>
                    <a:pt x="0" y="48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5">
                                            <p:txEl>
                                              <p:pRg st="9" end="9"/>
                                            </p:txEl>
                                          </p:spTgt>
                                        </p:tgtEl>
                                        <p:attrNameLst>
                                          <p:attrName>style.visibility</p:attrName>
                                        </p:attrNameLst>
                                      </p:cBhvr>
                                      <p:to>
                                        <p:strVal val="visible"/>
                                      </p:to>
                                    </p:set>
                                    <p:animEffect transition="in" filter="wipe(left)">
                                      <p:cBhvr>
                                        <p:cTn id="22" dur="500"/>
                                        <p:tgtEl>
                                          <p:spTgt spid="3379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4"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Reheap and repeat</a:t>
            </a:r>
          </a:p>
        </p:txBody>
      </p:sp>
      <p:sp>
        <p:nvSpPr>
          <p:cNvPr id="35843" name="Rectangle 3"/>
          <p:cNvSpPr>
            <a:spLocks noGrp="1" noChangeArrowheads="1"/>
          </p:cNvSpPr>
          <p:nvPr>
            <p:ph idx="1"/>
          </p:nvPr>
        </p:nvSpPr>
        <p:spPr>
          <a:xfrm>
            <a:off x="263236" y="1057848"/>
            <a:ext cx="11665528" cy="5573577"/>
          </a:xfrm>
        </p:spPr>
        <p:txBody>
          <a:bodyPr>
            <a:normAutofit/>
          </a:bodyPr>
          <a:lstStyle/>
          <a:p>
            <a:r>
              <a:rPr lang="en-US" sz="2400" dirty="0" err="1"/>
              <a:t>Reheap</a:t>
            </a:r>
            <a:r>
              <a:rPr lang="en-US" sz="2400" dirty="0"/>
              <a:t> the root node (index 0, containing </a:t>
            </a:r>
            <a:r>
              <a:rPr lang="en-US" sz="2000" dirty="0">
                <a:latin typeface="Verdana" pitchFamily="34" charset="0"/>
              </a:rPr>
              <a:t>11</a:t>
            </a:r>
            <a:r>
              <a:rPr lang="en-US" sz="2400" dirty="0"/>
              <a: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...And again, remove and replace the root node</a:t>
            </a:r>
          </a:p>
          <a:p>
            <a:r>
              <a:rPr lang="en-US" sz="2400" dirty="0"/>
              <a:t>Remember, though, that the “last” array index is changed</a:t>
            </a:r>
          </a:p>
          <a:p>
            <a:r>
              <a:rPr lang="en-US" sz="2400" dirty="0"/>
              <a:t>Repeat until the last becomes first, and the array is sorted! </a:t>
            </a:r>
          </a:p>
          <a:p>
            <a:endParaRPr lang="en-US" sz="2400" dirty="0"/>
          </a:p>
        </p:txBody>
      </p:sp>
      <p:grpSp>
        <p:nvGrpSpPr>
          <p:cNvPr id="9" name="Group 8">
            <a:extLst>
              <a:ext uri="{FF2B5EF4-FFF2-40B4-BE49-F238E27FC236}">
                <a16:creationId xmlns:a16="http://schemas.microsoft.com/office/drawing/2014/main" id="{430B72BD-7590-B96B-E1F8-5D76F59D6091}"/>
              </a:ext>
            </a:extLst>
          </p:cNvPr>
          <p:cNvGrpSpPr/>
          <p:nvPr/>
        </p:nvGrpSpPr>
        <p:grpSpPr>
          <a:xfrm>
            <a:off x="5742562" y="1564532"/>
            <a:ext cx="6324600" cy="3352800"/>
            <a:chOff x="2590800" y="1905000"/>
            <a:chExt cx="6324600" cy="3352800"/>
          </a:xfrm>
        </p:grpSpPr>
        <p:grpSp>
          <p:nvGrpSpPr>
            <p:cNvPr id="2" name="Group 5"/>
            <p:cNvGrpSpPr>
              <a:grpSpLocks/>
            </p:cNvGrpSpPr>
            <p:nvPr/>
          </p:nvGrpSpPr>
          <p:grpSpPr bwMode="auto">
            <a:xfrm>
              <a:off x="2590800" y="3092450"/>
              <a:ext cx="6324600" cy="717550"/>
              <a:chOff x="624" y="2524"/>
              <a:chExt cx="3984" cy="452"/>
            </a:xfrm>
          </p:grpSpPr>
          <p:sp>
            <p:nvSpPr>
              <p:cNvPr id="35846" name="Rectangle 6"/>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47" name="Rectangle 7"/>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48" name="Rectangle 8"/>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5849" name="Rectangle 9"/>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5850" name="Rectangle 10"/>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5851" name="Rectangle 11"/>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52" name="Rectangle 12"/>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5853" name="Rectangle 13"/>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5854" name="Rectangle 14"/>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55" name="Rectangle 15"/>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11</a:t>
                </a:r>
              </a:p>
            </p:txBody>
          </p:sp>
          <p:sp>
            <p:nvSpPr>
              <p:cNvPr id="35856" name="Rectangle 16"/>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5857" name="Rectangle 17"/>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5858" name="Rectangle 18"/>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5859" name="Text Box 19"/>
              <p:cNvSpPr txBox="1">
                <a:spLocks noChangeArrowheads="1"/>
              </p:cNvSpPr>
              <p:nvPr/>
            </p:nvSpPr>
            <p:spPr bwMode="auto">
              <a:xfrm>
                <a:off x="624" y="2524"/>
                <a:ext cx="3984" cy="212"/>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grpSp>
          <p:nvGrpSpPr>
            <p:cNvPr id="3" name="Group 60"/>
            <p:cNvGrpSpPr>
              <a:grpSpLocks/>
            </p:cNvGrpSpPr>
            <p:nvPr/>
          </p:nvGrpSpPr>
          <p:grpSpPr bwMode="auto">
            <a:xfrm>
              <a:off x="2590800" y="3810000"/>
              <a:ext cx="6324600" cy="1295400"/>
              <a:chOff x="672" y="2400"/>
              <a:chExt cx="3984" cy="816"/>
            </a:xfrm>
          </p:grpSpPr>
          <p:grpSp>
            <p:nvGrpSpPr>
              <p:cNvPr id="4" name="Group 21"/>
              <p:cNvGrpSpPr>
                <a:grpSpLocks/>
              </p:cNvGrpSpPr>
              <p:nvPr/>
            </p:nvGrpSpPr>
            <p:grpSpPr bwMode="auto">
              <a:xfrm>
                <a:off x="672" y="2764"/>
                <a:ext cx="3984" cy="452"/>
                <a:chOff x="624" y="2524"/>
                <a:chExt cx="3984" cy="452"/>
              </a:xfrm>
            </p:grpSpPr>
            <p:sp>
              <p:nvSpPr>
                <p:cNvPr id="35862" name="Rectangle 22"/>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5863" name="Rectangle 23"/>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64" name="Rectangle 24"/>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5865" name="Rectangle 25"/>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5866" name="Rectangle 26"/>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67" name="Rectangle 27"/>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68" name="Rectangle 28"/>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5869" name="Rectangle 29"/>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5870" name="Rectangle 30"/>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71" name="Rectangle 31"/>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5872" name="Rectangle 32"/>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5873" name="Rectangle 33"/>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74" name="Rectangle 34"/>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5875" name="Text Box 35"/>
                <p:cNvSpPr txBox="1">
                  <a:spLocks noChangeArrowheads="1"/>
                </p:cNvSpPr>
                <p:nvPr/>
              </p:nvSpPr>
              <p:spPr bwMode="auto">
                <a:xfrm>
                  <a:off x="624" y="2524"/>
                  <a:ext cx="3984" cy="212"/>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sp>
            <p:nvSpPr>
              <p:cNvPr id="35876" name="Freeform 36"/>
              <p:cNvSpPr>
                <a:spLocks/>
              </p:cNvSpPr>
              <p:nvPr/>
            </p:nvSpPr>
            <p:spPr bwMode="auto">
              <a:xfrm>
                <a:off x="864" y="2400"/>
                <a:ext cx="3060" cy="528"/>
              </a:xfrm>
              <a:custGeom>
                <a:avLst/>
                <a:gdLst/>
                <a:ahLst/>
                <a:cxnLst>
                  <a:cxn ang="0">
                    <a:pos x="0" y="0"/>
                  </a:cxn>
                  <a:cxn ang="0">
                    <a:pos x="372" y="210"/>
                  </a:cxn>
                  <a:cxn ang="0">
                    <a:pos x="1026" y="228"/>
                  </a:cxn>
                  <a:cxn ang="0">
                    <a:pos x="2346" y="246"/>
                  </a:cxn>
                  <a:cxn ang="0">
                    <a:pos x="2880" y="294"/>
                  </a:cxn>
                  <a:cxn ang="0">
                    <a:pos x="3060" y="528"/>
                  </a:cxn>
                </a:cxnLst>
                <a:rect l="0" t="0" r="r" b="b"/>
                <a:pathLst>
                  <a:path w="3060" h="528">
                    <a:moveTo>
                      <a:pt x="0" y="0"/>
                    </a:moveTo>
                    <a:cubicBezTo>
                      <a:pt x="62" y="35"/>
                      <a:pt x="201" y="172"/>
                      <a:pt x="372" y="210"/>
                    </a:cubicBezTo>
                    <a:cubicBezTo>
                      <a:pt x="543" y="248"/>
                      <a:pt x="697" y="222"/>
                      <a:pt x="1026" y="228"/>
                    </a:cubicBezTo>
                    <a:cubicBezTo>
                      <a:pt x="1355" y="234"/>
                      <a:pt x="2037" y="235"/>
                      <a:pt x="2346" y="246"/>
                    </a:cubicBezTo>
                    <a:cubicBezTo>
                      <a:pt x="2655" y="257"/>
                      <a:pt x="2761" y="247"/>
                      <a:pt x="2880" y="294"/>
                    </a:cubicBezTo>
                    <a:cubicBezTo>
                      <a:pt x="2999" y="341"/>
                      <a:pt x="3022" y="479"/>
                      <a:pt x="3060" y="528"/>
                    </a:cubicBezTo>
                  </a:path>
                </a:pathLst>
              </a:custGeom>
              <a:noFill/>
              <a:ln w="15875" cap="flat" cmpd="sng">
                <a:solidFill>
                  <a:srgbClr val="66CCFF"/>
                </a:solidFill>
                <a:prstDash val="solid"/>
                <a:round/>
                <a:headEnd type="none" w="med" len="med"/>
                <a:tailEnd type="triangle" w="lg" len="lg"/>
              </a:ln>
              <a:effectLst/>
            </p:spPr>
            <p:txBody>
              <a:bodyPr/>
              <a:lstStyle/>
              <a:p>
                <a:endParaRPr lang="en-US"/>
              </a:p>
            </p:txBody>
          </p:sp>
          <p:sp>
            <p:nvSpPr>
              <p:cNvPr id="35877" name="Freeform 37"/>
              <p:cNvSpPr>
                <a:spLocks/>
              </p:cNvSpPr>
              <p:nvPr/>
            </p:nvSpPr>
            <p:spPr bwMode="auto">
              <a:xfrm>
                <a:off x="768" y="2418"/>
                <a:ext cx="3240" cy="462"/>
              </a:xfrm>
              <a:custGeom>
                <a:avLst/>
                <a:gdLst/>
                <a:ahLst/>
                <a:cxnLst>
                  <a:cxn ang="0">
                    <a:pos x="3240" y="0"/>
                  </a:cxn>
                  <a:cxn ang="0">
                    <a:pos x="3042" y="108"/>
                  </a:cxn>
                  <a:cxn ang="0">
                    <a:pos x="2616" y="120"/>
                  </a:cxn>
                  <a:cxn ang="0">
                    <a:pos x="1296" y="126"/>
                  </a:cxn>
                  <a:cxn ang="0">
                    <a:pos x="240" y="174"/>
                  </a:cxn>
                  <a:cxn ang="0">
                    <a:pos x="0" y="462"/>
                  </a:cxn>
                </a:cxnLst>
                <a:rect l="0" t="0" r="r" b="b"/>
                <a:pathLst>
                  <a:path w="3240" h="462">
                    <a:moveTo>
                      <a:pt x="3240" y="0"/>
                    </a:moveTo>
                    <a:cubicBezTo>
                      <a:pt x="3206" y="18"/>
                      <a:pt x="3146" y="88"/>
                      <a:pt x="3042" y="108"/>
                    </a:cubicBezTo>
                    <a:cubicBezTo>
                      <a:pt x="2938" y="128"/>
                      <a:pt x="2907" y="117"/>
                      <a:pt x="2616" y="120"/>
                    </a:cubicBezTo>
                    <a:cubicBezTo>
                      <a:pt x="2325" y="123"/>
                      <a:pt x="1692" y="117"/>
                      <a:pt x="1296" y="126"/>
                    </a:cubicBezTo>
                    <a:cubicBezTo>
                      <a:pt x="900" y="135"/>
                      <a:pt x="456" y="118"/>
                      <a:pt x="240" y="174"/>
                    </a:cubicBezTo>
                    <a:cubicBezTo>
                      <a:pt x="24" y="230"/>
                      <a:pt x="12" y="346"/>
                      <a:pt x="0" y="462"/>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grpSp>
          <p:nvGrpSpPr>
            <p:cNvPr id="5" name="Group 38"/>
            <p:cNvGrpSpPr>
              <a:grpSpLocks/>
            </p:cNvGrpSpPr>
            <p:nvPr/>
          </p:nvGrpSpPr>
          <p:grpSpPr bwMode="auto">
            <a:xfrm>
              <a:off x="2590800" y="1905000"/>
              <a:ext cx="6324600" cy="717550"/>
              <a:chOff x="624" y="2524"/>
              <a:chExt cx="3984" cy="452"/>
            </a:xfrm>
          </p:grpSpPr>
          <p:sp>
            <p:nvSpPr>
              <p:cNvPr id="35879" name="Rectangle 39"/>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11</a:t>
                </a:r>
              </a:p>
            </p:txBody>
          </p:sp>
          <p:sp>
            <p:nvSpPr>
              <p:cNvPr id="35880" name="Rectangle 40"/>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81" name="Rectangle 41"/>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5882" name="Rectangle 42"/>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5883" name="Rectangle 43"/>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84" name="Rectangle 44"/>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85" name="Rectangle 45"/>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5886" name="Rectangle 46"/>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5887" name="Rectangle 47"/>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88" name="Rectangle 48"/>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5889" name="Rectangle 49"/>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5890" name="Rectangle 50"/>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5891" name="Rectangle 51"/>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5892" name="Text Box 52"/>
              <p:cNvSpPr txBox="1">
                <a:spLocks noChangeArrowheads="1"/>
              </p:cNvSpPr>
              <p:nvPr/>
            </p:nvSpPr>
            <p:spPr bwMode="auto">
              <a:xfrm>
                <a:off x="624" y="2524"/>
                <a:ext cx="3984" cy="212"/>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grpSp>
          <p:nvGrpSpPr>
            <p:cNvPr id="6" name="Group 58"/>
            <p:cNvGrpSpPr>
              <a:grpSpLocks/>
            </p:cNvGrpSpPr>
            <p:nvPr/>
          </p:nvGrpSpPr>
          <p:grpSpPr bwMode="auto">
            <a:xfrm>
              <a:off x="2971800" y="2743200"/>
              <a:ext cx="4876800" cy="304800"/>
              <a:chOff x="912" y="1728"/>
              <a:chExt cx="3072" cy="192"/>
            </a:xfrm>
          </p:grpSpPr>
          <p:sp>
            <p:nvSpPr>
              <p:cNvPr id="35893" name="AutoShape 53"/>
              <p:cNvSpPr>
                <a:spLocks noChangeArrowheads="1"/>
              </p:cNvSpPr>
              <p:nvPr/>
            </p:nvSpPr>
            <p:spPr bwMode="auto">
              <a:xfrm>
                <a:off x="2304"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4" name="AutoShape 54"/>
              <p:cNvSpPr>
                <a:spLocks noChangeArrowheads="1"/>
              </p:cNvSpPr>
              <p:nvPr/>
            </p:nvSpPr>
            <p:spPr bwMode="auto">
              <a:xfrm>
                <a:off x="1632"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5" name="AutoShape 55"/>
              <p:cNvSpPr>
                <a:spLocks noChangeArrowheads="1"/>
              </p:cNvSpPr>
              <p:nvPr/>
            </p:nvSpPr>
            <p:spPr bwMode="auto">
              <a:xfrm>
                <a:off x="912"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6" name="AutoShape 56"/>
              <p:cNvSpPr>
                <a:spLocks noChangeArrowheads="1"/>
              </p:cNvSpPr>
              <p:nvPr/>
            </p:nvSpPr>
            <p:spPr bwMode="auto">
              <a:xfrm>
                <a:off x="3024"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7" name="AutoShape 57"/>
              <p:cNvSpPr>
                <a:spLocks noChangeArrowheads="1"/>
              </p:cNvSpPr>
              <p:nvPr/>
            </p:nvSpPr>
            <p:spPr bwMode="auto">
              <a:xfrm>
                <a:off x="3744"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grpSp>
        <p:sp>
          <p:nvSpPr>
            <p:cNvPr id="35899" name="Line 59"/>
            <p:cNvSpPr>
              <a:spLocks noChangeShapeType="1"/>
            </p:cNvSpPr>
            <p:nvPr/>
          </p:nvSpPr>
          <p:spPr bwMode="auto">
            <a:xfrm>
              <a:off x="8153400" y="1981200"/>
              <a:ext cx="0" cy="3276600"/>
            </a:xfrm>
            <a:prstGeom prst="line">
              <a:avLst/>
            </a:prstGeom>
            <a:noFill/>
            <a:ln w="15875" cap="rnd">
              <a:solidFill>
                <a:schemeClr val="tx1"/>
              </a:solidFill>
              <a:prstDash val="sysDot"/>
              <a:round/>
              <a:headEnd/>
              <a:tailEnd type="none" w="lg"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9" end="9"/>
                                            </p:txEl>
                                          </p:spTgt>
                                        </p:tgtEl>
                                        <p:attrNameLst>
                                          <p:attrName>style.visibility</p:attrName>
                                        </p:attrNameLst>
                                      </p:cBhvr>
                                      <p:to>
                                        <p:strVal val="visible"/>
                                      </p:to>
                                    </p:set>
                                    <p:animEffect transition="in" filter="wipe(left)">
                                      <p:cBhvr>
                                        <p:cTn id="12" dur="500"/>
                                        <p:tgtEl>
                                          <p:spTgt spid="3584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3">
                                            <p:txEl>
                                              <p:pRg st="10" end="10"/>
                                            </p:txEl>
                                          </p:spTgt>
                                        </p:tgtEl>
                                        <p:attrNameLst>
                                          <p:attrName>style.visibility</p:attrName>
                                        </p:attrNameLst>
                                      </p:cBhvr>
                                      <p:to>
                                        <p:strVal val="visible"/>
                                      </p:to>
                                    </p:set>
                                    <p:animEffect transition="in" filter="wipe(left)">
                                      <p:cBhvr>
                                        <p:cTn id="17" dur="500"/>
                                        <p:tgtEl>
                                          <p:spTgt spid="3584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3">
                                            <p:txEl>
                                              <p:pRg st="11" end="11"/>
                                            </p:txEl>
                                          </p:spTgt>
                                        </p:tgtEl>
                                        <p:attrNameLst>
                                          <p:attrName>style.visibility</p:attrName>
                                        </p:attrNameLst>
                                      </p:cBhvr>
                                      <p:to>
                                        <p:strVal val="visible"/>
                                      </p:to>
                                    </p:set>
                                    <p:animEffect transition="in" filter="wipe(left)">
                                      <p:cBhvr>
                                        <p:cTn id="22" dur="500"/>
                                        <p:tgtEl>
                                          <p:spTgt spid="358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4"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Analysis I</a:t>
            </a:r>
          </a:p>
        </p:txBody>
      </p:sp>
      <p:sp>
        <p:nvSpPr>
          <p:cNvPr id="38915" name="Rectangle 3"/>
          <p:cNvSpPr>
            <a:spLocks noGrp="1" noChangeArrowheads="1"/>
          </p:cNvSpPr>
          <p:nvPr>
            <p:ph idx="1"/>
          </p:nvPr>
        </p:nvSpPr>
        <p:spPr/>
        <p:txBody>
          <a:bodyPr>
            <a:normAutofit/>
          </a:bodyPr>
          <a:lstStyle/>
          <a:p>
            <a:r>
              <a:rPr lang="en-US" sz="3600" dirty="0"/>
              <a:t>Here’s how the algorithm starts:</a:t>
            </a:r>
          </a:p>
          <a:p>
            <a:pPr lvl="2">
              <a:buFontTx/>
              <a:buChar char=" "/>
            </a:pPr>
            <a:r>
              <a:rPr lang="en-US" sz="2800" dirty="0" err="1">
                <a:latin typeface="Verdana" pitchFamily="34" charset="0"/>
              </a:rPr>
              <a:t>heapify</a:t>
            </a:r>
            <a:r>
              <a:rPr lang="en-US" sz="2800" dirty="0">
                <a:latin typeface="Verdana" pitchFamily="34" charset="0"/>
              </a:rPr>
              <a:t> the array;</a:t>
            </a:r>
          </a:p>
          <a:p>
            <a:r>
              <a:rPr lang="en-US" sz="3600" dirty="0" err="1"/>
              <a:t>Heapifying</a:t>
            </a:r>
            <a:r>
              <a:rPr lang="en-US" sz="3600" dirty="0"/>
              <a:t> the array: we add each of </a:t>
            </a:r>
            <a:r>
              <a:rPr lang="en-US" sz="3200" dirty="0">
                <a:latin typeface="Verdana" pitchFamily="34" charset="0"/>
              </a:rPr>
              <a:t>n</a:t>
            </a:r>
            <a:r>
              <a:rPr lang="en-US" sz="3600" dirty="0"/>
              <a:t> nodes </a:t>
            </a:r>
          </a:p>
          <a:p>
            <a:pPr lvl="1"/>
            <a:r>
              <a:rPr lang="en-US" sz="3200" dirty="0"/>
              <a:t>Each node has to be sifted up, possibly as far as the root</a:t>
            </a:r>
          </a:p>
          <a:p>
            <a:pPr lvl="2"/>
            <a:r>
              <a:rPr lang="en-US" sz="2800" dirty="0"/>
              <a:t>Since the binary tree is perfectly balanced, sifting up a single node takes</a:t>
            </a:r>
            <a:r>
              <a:rPr lang="en-US" sz="2800" dirty="0">
                <a:latin typeface="Verdana" pitchFamily="34" charset="0"/>
              </a:rPr>
              <a:t> O(log n) </a:t>
            </a:r>
            <a:r>
              <a:rPr lang="en-US" sz="2800" dirty="0"/>
              <a:t>time</a:t>
            </a:r>
          </a:p>
          <a:p>
            <a:pPr lvl="1"/>
            <a:r>
              <a:rPr lang="en-US" sz="3200" dirty="0"/>
              <a:t>Since we do this </a:t>
            </a:r>
            <a:r>
              <a:rPr lang="en-US" sz="2800" dirty="0">
                <a:latin typeface="Verdana" pitchFamily="34" charset="0"/>
              </a:rPr>
              <a:t>n</a:t>
            </a:r>
            <a:r>
              <a:rPr lang="en-US" sz="3200" dirty="0"/>
              <a:t> times, </a:t>
            </a:r>
            <a:r>
              <a:rPr lang="en-US" sz="3200" dirty="0" err="1"/>
              <a:t>heapifying</a:t>
            </a:r>
            <a:r>
              <a:rPr lang="en-US" sz="3200" dirty="0"/>
              <a:t> takes </a:t>
            </a:r>
            <a:r>
              <a:rPr lang="en-US" sz="2800" dirty="0">
                <a:latin typeface="Verdana" pitchFamily="34" charset="0"/>
              </a:rPr>
              <a:t>n*O(log n)</a:t>
            </a:r>
            <a:r>
              <a:rPr lang="en-US" sz="3200" dirty="0"/>
              <a:t> time, that is,</a:t>
            </a:r>
            <a:r>
              <a:rPr lang="en-US" sz="3200" dirty="0">
                <a:latin typeface="Verdana" pitchFamily="34" charset="0"/>
              </a:rPr>
              <a:t> </a:t>
            </a:r>
            <a:r>
              <a:rPr lang="en-US" sz="2800" dirty="0">
                <a:latin typeface="Verdana" pitchFamily="34" charset="0"/>
              </a:rPr>
              <a:t>O(n log n)</a:t>
            </a:r>
            <a:r>
              <a:rPr lang="en-US" sz="3200" dirty="0">
                <a:latin typeface="Verdana" pitchFamily="34" charset="0"/>
              </a:rPr>
              <a:t> </a:t>
            </a:r>
            <a:r>
              <a:rPr lang="en-US" sz="3200" dirty="0"/>
              <a:t>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Analysis II</a:t>
            </a:r>
          </a:p>
        </p:txBody>
      </p:sp>
      <p:sp>
        <p:nvSpPr>
          <p:cNvPr id="40963" name="Rectangle 3"/>
          <p:cNvSpPr>
            <a:spLocks noGrp="1" noChangeArrowheads="1"/>
          </p:cNvSpPr>
          <p:nvPr>
            <p:ph idx="1"/>
          </p:nvPr>
        </p:nvSpPr>
        <p:spPr/>
        <p:txBody>
          <a:bodyPr>
            <a:normAutofit/>
          </a:bodyPr>
          <a:lstStyle/>
          <a:p>
            <a:r>
              <a:rPr lang="en-US" sz="3200" dirty="0"/>
              <a:t>Here’s the rest of the algorithm:</a:t>
            </a:r>
          </a:p>
          <a:p>
            <a:pPr lvl="2">
              <a:buFontTx/>
              <a:buChar char=" "/>
            </a:pPr>
            <a:r>
              <a:rPr lang="en-US" sz="2400" dirty="0">
                <a:latin typeface="Verdana" pitchFamily="34" charset="0"/>
              </a:rPr>
              <a:t>while the array isn’t empty {</a:t>
            </a:r>
          </a:p>
          <a:p>
            <a:pPr lvl="2">
              <a:buFontTx/>
              <a:buChar char=" "/>
            </a:pPr>
            <a:r>
              <a:rPr lang="en-US" sz="2400" dirty="0">
                <a:latin typeface="Verdana" pitchFamily="34" charset="0"/>
              </a:rPr>
              <a:t>    remove and replace the root;</a:t>
            </a:r>
          </a:p>
          <a:p>
            <a:pPr lvl="2">
              <a:buFontTx/>
              <a:buChar char=" "/>
            </a:pPr>
            <a:r>
              <a:rPr lang="en-US" sz="2400" dirty="0">
                <a:latin typeface="Verdana" pitchFamily="34" charset="0"/>
              </a:rPr>
              <a:t>    </a:t>
            </a:r>
            <a:r>
              <a:rPr lang="en-US" sz="2400" dirty="0" err="1">
                <a:latin typeface="Verdana" pitchFamily="34" charset="0"/>
              </a:rPr>
              <a:t>reheap</a:t>
            </a:r>
            <a:r>
              <a:rPr lang="en-US" sz="2400" dirty="0">
                <a:latin typeface="Verdana" pitchFamily="34" charset="0"/>
              </a:rPr>
              <a:t> the new root node;</a:t>
            </a:r>
            <a:br>
              <a:rPr lang="en-US" sz="2400" dirty="0">
                <a:latin typeface="Verdana" pitchFamily="34" charset="0"/>
              </a:rPr>
            </a:br>
            <a:r>
              <a:rPr lang="en-US" sz="2400" dirty="0">
                <a:latin typeface="Verdana" pitchFamily="34" charset="0"/>
              </a:rPr>
              <a:t>}</a:t>
            </a:r>
            <a:endParaRPr lang="en-US" sz="2400" dirty="0"/>
          </a:p>
          <a:p>
            <a:r>
              <a:rPr lang="en-US" sz="3200" dirty="0"/>
              <a:t>We do the while loop </a:t>
            </a:r>
            <a:r>
              <a:rPr lang="en-US" dirty="0">
                <a:latin typeface="Verdana" pitchFamily="34" charset="0"/>
              </a:rPr>
              <a:t>n</a:t>
            </a:r>
            <a:r>
              <a:rPr lang="en-US" sz="3200" dirty="0"/>
              <a:t> times (actually, </a:t>
            </a:r>
            <a:r>
              <a:rPr lang="en-US" dirty="0">
                <a:latin typeface="Verdana" pitchFamily="34" charset="0"/>
              </a:rPr>
              <a:t>n-1</a:t>
            </a:r>
            <a:r>
              <a:rPr lang="en-US" sz="3200" dirty="0"/>
              <a:t> times), because we remove one of the </a:t>
            </a:r>
            <a:r>
              <a:rPr lang="en-US" dirty="0">
                <a:latin typeface="Verdana" pitchFamily="34" charset="0"/>
              </a:rPr>
              <a:t>n</a:t>
            </a:r>
            <a:r>
              <a:rPr lang="en-US" sz="3200" dirty="0"/>
              <a:t> nodes each time</a:t>
            </a:r>
          </a:p>
          <a:p>
            <a:r>
              <a:rPr lang="en-US" sz="3200" dirty="0"/>
              <a:t>Removing and replacing the root takes </a:t>
            </a:r>
            <a:r>
              <a:rPr lang="en-US" dirty="0">
                <a:latin typeface="Verdana" pitchFamily="34" charset="0"/>
              </a:rPr>
              <a:t>O(1)</a:t>
            </a:r>
            <a:r>
              <a:rPr lang="en-US" sz="3200" dirty="0"/>
              <a:t> time</a:t>
            </a:r>
          </a:p>
          <a:p>
            <a:r>
              <a:rPr lang="en-US" sz="3200" dirty="0"/>
              <a:t>Therefore, the total time is </a:t>
            </a:r>
            <a:r>
              <a:rPr lang="en-US" dirty="0">
                <a:latin typeface="Verdana" pitchFamily="34" charset="0"/>
              </a:rPr>
              <a:t>n</a:t>
            </a:r>
            <a:r>
              <a:rPr lang="en-US" sz="3200" dirty="0"/>
              <a:t> times however long it takes the </a:t>
            </a:r>
            <a:r>
              <a:rPr lang="en-US" dirty="0" err="1">
                <a:latin typeface="Verdana" pitchFamily="34" charset="0"/>
              </a:rPr>
              <a:t>reheap</a:t>
            </a:r>
            <a:r>
              <a:rPr lang="en-US" sz="3200" dirty="0"/>
              <a:t> method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Analysis III</a:t>
            </a:r>
          </a:p>
        </p:txBody>
      </p:sp>
      <p:sp>
        <p:nvSpPr>
          <p:cNvPr id="41987" name="Rectangle 3"/>
          <p:cNvSpPr>
            <a:spLocks noGrp="1" noChangeArrowheads="1"/>
          </p:cNvSpPr>
          <p:nvPr>
            <p:ph idx="1"/>
          </p:nvPr>
        </p:nvSpPr>
        <p:spPr/>
        <p:txBody>
          <a:bodyPr>
            <a:normAutofit/>
          </a:bodyPr>
          <a:lstStyle/>
          <a:p>
            <a:r>
              <a:rPr lang="en-US"/>
              <a:t>To </a:t>
            </a:r>
            <a:r>
              <a:rPr lang="en-US" dirty="0" err="1"/>
              <a:t>reheap</a:t>
            </a:r>
            <a:r>
              <a:rPr lang="en-US" dirty="0"/>
              <a:t> the root node, we have to follow </a:t>
            </a:r>
            <a:r>
              <a:rPr lang="en-US" i="1" dirty="0"/>
              <a:t>one path</a:t>
            </a:r>
            <a:r>
              <a:rPr lang="en-US" dirty="0"/>
              <a:t> from the root to a leaf node (and we might stop before we reach a leaf)</a:t>
            </a:r>
          </a:p>
          <a:p>
            <a:r>
              <a:rPr lang="en-US" dirty="0"/>
              <a:t>The binary tree is perfectly balanced</a:t>
            </a:r>
          </a:p>
          <a:p>
            <a:r>
              <a:rPr lang="en-US" dirty="0"/>
              <a:t>Therefore, this path is </a:t>
            </a:r>
            <a:r>
              <a:rPr lang="en-US" dirty="0">
                <a:latin typeface="Verdana" pitchFamily="34" charset="0"/>
              </a:rPr>
              <a:t>O(log n)</a:t>
            </a:r>
            <a:r>
              <a:rPr lang="en-US" dirty="0"/>
              <a:t> long</a:t>
            </a:r>
          </a:p>
          <a:p>
            <a:pPr lvl="1"/>
            <a:r>
              <a:rPr lang="en-US" dirty="0"/>
              <a:t>And we only do </a:t>
            </a:r>
            <a:r>
              <a:rPr lang="en-US" dirty="0">
                <a:latin typeface="Verdana" pitchFamily="34" charset="0"/>
              </a:rPr>
              <a:t>O(1)</a:t>
            </a:r>
            <a:r>
              <a:rPr lang="en-US" dirty="0"/>
              <a:t> operations at each node</a:t>
            </a:r>
          </a:p>
          <a:p>
            <a:pPr lvl="1"/>
            <a:r>
              <a:rPr lang="en-US" dirty="0"/>
              <a:t>Therefore, </a:t>
            </a:r>
            <a:r>
              <a:rPr lang="en-US" dirty="0" err="1"/>
              <a:t>reheaping</a:t>
            </a:r>
            <a:r>
              <a:rPr lang="en-US" dirty="0"/>
              <a:t> takes </a:t>
            </a:r>
            <a:r>
              <a:rPr lang="en-US" dirty="0">
                <a:latin typeface="Verdana" pitchFamily="34" charset="0"/>
              </a:rPr>
              <a:t>O(log n)</a:t>
            </a:r>
            <a:r>
              <a:rPr lang="en-US" dirty="0"/>
              <a:t> times</a:t>
            </a:r>
          </a:p>
          <a:p>
            <a:r>
              <a:rPr lang="en-US" dirty="0"/>
              <a:t>Since we </a:t>
            </a:r>
            <a:r>
              <a:rPr lang="en-US" dirty="0" err="1"/>
              <a:t>reheap</a:t>
            </a:r>
            <a:r>
              <a:rPr lang="en-US" dirty="0"/>
              <a:t> inside a while loop that we do </a:t>
            </a:r>
            <a:r>
              <a:rPr lang="en-US" dirty="0">
                <a:latin typeface="Verdana" pitchFamily="34" charset="0"/>
              </a:rPr>
              <a:t>n</a:t>
            </a:r>
            <a:r>
              <a:rPr lang="en-US" dirty="0"/>
              <a:t> times, the total time for the while loop is </a:t>
            </a:r>
            <a:r>
              <a:rPr lang="en-US" dirty="0">
                <a:latin typeface="Verdana" pitchFamily="34" charset="0"/>
              </a:rPr>
              <a:t>n*O(log n)</a:t>
            </a:r>
            <a:r>
              <a:rPr lang="en-US" dirty="0"/>
              <a:t>, or </a:t>
            </a:r>
            <a:r>
              <a:rPr lang="en-US" dirty="0">
                <a:latin typeface="Verdana" pitchFamily="34" charset="0"/>
              </a:rPr>
              <a:t>O(n log 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Analysis IV</a:t>
            </a:r>
          </a:p>
        </p:txBody>
      </p:sp>
      <p:sp>
        <p:nvSpPr>
          <p:cNvPr id="43011" name="Rectangle 3"/>
          <p:cNvSpPr>
            <a:spLocks noGrp="1" noChangeArrowheads="1"/>
          </p:cNvSpPr>
          <p:nvPr>
            <p:ph idx="1"/>
          </p:nvPr>
        </p:nvSpPr>
        <p:spPr/>
        <p:txBody>
          <a:bodyPr>
            <a:normAutofit/>
          </a:bodyPr>
          <a:lstStyle/>
          <a:p>
            <a:r>
              <a:rPr lang="en-US" sz="3200" dirty="0"/>
              <a:t>Here’s the algorithm again:</a:t>
            </a:r>
          </a:p>
          <a:p>
            <a:pPr lvl="2">
              <a:buFontTx/>
              <a:buChar char=" "/>
            </a:pPr>
            <a:r>
              <a:rPr lang="en-US" sz="2400" dirty="0" err="1">
                <a:latin typeface="Verdana" pitchFamily="34" charset="0"/>
              </a:rPr>
              <a:t>heapify</a:t>
            </a:r>
            <a:r>
              <a:rPr lang="en-US" sz="2400" dirty="0">
                <a:latin typeface="Verdana" pitchFamily="34" charset="0"/>
              </a:rPr>
              <a:t> the array;</a:t>
            </a:r>
          </a:p>
          <a:p>
            <a:pPr lvl="2">
              <a:buFontTx/>
              <a:buChar char=" "/>
            </a:pPr>
            <a:r>
              <a:rPr lang="en-US" sz="2400" dirty="0">
                <a:latin typeface="Verdana" pitchFamily="34" charset="0"/>
              </a:rPr>
              <a:t>while the array isn’t empty {</a:t>
            </a:r>
          </a:p>
          <a:p>
            <a:pPr lvl="2">
              <a:buFontTx/>
              <a:buChar char=" "/>
            </a:pPr>
            <a:r>
              <a:rPr lang="en-US" sz="2400" dirty="0">
                <a:latin typeface="Verdana" pitchFamily="34" charset="0"/>
              </a:rPr>
              <a:t>    remove and replace the root;</a:t>
            </a:r>
          </a:p>
          <a:p>
            <a:pPr lvl="2">
              <a:buFontTx/>
              <a:buChar char=" "/>
            </a:pPr>
            <a:r>
              <a:rPr lang="en-US" sz="2400" dirty="0">
                <a:latin typeface="Verdana" pitchFamily="34" charset="0"/>
              </a:rPr>
              <a:t>    </a:t>
            </a:r>
            <a:r>
              <a:rPr lang="en-US" sz="2400" dirty="0" err="1">
                <a:latin typeface="Verdana" pitchFamily="34" charset="0"/>
              </a:rPr>
              <a:t>reheap</a:t>
            </a:r>
            <a:r>
              <a:rPr lang="en-US" sz="2400" dirty="0">
                <a:latin typeface="Verdana" pitchFamily="34" charset="0"/>
              </a:rPr>
              <a:t> the new root node;</a:t>
            </a:r>
            <a:br>
              <a:rPr lang="en-US" sz="2400" dirty="0">
                <a:latin typeface="Verdana" pitchFamily="34" charset="0"/>
              </a:rPr>
            </a:br>
            <a:r>
              <a:rPr lang="en-US" sz="2400" dirty="0">
                <a:latin typeface="Verdana" pitchFamily="34" charset="0"/>
              </a:rPr>
              <a:t>}</a:t>
            </a:r>
            <a:endParaRPr lang="en-US" sz="2400" dirty="0"/>
          </a:p>
          <a:p>
            <a:r>
              <a:rPr lang="en-US" sz="3200" dirty="0"/>
              <a:t>We have seen that </a:t>
            </a:r>
            <a:r>
              <a:rPr lang="en-US" sz="3200" dirty="0" err="1"/>
              <a:t>heapifying</a:t>
            </a:r>
            <a:r>
              <a:rPr lang="en-US" sz="3200" dirty="0"/>
              <a:t> takes </a:t>
            </a:r>
            <a:r>
              <a:rPr lang="en-US" dirty="0">
                <a:latin typeface="Verdana" pitchFamily="34" charset="0"/>
              </a:rPr>
              <a:t>O(n log n)</a:t>
            </a:r>
            <a:r>
              <a:rPr lang="en-US" sz="3200" dirty="0"/>
              <a:t> time</a:t>
            </a:r>
          </a:p>
          <a:p>
            <a:r>
              <a:rPr lang="en-US" sz="3200" dirty="0"/>
              <a:t>The while loop takes </a:t>
            </a:r>
            <a:r>
              <a:rPr lang="en-US" dirty="0">
                <a:latin typeface="Verdana" pitchFamily="34" charset="0"/>
              </a:rPr>
              <a:t>O(n log n)</a:t>
            </a:r>
            <a:r>
              <a:rPr lang="en-US" sz="3200" dirty="0"/>
              <a:t> time</a:t>
            </a:r>
          </a:p>
          <a:p>
            <a:r>
              <a:rPr lang="en-US" sz="3200" dirty="0"/>
              <a:t>The total time is therefore </a:t>
            </a:r>
            <a:r>
              <a:rPr lang="en-US" dirty="0">
                <a:latin typeface="Verdana" pitchFamily="34" charset="0"/>
              </a:rPr>
              <a:t>O(n log n) + O(n log n)</a:t>
            </a:r>
            <a:endParaRPr lang="en-US" sz="3200" dirty="0"/>
          </a:p>
          <a:p>
            <a:r>
              <a:rPr lang="en-US" sz="3200" dirty="0"/>
              <a:t>This is the same as </a:t>
            </a:r>
            <a:r>
              <a:rPr lang="en-US" dirty="0">
                <a:latin typeface="Verdana" pitchFamily="34" charset="0"/>
              </a:rPr>
              <a:t>O(n log n)</a:t>
            </a:r>
            <a:r>
              <a:rPr lang="en-US" sz="3200" dirty="0"/>
              <a: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7165-46A8-FF4D-B3F4-B3FED703E53C}"/>
              </a:ext>
            </a:extLst>
          </p:cNvPr>
          <p:cNvSpPr>
            <a:spLocks noGrp="1"/>
          </p:cNvSpPr>
          <p:nvPr>
            <p:ph type="title"/>
          </p:nvPr>
        </p:nvSpPr>
        <p:spPr/>
        <p:txBody>
          <a:bodyPr/>
          <a:lstStyle/>
          <a:p>
            <a:r>
              <a:rPr lang="en-US" dirty="0"/>
              <a:t>Randomized Quick Sort - Example</a:t>
            </a:r>
          </a:p>
        </p:txBody>
      </p:sp>
      <p:sp>
        <p:nvSpPr>
          <p:cNvPr id="3" name="Content Placeholder 2">
            <a:extLst>
              <a:ext uri="{FF2B5EF4-FFF2-40B4-BE49-F238E27FC236}">
                <a16:creationId xmlns:a16="http://schemas.microsoft.com/office/drawing/2014/main" id="{5A8EFA25-F923-BE9B-AC67-89DE9AC0433D}"/>
              </a:ext>
            </a:extLst>
          </p:cNvPr>
          <p:cNvSpPr>
            <a:spLocks noGrp="1"/>
          </p:cNvSpPr>
          <p:nvPr>
            <p:ph idx="1"/>
          </p:nvPr>
        </p:nvSpPr>
        <p:spPr/>
        <p:txBody>
          <a:bodyPr>
            <a:normAutofit/>
          </a:bodyPr>
          <a:lstStyle/>
          <a:p>
            <a:r>
              <a:rPr lang="en-US" dirty="0"/>
              <a:t>Let’s take a sorted list as an input for this example.</a:t>
            </a:r>
          </a:p>
          <a:p>
            <a:pPr marL="0" indent="0" algn="ctr">
              <a:buNone/>
            </a:pPr>
            <a:r>
              <a:rPr lang="en-US" dirty="0"/>
              <a:t>3, 5, 7, 8, 12, 15</a:t>
            </a:r>
          </a:p>
        </p:txBody>
      </p:sp>
      <p:sp>
        <p:nvSpPr>
          <p:cNvPr id="4" name="Slide Number Placeholder 3">
            <a:extLst>
              <a:ext uri="{FF2B5EF4-FFF2-40B4-BE49-F238E27FC236}">
                <a16:creationId xmlns:a16="http://schemas.microsoft.com/office/drawing/2014/main" id="{F4CAB275-F29B-1871-5228-66F2CAE032BF}"/>
              </a:ext>
            </a:extLst>
          </p:cNvPr>
          <p:cNvSpPr>
            <a:spLocks noGrp="1"/>
          </p:cNvSpPr>
          <p:nvPr>
            <p:ph type="sldNum" sz="quarter" idx="12"/>
          </p:nvPr>
        </p:nvSpPr>
        <p:spPr/>
        <p:txBody>
          <a:bodyPr/>
          <a:lstStyle/>
          <a:p>
            <a:fld id="{4CC025FC-8595-493D-A46F-2FDFDC85D9BC}" type="slidenum">
              <a:rPr lang="en-US" smtClean="0"/>
              <a:t>3</a:t>
            </a:fld>
            <a:endParaRPr lang="en-US" dirty="0"/>
          </a:p>
        </p:txBody>
      </p:sp>
      <p:grpSp>
        <p:nvGrpSpPr>
          <p:cNvPr id="12" name="Group 11">
            <a:extLst>
              <a:ext uri="{FF2B5EF4-FFF2-40B4-BE49-F238E27FC236}">
                <a16:creationId xmlns:a16="http://schemas.microsoft.com/office/drawing/2014/main" id="{8F86DDBC-77CC-B311-BD19-07A612990947}"/>
              </a:ext>
            </a:extLst>
          </p:cNvPr>
          <p:cNvGrpSpPr/>
          <p:nvPr/>
        </p:nvGrpSpPr>
        <p:grpSpPr>
          <a:xfrm>
            <a:off x="449904" y="2837877"/>
            <a:ext cx="5201866" cy="3387219"/>
            <a:chOff x="449904" y="2837877"/>
            <a:chExt cx="5201866" cy="3387219"/>
          </a:xfrm>
        </p:grpSpPr>
        <p:sp>
          <p:nvSpPr>
            <p:cNvPr id="6" name="TextBox 5">
              <a:extLst>
                <a:ext uri="{FF2B5EF4-FFF2-40B4-BE49-F238E27FC236}">
                  <a16:creationId xmlns:a16="http://schemas.microsoft.com/office/drawing/2014/main" id="{8B7EF19A-4E62-A07F-E0D2-E2A5449D100B}"/>
                </a:ext>
              </a:extLst>
            </p:cNvPr>
            <p:cNvSpPr txBox="1"/>
            <p:nvPr/>
          </p:nvSpPr>
          <p:spPr>
            <a:xfrm>
              <a:off x="449904" y="4193771"/>
              <a:ext cx="5201866" cy="2031325"/>
            </a:xfrm>
            <a:prstGeom prst="rect">
              <a:avLst/>
            </a:prstGeom>
            <a:noFill/>
          </p:spPr>
          <p:txBody>
            <a:bodyPr wrap="square">
              <a:spAutoFit/>
            </a:bodyPr>
            <a:lstStyle/>
            <a:p>
              <a:r>
                <a:rPr lang="en-US" b="1" u="sng" dirty="0"/>
                <a:t>Case-1</a:t>
              </a:r>
            </a:p>
            <a:p>
              <a:pPr algn="just"/>
              <a:r>
                <a:rPr lang="en-US" dirty="0"/>
                <a:t>Considering the worst case possible, if the random pivot chosen is also the highest index number, it compares all the other numbers and another pivot is selected. Since 15 is greater than all the other numbers in the list, it won’t be swapped, and another pivot is chosen.</a:t>
              </a:r>
            </a:p>
          </p:txBody>
        </p:sp>
        <p:pic>
          <p:nvPicPr>
            <p:cNvPr id="8" name="Picture 7" descr="A white rectangular object with black text&#10;&#10;Description automatically generated">
              <a:extLst>
                <a:ext uri="{FF2B5EF4-FFF2-40B4-BE49-F238E27FC236}">
                  <a16:creationId xmlns:a16="http://schemas.microsoft.com/office/drawing/2014/main" id="{8112BA16-9D69-3F72-3799-BA072C451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04" y="2837877"/>
              <a:ext cx="5201866" cy="1330191"/>
            </a:xfrm>
            <a:prstGeom prst="rect">
              <a:avLst/>
            </a:prstGeom>
          </p:spPr>
        </p:pic>
      </p:grpSp>
      <p:grpSp>
        <p:nvGrpSpPr>
          <p:cNvPr id="13" name="Group 12">
            <a:extLst>
              <a:ext uri="{FF2B5EF4-FFF2-40B4-BE49-F238E27FC236}">
                <a16:creationId xmlns:a16="http://schemas.microsoft.com/office/drawing/2014/main" id="{103D27D5-D9AA-EBAE-357B-15BC218C1D3F}"/>
              </a:ext>
            </a:extLst>
          </p:cNvPr>
          <p:cNvGrpSpPr/>
          <p:nvPr/>
        </p:nvGrpSpPr>
        <p:grpSpPr>
          <a:xfrm>
            <a:off x="6438589" y="2837878"/>
            <a:ext cx="5201866" cy="2807518"/>
            <a:chOff x="6438589" y="2837878"/>
            <a:chExt cx="5201866" cy="2807518"/>
          </a:xfrm>
        </p:grpSpPr>
        <p:pic>
          <p:nvPicPr>
            <p:cNvPr id="10" name="Picture 9" descr="A black and white text&#10;&#10;Description automatically generated">
              <a:extLst>
                <a:ext uri="{FF2B5EF4-FFF2-40B4-BE49-F238E27FC236}">
                  <a16:creationId xmlns:a16="http://schemas.microsoft.com/office/drawing/2014/main" id="{12FB6742-36AB-82DD-84B2-C88C4965E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589" y="2837878"/>
              <a:ext cx="5201866" cy="1300467"/>
            </a:xfrm>
            <a:prstGeom prst="rect">
              <a:avLst/>
            </a:prstGeom>
          </p:spPr>
        </p:pic>
        <p:sp>
          <p:nvSpPr>
            <p:cNvPr id="11" name="TextBox 10">
              <a:extLst>
                <a:ext uri="{FF2B5EF4-FFF2-40B4-BE49-F238E27FC236}">
                  <a16:creationId xmlns:a16="http://schemas.microsoft.com/office/drawing/2014/main" id="{52B8C496-8B75-3C43-E9E3-418FAB0AC6DA}"/>
                </a:ext>
              </a:extLst>
            </p:cNvPr>
            <p:cNvSpPr txBox="1"/>
            <p:nvPr/>
          </p:nvSpPr>
          <p:spPr>
            <a:xfrm>
              <a:off x="6438589" y="4168068"/>
              <a:ext cx="5201866" cy="1477328"/>
            </a:xfrm>
            <a:prstGeom prst="rect">
              <a:avLst/>
            </a:prstGeom>
            <a:noFill/>
          </p:spPr>
          <p:txBody>
            <a:bodyPr wrap="square">
              <a:spAutoFit/>
            </a:bodyPr>
            <a:lstStyle/>
            <a:p>
              <a:r>
                <a:rPr lang="en-US" b="1" u="sng" dirty="0"/>
                <a:t>Case-2</a:t>
              </a:r>
            </a:p>
            <a:p>
              <a:pPr algn="just"/>
              <a:r>
                <a:rPr lang="en-US" dirty="0"/>
                <a:t>If the random pivot function chooses 7 as the pivot number. Now the pivot divides the list into half so standard quick sort is carried out usually. However, the time complexity is decreased than the worst case.</a:t>
              </a:r>
            </a:p>
          </p:txBody>
        </p:sp>
      </p:grpSp>
    </p:spTree>
    <p:extLst>
      <p:ext uri="{BB962C8B-B14F-4D97-AF65-F5344CB8AC3E}">
        <p14:creationId xmlns:p14="http://schemas.microsoft.com/office/powerpoint/2010/main" val="331772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is a “heap”?</a:t>
            </a:r>
          </a:p>
        </p:txBody>
      </p:sp>
      <p:sp>
        <p:nvSpPr>
          <p:cNvPr id="3" name="Content Placeholder 2">
            <a:extLst>
              <a:ext uri="{FF2B5EF4-FFF2-40B4-BE49-F238E27FC236}">
                <a16:creationId xmlns:a16="http://schemas.microsoft.com/office/drawing/2014/main" id="{F0561988-9C88-4AEC-8A78-83B5547958D8}"/>
              </a:ext>
            </a:extLst>
          </p:cNvPr>
          <p:cNvSpPr>
            <a:spLocks noGrp="1"/>
          </p:cNvSpPr>
          <p:nvPr>
            <p:ph idx="1"/>
          </p:nvPr>
        </p:nvSpPr>
        <p:spPr/>
        <p:txBody>
          <a:bodyPr>
            <a:normAutofit/>
          </a:bodyPr>
          <a:lstStyle/>
          <a:p>
            <a:pPr marL="533400" indent="-533400"/>
            <a:r>
              <a:rPr lang="en-US" sz="4000" dirty="0"/>
              <a:t>Definitions of </a:t>
            </a:r>
            <a:r>
              <a:rPr lang="en-US" sz="4000" dirty="0">
                <a:solidFill>
                  <a:schemeClr val="tx2"/>
                </a:solidFill>
              </a:rPr>
              <a:t>heap</a:t>
            </a:r>
            <a:r>
              <a:rPr lang="en-US" sz="4000" dirty="0"/>
              <a:t>:</a:t>
            </a:r>
          </a:p>
          <a:p>
            <a:pPr marL="914400" lvl="1" indent="-457200">
              <a:buFontTx/>
              <a:buAutoNum type="arabicPeriod"/>
            </a:pPr>
            <a:r>
              <a:rPr lang="en-US" sz="3600" dirty="0"/>
              <a:t>A large area of memory from which the programmer can allocate blocks as needed, and deallocate them (or allow them to be garbage collected) when no longer needed</a:t>
            </a:r>
          </a:p>
          <a:p>
            <a:pPr marL="914400" lvl="1" indent="-457200">
              <a:buFontTx/>
              <a:buAutoNum type="arabicPeriod"/>
            </a:pPr>
            <a:r>
              <a:rPr lang="en-US" sz="3600" dirty="0"/>
              <a:t>A balanced, left-justified binary tree in which no node has a value greater than the value in its parent</a:t>
            </a:r>
            <a:endParaRPr lang="en-US" sz="4000" dirty="0"/>
          </a:p>
          <a:p>
            <a:pPr marL="533400" indent="-533400"/>
            <a:r>
              <a:rPr lang="en-US" sz="4000" dirty="0"/>
              <a:t>These two definitions have little in common</a:t>
            </a:r>
          </a:p>
          <a:p>
            <a:pPr marL="533400" indent="-533400"/>
            <a:r>
              <a:rPr lang="en-US" sz="4000" dirty="0"/>
              <a:t>Heapsort uses the second definition</a:t>
            </a:r>
            <a:endParaRPr lang="en-US" sz="3600" dirty="0"/>
          </a:p>
          <a:p>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Why study Heapsort?</a:t>
            </a:r>
          </a:p>
        </p:txBody>
      </p:sp>
      <p:sp>
        <p:nvSpPr>
          <p:cNvPr id="5123" name="Rectangle 3"/>
          <p:cNvSpPr>
            <a:spLocks noGrp="1" noChangeArrowheads="1"/>
          </p:cNvSpPr>
          <p:nvPr>
            <p:ph idx="1"/>
          </p:nvPr>
        </p:nvSpPr>
        <p:spPr/>
        <p:txBody>
          <a:bodyPr/>
          <a:lstStyle/>
          <a:p>
            <a:r>
              <a:rPr lang="en-US" sz="3200"/>
              <a:t>It is a well-known, traditional sorting algorithm you will be expected to know</a:t>
            </a:r>
          </a:p>
          <a:p>
            <a:r>
              <a:rPr lang="en-US" sz="3200"/>
              <a:t>Heapsort is </a:t>
            </a:r>
            <a:r>
              <a:rPr lang="en-US" sz="3200" i="1"/>
              <a:t>always</a:t>
            </a:r>
            <a:r>
              <a:rPr lang="en-US" sz="3200"/>
              <a:t> O(n log n)</a:t>
            </a:r>
          </a:p>
          <a:p>
            <a:pPr lvl="1"/>
            <a:r>
              <a:rPr lang="en-US" sz="2800"/>
              <a:t>Quicksort is usually O(n log n) but in the worst case slows to O(n</a:t>
            </a:r>
            <a:r>
              <a:rPr lang="en-US" sz="2800" baseline="30000"/>
              <a:t>2</a:t>
            </a:r>
            <a:r>
              <a:rPr lang="en-US" sz="2800"/>
              <a:t>)</a:t>
            </a:r>
          </a:p>
          <a:p>
            <a:pPr lvl="1"/>
            <a:r>
              <a:rPr lang="en-US" sz="2800"/>
              <a:t>Quicksort is generally faster, but Heapsort is better in time-critical applications</a:t>
            </a:r>
            <a:endParaRPr lang="en-US" sz="3200"/>
          </a:p>
          <a:p>
            <a:r>
              <a:rPr lang="en-US" sz="3200"/>
              <a:t>Heapsort is a </a:t>
            </a:r>
            <a:r>
              <a:rPr lang="en-US" sz="3200" i="1"/>
              <a:t>really cool</a:t>
            </a:r>
            <a:r>
              <a:rPr lang="en-US" sz="3200"/>
              <a:t> algorithm!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Balanced binary trees</a:t>
            </a:r>
          </a:p>
        </p:txBody>
      </p:sp>
      <p:grpSp>
        <p:nvGrpSpPr>
          <p:cNvPr id="2" name="Group 101"/>
          <p:cNvGrpSpPr>
            <a:grpSpLocks/>
          </p:cNvGrpSpPr>
          <p:nvPr/>
        </p:nvGrpSpPr>
        <p:grpSpPr bwMode="auto">
          <a:xfrm>
            <a:off x="2362200" y="4572001"/>
            <a:ext cx="2438400" cy="1512888"/>
            <a:chOff x="384" y="2640"/>
            <a:chExt cx="1536" cy="953"/>
          </a:xfrm>
        </p:grpSpPr>
        <p:sp>
          <p:nvSpPr>
            <p:cNvPr id="7172" name="Text Box 4"/>
            <p:cNvSpPr txBox="1">
              <a:spLocks noChangeArrowheads="1"/>
            </p:cNvSpPr>
            <p:nvPr/>
          </p:nvSpPr>
          <p:spPr bwMode="auto">
            <a:xfrm>
              <a:off x="720" y="3360"/>
              <a:ext cx="864" cy="233"/>
            </a:xfrm>
            <a:prstGeom prst="rect">
              <a:avLst/>
            </a:prstGeom>
            <a:noFill/>
            <a:ln w="9525">
              <a:noFill/>
              <a:miter lim="800000"/>
              <a:headEnd/>
              <a:tailEnd/>
            </a:ln>
            <a:effectLst/>
          </p:spPr>
          <p:txBody>
            <a:bodyPr>
              <a:spAutoFit/>
            </a:bodyPr>
            <a:lstStyle/>
            <a:p>
              <a:pPr>
                <a:spcBef>
                  <a:spcPct val="50000"/>
                </a:spcBef>
              </a:pPr>
              <a:r>
                <a:rPr lang="en-US"/>
                <a:t>Balanced</a:t>
              </a:r>
            </a:p>
          </p:txBody>
        </p:sp>
        <p:sp>
          <p:nvSpPr>
            <p:cNvPr id="7175" name="Oval 7"/>
            <p:cNvSpPr>
              <a:spLocks noChangeArrowheads="1"/>
            </p:cNvSpPr>
            <p:nvPr/>
          </p:nvSpPr>
          <p:spPr bwMode="auto">
            <a:xfrm>
              <a:off x="719" y="2877"/>
              <a:ext cx="98" cy="98"/>
            </a:xfrm>
            <a:prstGeom prst="ellipse">
              <a:avLst/>
            </a:prstGeom>
            <a:noFill/>
            <a:ln w="15875">
              <a:solidFill>
                <a:schemeClr val="tx1"/>
              </a:solidFill>
              <a:round/>
              <a:headEnd/>
              <a:tailEnd/>
            </a:ln>
            <a:effectLst/>
          </p:spPr>
          <p:txBody>
            <a:bodyPr wrap="none" anchor="ctr"/>
            <a:lstStyle/>
            <a:p>
              <a:endParaRPr lang="en-US"/>
            </a:p>
          </p:txBody>
        </p:sp>
        <p:sp>
          <p:nvSpPr>
            <p:cNvPr id="7176" name="Oval 8"/>
            <p:cNvSpPr>
              <a:spLocks noChangeArrowheads="1"/>
            </p:cNvSpPr>
            <p:nvPr/>
          </p:nvSpPr>
          <p:spPr bwMode="auto">
            <a:xfrm>
              <a:off x="528" y="3068"/>
              <a:ext cx="98" cy="98"/>
            </a:xfrm>
            <a:prstGeom prst="ellipse">
              <a:avLst/>
            </a:prstGeom>
            <a:noFill/>
            <a:ln w="15875">
              <a:solidFill>
                <a:schemeClr val="tx1"/>
              </a:solidFill>
              <a:round/>
              <a:headEnd/>
              <a:tailEnd/>
            </a:ln>
            <a:effectLst/>
          </p:spPr>
          <p:txBody>
            <a:bodyPr wrap="none" anchor="ctr"/>
            <a:lstStyle/>
            <a:p>
              <a:endParaRPr lang="en-US"/>
            </a:p>
          </p:txBody>
        </p:sp>
        <p:sp>
          <p:nvSpPr>
            <p:cNvPr id="7177" name="Oval 9"/>
            <p:cNvSpPr>
              <a:spLocks noChangeArrowheads="1"/>
            </p:cNvSpPr>
            <p:nvPr/>
          </p:nvSpPr>
          <p:spPr bwMode="auto">
            <a:xfrm>
              <a:off x="910" y="3070"/>
              <a:ext cx="98" cy="98"/>
            </a:xfrm>
            <a:prstGeom prst="ellipse">
              <a:avLst/>
            </a:prstGeom>
            <a:noFill/>
            <a:ln w="15875">
              <a:solidFill>
                <a:schemeClr val="tx1"/>
              </a:solidFill>
              <a:round/>
              <a:headEnd/>
              <a:tailEnd/>
            </a:ln>
            <a:effectLst/>
          </p:spPr>
          <p:txBody>
            <a:bodyPr wrap="none" anchor="ctr"/>
            <a:lstStyle/>
            <a:p>
              <a:endParaRPr lang="en-US"/>
            </a:p>
          </p:txBody>
        </p:sp>
        <p:sp>
          <p:nvSpPr>
            <p:cNvPr id="7178" name="Oval 10"/>
            <p:cNvSpPr>
              <a:spLocks noChangeArrowheads="1"/>
            </p:cNvSpPr>
            <p:nvPr/>
          </p:nvSpPr>
          <p:spPr bwMode="auto">
            <a:xfrm>
              <a:off x="624" y="3260"/>
              <a:ext cx="98" cy="98"/>
            </a:xfrm>
            <a:prstGeom prst="ellipse">
              <a:avLst/>
            </a:prstGeom>
            <a:noFill/>
            <a:ln w="15875">
              <a:solidFill>
                <a:schemeClr val="tx1"/>
              </a:solidFill>
              <a:round/>
              <a:headEnd/>
              <a:tailEnd/>
            </a:ln>
            <a:effectLst/>
          </p:spPr>
          <p:txBody>
            <a:bodyPr wrap="none" anchor="ctr"/>
            <a:lstStyle/>
            <a:p>
              <a:endParaRPr lang="en-US"/>
            </a:p>
          </p:txBody>
        </p:sp>
        <p:sp>
          <p:nvSpPr>
            <p:cNvPr id="7179" name="Oval 11"/>
            <p:cNvSpPr>
              <a:spLocks noChangeArrowheads="1"/>
            </p:cNvSpPr>
            <p:nvPr/>
          </p:nvSpPr>
          <p:spPr bwMode="auto">
            <a:xfrm>
              <a:off x="768"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0" name="Oval 12"/>
            <p:cNvSpPr>
              <a:spLocks noChangeArrowheads="1"/>
            </p:cNvSpPr>
            <p:nvPr/>
          </p:nvSpPr>
          <p:spPr bwMode="auto">
            <a:xfrm>
              <a:off x="1006"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1" name="Oval 13"/>
            <p:cNvSpPr>
              <a:spLocks noChangeArrowheads="1"/>
            </p:cNvSpPr>
            <p:nvPr/>
          </p:nvSpPr>
          <p:spPr bwMode="auto">
            <a:xfrm>
              <a:off x="384"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3" name="Line 15"/>
            <p:cNvSpPr>
              <a:spLocks noChangeShapeType="1"/>
            </p:cNvSpPr>
            <p:nvPr/>
          </p:nvSpPr>
          <p:spPr bwMode="auto">
            <a:xfrm flipV="1">
              <a:off x="432" y="3166"/>
              <a:ext cx="96" cy="96"/>
            </a:xfrm>
            <a:prstGeom prst="line">
              <a:avLst/>
            </a:prstGeom>
            <a:noFill/>
            <a:ln w="15875">
              <a:solidFill>
                <a:schemeClr val="tx1"/>
              </a:solidFill>
              <a:round/>
              <a:headEnd/>
              <a:tailEnd/>
            </a:ln>
            <a:effectLst/>
          </p:spPr>
          <p:txBody>
            <a:bodyPr/>
            <a:lstStyle/>
            <a:p>
              <a:endParaRPr lang="en-US"/>
            </a:p>
          </p:txBody>
        </p:sp>
        <p:sp>
          <p:nvSpPr>
            <p:cNvPr id="7184" name="Line 16"/>
            <p:cNvSpPr>
              <a:spLocks noChangeShapeType="1"/>
            </p:cNvSpPr>
            <p:nvPr/>
          </p:nvSpPr>
          <p:spPr bwMode="auto">
            <a:xfrm flipV="1">
              <a:off x="624" y="2974"/>
              <a:ext cx="96" cy="96"/>
            </a:xfrm>
            <a:prstGeom prst="line">
              <a:avLst/>
            </a:prstGeom>
            <a:noFill/>
            <a:ln w="15875">
              <a:solidFill>
                <a:schemeClr val="tx1"/>
              </a:solidFill>
              <a:round/>
              <a:headEnd/>
              <a:tailEnd/>
            </a:ln>
            <a:effectLst/>
          </p:spPr>
          <p:txBody>
            <a:bodyPr/>
            <a:lstStyle/>
            <a:p>
              <a:endParaRPr lang="en-US"/>
            </a:p>
          </p:txBody>
        </p:sp>
        <p:sp>
          <p:nvSpPr>
            <p:cNvPr id="7185" name="Line 17"/>
            <p:cNvSpPr>
              <a:spLocks noChangeShapeType="1"/>
            </p:cNvSpPr>
            <p:nvPr/>
          </p:nvSpPr>
          <p:spPr bwMode="auto">
            <a:xfrm flipV="1">
              <a:off x="816" y="3166"/>
              <a:ext cx="96" cy="96"/>
            </a:xfrm>
            <a:prstGeom prst="line">
              <a:avLst/>
            </a:prstGeom>
            <a:noFill/>
            <a:ln w="15875">
              <a:solidFill>
                <a:schemeClr val="tx1"/>
              </a:solidFill>
              <a:round/>
              <a:headEnd/>
              <a:tailEnd/>
            </a:ln>
            <a:effectLst/>
          </p:spPr>
          <p:txBody>
            <a:bodyPr/>
            <a:lstStyle/>
            <a:p>
              <a:endParaRPr lang="en-US"/>
            </a:p>
          </p:txBody>
        </p:sp>
        <p:sp>
          <p:nvSpPr>
            <p:cNvPr id="7186" name="Line 18"/>
            <p:cNvSpPr>
              <a:spLocks noChangeShapeType="1"/>
            </p:cNvSpPr>
            <p:nvPr/>
          </p:nvSpPr>
          <p:spPr bwMode="auto">
            <a:xfrm flipH="1" flipV="1">
              <a:off x="624" y="3166"/>
              <a:ext cx="48" cy="96"/>
            </a:xfrm>
            <a:prstGeom prst="line">
              <a:avLst/>
            </a:prstGeom>
            <a:noFill/>
            <a:ln w="15875">
              <a:solidFill>
                <a:schemeClr val="tx1"/>
              </a:solidFill>
              <a:round/>
              <a:headEnd/>
              <a:tailEnd/>
            </a:ln>
            <a:effectLst/>
          </p:spPr>
          <p:txBody>
            <a:bodyPr/>
            <a:lstStyle/>
            <a:p>
              <a:endParaRPr lang="en-US"/>
            </a:p>
          </p:txBody>
        </p:sp>
        <p:sp>
          <p:nvSpPr>
            <p:cNvPr id="7187" name="Line 19"/>
            <p:cNvSpPr>
              <a:spLocks noChangeShapeType="1"/>
            </p:cNvSpPr>
            <p:nvPr/>
          </p:nvSpPr>
          <p:spPr bwMode="auto">
            <a:xfrm flipH="1" flipV="1">
              <a:off x="816" y="2974"/>
              <a:ext cx="96" cy="96"/>
            </a:xfrm>
            <a:prstGeom prst="line">
              <a:avLst/>
            </a:prstGeom>
            <a:noFill/>
            <a:ln w="15875">
              <a:solidFill>
                <a:schemeClr val="tx1"/>
              </a:solidFill>
              <a:round/>
              <a:headEnd/>
              <a:tailEnd/>
            </a:ln>
            <a:effectLst/>
          </p:spPr>
          <p:txBody>
            <a:bodyPr/>
            <a:lstStyle/>
            <a:p>
              <a:endParaRPr lang="en-US"/>
            </a:p>
          </p:txBody>
        </p:sp>
        <p:sp>
          <p:nvSpPr>
            <p:cNvPr id="7188" name="Line 20"/>
            <p:cNvSpPr>
              <a:spLocks noChangeShapeType="1"/>
            </p:cNvSpPr>
            <p:nvPr/>
          </p:nvSpPr>
          <p:spPr bwMode="auto">
            <a:xfrm flipH="1" flipV="1">
              <a:off x="1008" y="3166"/>
              <a:ext cx="48" cy="96"/>
            </a:xfrm>
            <a:prstGeom prst="line">
              <a:avLst/>
            </a:prstGeom>
            <a:noFill/>
            <a:ln w="15875">
              <a:solidFill>
                <a:schemeClr val="tx1"/>
              </a:solidFill>
              <a:round/>
              <a:headEnd/>
              <a:tailEnd/>
            </a:ln>
            <a:effectLst/>
          </p:spPr>
          <p:txBody>
            <a:bodyPr/>
            <a:lstStyle/>
            <a:p>
              <a:endParaRPr lang="en-US"/>
            </a:p>
          </p:txBody>
        </p:sp>
        <p:sp>
          <p:nvSpPr>
            <p:cNvPr id="7193" name="Oval 25"/>
            <p:cNvSpPr>
              <a:spLocks noChangeArrowheads="1"/>
            </p:cNvSpPr>
            <p:nvPr/>
          </p:nvSpPr>
          <p:spPr bwMode="auto">
            <a:xfrm>
              <a:off x="1535" y="2880"/>
              <a:ext cx="98" cy="98"/>
            </a:xfrm>
            <a:prstGeom prst="ellipse">
              <a:avLst/>
            </a:prstGeom>
            <a:noFill/>
            <a:ln w="15875">
              <a:solidFill>
                <a:schemeClr val="tx1"/>
              </a:solidFill>
              <a:round/>
              <a:headEnd/>
              <a:tailEnd/>
            </a:ln>
            <a:effectLst/>
          </p:spPr>
          <p:txBody>
            <a:bodyPr wrap="none" anchor="ctr"/>
            <a:lstStyle/>
            <a:p>
              <a:endParaRPr lang="en-US"/>
            </a:p>
          </p:txBody>
        </p:sp>
        <p:sp>
          <p:nvSpPr>
            <p:cNvPr id="7194" name="Oval 26"/>
            <p:cNvSpPr>
              <a:spLocks noChangeArrowheads="1"/>
            </p:cNvSpPr>
            <p:nvPr/>
          </p:nvSpPr>
          <p:spPr bwMode="auto">
            <a:xfrm>
              <a:off x="1344" y="3071"/>
              <a:ext cx="98" cy="98"/>
            </a:xfrm>
            <a:prstGeom prst="ellipse">
              <a:avLst/>
            </a:prstGeom>
            <a:noFill/>
            <a:ln w="15875">
              <a:solidFill>
                <a:schemeClr val="tx1"/>
              </a:solidFill>
              <a:round/>
              <a:headEnd/>
              <a:tailEnd/>
            </a:ln>
            <a:effectLst/>
          </p:spPr>
          <p:txBody>
            <a:bodyPr wrap="none" anchor="ctr"/>
            <a:lstStyle/>
            <a:p>
              <a:endParaRPr lang="en-US"/>
            </a:p>
          </p:txBody>
        </p:sp>
        <p:sp>
          <p:nvSpPr>
            <p:cNvPr id="7195" name="Oval 27"/>
            <p:cNvSpPr>
              <a:spLocks noChangeArrowheads="1"/>
            </p:cNvSpPr>
            <p:nvPr/>
          </p:nvSpPr>
          <p:spPr bwMode="auto">
            <a:xfrm>
              <a:off x="1726" y="3073"/>
              <a:ext cx="98" cy="98"/>
            </a:xfrm>
            <a:prstGeom prst="ellipse">
              <a:avLst/>
            </a:prstGeom>
            <a:noFill/>
            <a:ln w="15875">
              <a:solidFill>
                <a:schemeClr val="tx1"/>
              </a:solidFill>
              <a:round/>
              <a:headEnd/>
              <a:tailEnd/>
            </a:ln>
            <a:effectLst/>
          </p:spPr>
          <p:txBody>
            <a:bodyPr wrap="none" anchor="ctr"/>
            <a:lstStyle/>
            <a:p>
              <a:endParaRPr lang="en-US"/>
            </a:p>
          </p:txBody>
        </p:sp>
        <p:sp>
          <p:nvSpPr>
            <p:cNvPr id="7196" name="Oval 28"/>
            <p:cNvSpPr>
              <a:spLocks noChangeArrowheads="1"/>
            </p:cNvSpPr>
            <p:nvPr/>
          </p:nvSpPr>
          <p:spPr bwMode="auto">
            <a:xfrm>
              <a:off x="1440" y="3263"/>
              <a:ext cx="98" cy="98"/>
            </a:xfrm>
            <a:prstGeom prst="ellipse">
              <a:avLst/>
            </a:prstGeom>
            <a:noFill/>
            <a:ln w="15875">
              <a:solidFill>
                <a:schemeClr val="tx1"/>
              </a:solidFill>
              <a:round/>
              <a:headEnd/>
              <a:tailEnd/>
            </a:ln>
            <a:effectLst/>
          </p:spPr>
          <p:txBody>
            <a:bodyPr wrap="none" anchor="ctr"/>
            <a:lstStyle/>
            <a:p>
              <a:endParaRPr lang="en-US"/>
            </a:p>
          </p:txBody>
        </p:sp>
        <p:sp>
          <p:nvSpPr>
            <p:cNvPr id="7197" name="Oval 29"/>
            <p:cNvSpPr>
              <a:spLocks noChangeArrowheads="1"/>
            </p:cNvSpPr>
            <p:nvPr/>
          </p:nvSpPr>
          <p:spPr bwMode="auto">
            <a:xfrm>
              <a:off x="1584" y="3265"/>
              <a:ext cx="98" cy="98"/>
            </a:xfrm>
            <a:prstGeom prst="ellipse">
              <a:avLst/>
            </a:prstGeom>
            <a:noFill/>
            <a:ln w="15875">
              <a:solidFill>
                <a:schemeClr val="tx1"/>
              </a:solidFill>
              <a:round/>
              <a:headEnd/>
              <a:tailEnd/>
            </a:ln>
            <a:effectLst/>
          </p:spPr>
          <p:txBody>
            <a:bodyPr wrap="none" anchor="ctr"/>
            <a:lstStyle/>
            <a:p>
              <a:endParaRPr lang="en-US"/>
            </a:p>
          </p:txBody>
        </p:sp>
        <p:sp>
          <p:nvSpPr>
            <p:cNvPr id="7198" name="Oval 30"/>
            <p:cNvSpPr>
              <a:spLocks noChangeArrowheads="1"/>
            </p:cNvSpPr>
            <p:nvPr/>
          </p:nvSpPr>
          <p:spPr bwMode="auto">
            <a:xfrm>
              <a:off x="1822" y="3265"/>
              <a:ext cx="98" cy="98"/>
            </a:xfrm>
            <a:prstGeom prst="ellipse">
              <a:avLst/>
            </a:prstGeom>
            <a:noFill/>
            <a:ln w="15875">
              <a:solidFill>
                <a:schemeClr val="tx1"/>
              </a:solidFill>
              <a:round/>
              <a:headEnd/>
              <a:tailEnd/>
            </a:ln>
            <a:effectLst/>
          </p:spPr>
          <p:txBody>
            <a:bodyPr wrap="none" anchor="ctr"/>
            <a:lstStyle/>
            <a:p>
              <a:endParaRPr lang="en-US"/>
            </a:p>
          </p:txBody>
        </p:sp>
        <p:sp>
          <p:nvSpPr>
            <p:cNvPr id="7199" name="Oval 31"/>
            <p:cNvSpPr>
              <a:spLocks noChangeArrowheads="1"/>
            </p:cNvSpPr>
            <p:nvPr/>
          </p:nvSpPr>
          <p:spPr bwMode="auto">
            <a:xfrm>
              <a:off x="1200" y="3265"/>
              <a:ext cx="98" cy="98"/>
            </a:xfrm>
            <a:prstGeom prst="ellipse">
              <a:avLst/>
            </a:prstGeom>
            <a:noFill/>
            <a:ln w="15875">
              <a:solidFill>
                <a:schemeClr val="tx1"/>
              </a:solidFill>
              <a:round/>
              <a:headEnd/>
              <a:tailEnd/>
            </a:ln>
            <a:effectLst/>
          </p:spPr>
          <p:txBody>
            <a:bodyPr wrap="none" anchor="ctr"/>
            <a:lstStyle/>
            <a:p>
              <a:endParaRPr lang="en-US"/>
            </a:p>
          </p:txBody>
        </p:sp>
        <p:sp>
          <p:nvSpPr>
            <p:cNvPr id="7200" name="Line 32"/>
            <p:cNvSpPr>
              <a:spLocks noChangeShapeType="1"/>
            </p:cNvSpPr>
            <p:nvPr/>
          </p:nvSpPr>
          <p:spPr bwMode="auto">
            <a:xfrm flipV="1">
              <a:off x="1248" y="3169"/>
              <a:ext cx="96" cy="96"/>
            </a:xfrm>
            <a:prstGeom prst="line">
              <a:avLst/>
            </a:prstGeom>
            <a:noFill/>
            <a:ln w="15875">
              <a:solidFill>
                <a:schemeClr val="tx1"/>
              </a:solidFill>
              <a:round/>
              <a:headEnd/>
              <a:tailEnd/>
            </a:ln>
            <a:effectLst/>
          </p:spPr>
          <p:txBody>
            <a:bodyPr/>
            <a:lstStyle/>
            <a:p>
              <a:endParaRPr lang="en-US"/>
            </a:p>
          </p:txBody>
        </p:sp>
        <p:sp>
          <p:nvSpPr>
            <p:cNvPr id="7201" name="Line 33"/>
            <p:cNvSpPr>
              <a:spLocks noChangeShapeType="1"/>
            </p:cNvSpPr>
            <p:nvPr/>
          </p:nvSpPr>
          <p:spPr bwMode="auto">
            <a:xfrm flipV="1">
              <a:off x="1440" y="2977"/>
              <a:ext cx="96" cy="96"/>
            </a:xfrm>
            <a:prstGeom prst="line">
              <a:avLst/>
            </a:prstGeom>
            <a:noFill/>
            <a:ln w="15875">
              <a:solidFill>
                <a:schemeClr val="tx1"/>
              </a:solidFill>
              <a:round/>
              <a:headEnd/>
              <a:tailEnd/>
            </a:ln>
            <a:effectLst/>
          </p:spPr>
          <p:txBody>
            <a:bodyPr/>
            <a:lstStyle/>
            <a:p>
              <a:endParaRPr lang="en-US"/>
            </a:p>
          </p:txBody>
        </p:sp>
        <p:sp>
          <p:nvSpPr>
            <p:cNvPr id="7202" name="Line 34"/>
            <p:cNvSpPr>
              <a:spLocks noChangeShapeType="1"/>
            </p:cNvSpPr>
            <p:nvPr/>
          </p:nvSpPr>
          <p:spPr bwMode="auto">
            <a:xfrm flipV="1">
              <a:off x="1632" y="3169"/>
              <a:ext cx="96" cy="96"/>
            </a:xfrm>
            <a:prstGeom prst="line">
              <a:avLst/>
            </a:prstGeom>
            <a:noFill/>
            <a:ln w="15875">
              <a:solidFill>
                <a:schemeClr val="tx1"/>
              </a:solidFill>
              <a:round/>
              <a:headEnd/>
              <a:tailEnd/>
            </a:ln>
            <a:effectLst/>
          </p:spPr>
          <p:txBody>
            <a:bodyPr/>
            <a:lstStyle/>
            <a:p>
              <a:endParaRPr lang="en-US"/>
            </a:p>
          </p:txBody>
        </p:sp>
        <p:sp>
          <p:nvSpPr>
            <p:cNvPr id="7203" name="Line 35"/>
            <p:cNvSpPr>
              <a:spLocks noChangeShapeType="1"/>
            </p:cNvSpPr>
            <p:nvPr/>
          </p:nvSpPr>
          <p:spPr bwMode="auto">
            <a:xfrm flipH="1" flipV="1">
              <a:off x="1440" y="3169"/>
              <a:ext cx="48" cy="96"/>
            </a:xfrm>
            <a:prstGeom prst="line">
              <a:avLst/>
            </a:prstGeom>
            <a:noFill/>
            <a:ln w="15875">
              <a:solidFill>
                <a:schemeClr val="tx1"/>
              </a:solidFill>
              <a:round/>
              <a:headEnd/>
              <a:tailEnd/>
            </a:ln>
            <a:effectLst/>
          </p:spPr>
          <p:txBody>
            <a:bodyPr/>
            <a:lstStyle/>
            <a:p>
              <a:endParaRPr lang="en-US"/>
            </a:p>
          </p:txBody>
        </p:sp>
        <p:sp>
          <p:nvSpPr>
            <p:cNvPr id="7204" name="Line 36"/>
            <p:cNvSpPr>
              <a:spLocks noChangeShapeType="1"/>
            </p:cNvSpPr>
            <p:nvPr/>
          </p:nvSpPr>
          <p:spPr bwMode="auto">
            <a:xfrm flipH="1" flipV="1">
              <a:off x="1632" y="2977"/>
              <a:ext cx="96" cy="96"/>
            </a:xfrm>
            <a:prstGeom prst="line">
              <a:avLst/>
            </a:prstGeom>
            <a:noFill/>
            <a:ln w="15875">
              <a:solidFill>
                <a:schemeClr val="tx1"/>
              </a:solidFill>
              <a:round/>
              <a:headEnd/>
              <a:tailEnd/>
            </a:ln>
            <a:effectLst/>
          </p:spPr>
          <p:txBody>
            <a:bodyPr/>
            <a:lstStyle/>
            <a:p>
              <a:endParaRPr lang="en-US"/>
            </a:p>
          </p:txBody>
        </p:sp>
        <p:sp>
          <p:nvSpPr>
            <p:cNvPr id="7205" name="Line 37"/>
            <p:cNvSpPr>
              <a:spLocks noChangeShapeType="1"/>
            </p:cNvSpPr>
            <p:nvPr/>
          </p:nvSpPr>
          <p:spPr bwMode="auto">
            <a:xfrm flipH="1" flipV="1">
              <a:off x="1824" y="3169"/>
              <a:ext cx="48" cy="96"/>
            </a:xfrm>
            <a:prstGeom prst="line">
              <a:avLst/>
            </a:prstGeom>
            <a:noFill/>
            <a:ln w="15875">
              <a:solidFill>
                <a:schemeClr val="tx1"/>
              </a:solidFill>
              <a:round/>
              <a:headEnd/>
              <a:tailEnd/>
            </a:ln>
            <a:effectLst/>
          </p:spPr>
          <p:txBody>
            <a:bodyPr/>
            <a:lstStyle/>
            <a:p>
              <a:endParaRPr lang="en-US"/>
            </a:p>
          </p:txBody>
        </p:sp>
        <p:sp>
          <p:nvSpPr>
            <p:cNvPr id="7206" name="Oval 38"/>
            <p:cNvSpPr>
              <a:spLocks noChangeArrowheads="1"/>
            </p:cNvSpPr>
            <p:nvPr/>
          </p:nvSpPr>
          <p:spPr bwMode="auto">
            <a:xfrm>
              <a:off x="1104" y="2640"/>
              <a:ext cx="98" cy="98"/>
            </a:xfrm>
            <a:prstGeom prst="ellipse">
              <a:avLst/>
            </a:prstGeom>
            <a:noFill/>
            <a:ln w="15875">
              <a:solidFill>
                <a:schemeClr val="tx1"/>
              </a:solidFill>
              <a:round/>
              <a:headEnd/>
              <a:tailEnd/>
            </a:ln>
            <a:effectLst/>
          </p:spPr>
          <p:txBody>
            <a:bodyPr wrap="none" anchor="ctr"/>
            <a:lstStyle/>
            <a:p>
              <a:endParaRPr lang="en-US"/>
            </a:p>
          </p:txBody>
        </p:sp>
        <p:sp>
          <p:nvSpPr>
            <p:cNvPr id="7207" name="Line 39"/>
            <p:cNvSpPr>
              <a:spLocks noChangeShapeType="1"/>
            </p:cNvSpPr>
            <p:nvPr/>
          </p:nvSpPr>
          <p:spPr bwMode="auto">
            <a:xfrm flipV="1">
              <a:off x="816" y="2736"/>
              <a:ext cx="288" cy="144"/>
            </a:xfrm>
            <a:prstGeom prst="line">
              <a:avLst/>
            </a:prstGeom>
            <a:noFill/>
            <a:ln w="15875">
              <a:solidFill>
                <a:schemeClr val="tx1"/>
              </a:solidFill>
              <a:round/>
              <a:headEnd/>
              <a:tailEnd/>
            </a:ln>
            <a:effectLst/>
          </p:spPr>
          <p:txBody>
            <a:bodyPr/>
            <a:lstStyle/>
            <a:p>
              <a:endParaRPr lang="en-US"/>
            </a:p>
          </p:txBody>
        </p:sp>
        <p:sp>
          <p:nvSpPr>
            <p:cNvPr id="7208" name="Line 40"/>
            <p:cNvSpPr>
              <a:spLocks noChangeShapeType="1"/>
            </p:cNvSpPr>
            <p:nvPr/>
          </p:nvSpPr>
          <p:spPr bwMode="auto">
            <a:xfrm flipH="1" flipV="1">
              <a:off x="1200" y="2736"/>
              <a:ext cx="336" cy="144"/>
            </a:xfrm>
            <a:prstGeom prst="line">
              <a:avLst/>
            </a:prstGeom>
            <a:noFill/>
            <a:ln w="15875">
              <a:solidFill>
                <a:schemeClr val="tx1"/>
              </a:solidFill>
              <a:round/>
              <a:headEnd/>
              <a:tailEnd/>
            </a:ln>
            <a:effectLst/>
          </p:spPr>
          <p:txBody>
            <a:bodyPr/>
            <a:lstStyle/>
            <a:p>
              <a:endParaRPr lang="en-US"/>
            </a:p>
          </p:txBody>
        </p:sp>
      </p:grpSp>
      <p:grpSp>
        <p:nvGrpSpPr>
          <p:cNvPr id="3" name="Group 102"/>
          <p:cNvGrpSpPr>
            <a:grpSpLocks/>
          </p:cNvGrpSpPr>
          <p:nvPr/>
        </p:nvGrpSpPr>
        <p:grpSpPr bwMode="auto">
          <a:xfrm>
            <a:off x="5181600" y="4572001"/>
            <a:ext cx="2286000" cy="1512888"/>
            <a:chOff x="2208" y="2640"/>
            <a:chExt cx="1440" cy="953"/>
          </a:xfrm>
        </p:grpSpPr>
        <p:sp>
          <p:nvSpPr>
            <p:cNvPr id="7174" name="Text Box 6"/>
            <p:cNvSpPr txBox="1">
              <a:spLocks noChangeArrowheads="1"/>
            </p:cNvSpPr>
            <p:nvPr/>
          </p:nvSpPr>
          <p:spPr bwMode="auto">
            <a:xfrm>
              <a:off x="2592" y="3360"/>
              <a:ext cx="912" cy="233"/>
            </a:xfrm>
            <a:prstGeom prst="rect">
              <a:avLst/>
            </a:prstGeom>
            <a:noFill/>
            <a:ln w="9525">
              <a:noFill/>
              <a:miter lim="800000"/>
              <a:headEnd/>
              <a:tailEnd/>
            </a:ln>
            <a:effectLst/>
          </p:spPr>
          <p:txBody>
            <a:bodyPr>
              <a:spAutoFit/>
            </a:bodyPr>
            <a:lstStyle/>
            <a:p>
              <a:pPr>
                <a:spcBef>
                  <a:spcPct val="50000"/>
                </a:spcBef>
              </a:pPr>
              <a:r>
                <a:rPr lang="en-US"/>
                <a:t>Balanced</a:t>
              </a:r>
            </a:p>
          </p:txBody>
        </p:sp>
        <p:sp>
          <p:nvSpPr>
            <p:cNvPr id="7211" name="Oval 43"/>
            <p:cNvSpPr>
              <a:spLocks noChangeArrowheads="1"/>
            </p:cNvSpPr>
            <p:nvPr/>
          </p:nvSpPr>
          <p:spPr bwMode="auto">
            <a:xfrm>
              <a:off x="2543" y="2877"/>
              <a:ext cx="98" cy="98"/>
            </a:xfrm>
            <a:prstGeom prst="ellipse">
              <a:avLst/>
            </a:prstGeom>
            <a:noFill/>
            <a:ln w="15875">
              <a:solidFill>
                <a:schemeClr val="tx1"/>
              </a:solidFill>
              <a:round/>
              <a:headEnd/>
              <a:tailEnd/>
            </a:ln>
            <a:effectLst/>
          </p:spPr>
          <p:txBody>
            <a:bodyPr wrap="none" anchor="ctr"/>
            <a:lstStyle/>
            <a:p>
              <a:endParaRPr lang="en-US"/>
            </a:p>
          </p:txBody>
        </p:sp>
        <p:sp>
          <p:nvSpPr>
            <p:cNvPr id="7212" name="Oval 44"/>
            <p:cNvSpPr>
              <a:spLocks noChangeArrowheads="1"/>
            </p:cNvSpPr>
            <p:nvPr/>
          </p:nvSpPr>
          <p:spPr bwMode="auto">
            <a:xfrm>
              <a:off x="2352" y="3068"/>
              <a:ext cx="98" cy="98"/>
            </a:xfrm>
            <a:prstGeom prst="ellipse">
              <a:avLst/>
            </a:prstGeom>
            <a:noFill/>
            <a:ln w="15875">
              <a:solidFill>
                <a:schemeClr val="tx1"/>
              </a:solidFill>
              <a:round/>
              <a:headEnd/>
              <a:tailEnd/>
            </a:ln>
            <a:effectLst/>
          </p:spPr>
          <p:txBody>
            <a:bodyPr wrap="none" anchor="ctr"/>
            <a:lstStyle/>
            <a:p>
              <a:endParaRPr lang="en-US"/>
            </a:p>
          </p:txBody>
        </p:sp>
        <p:sp>
          <p:nvSpPr>
            <p:cNvPr id="7213" name="Oval 45"/>
            <p:cNvSpPr>
              <a:spLocks noChangeArrowheads="1"/>
            </p:cNvSpPr>
            <p:nvPr/>
          </p:nvSpPr>
          <p:spPr bwMode="auto">
            <a:xfrm>
              <a:off x="2734" y="3070"/>
              <a:ext cx="98" cy="98"/>
            </a:xfrm>
            <a:prstGeom prst="ellipse">
              <a:avLst/>
            </a:prstGeom>
            <a:noFill/>
            <a:ln w="15875">
              <a:solidFill>
                <a:schemeClr val="tx1"/>
              </a:solidFill>
              <a:round/>
              <a:headEnd/>
              <a:tailEnd/>
            </a:ln>
            <a:effectLst/>
          </p:spPr>
          <p:txBody>
            <a:bodyPr wrap="none" anchor="ctr"/>
            <a:lstStyle/>
            <a:p>
              <a:endParaRPr lang="en-US"/>
            </a:p>
          </p:txBody>
        </p:sp>
        <p:sp>
          <p:nvSpPr>
            <p:cNvPr id="7215" name="Oval 47"/>
            <p:cNvSpPr>
              <a:spLocks noChangeArrowheads="1"/>
            </p:cNvSpPr>
            <p:nvPr/>
          </p:nvSpPr>
          <p:spPr bwMode="auto">
            <a:xfrm>
              <a:off x="2592"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6" name="Oval 48"/>
            <p:cNvSpPr>
              <a:spLocks noChangeArrowheads="1"/>
            </p:cNvSpPr>
            <p:nvPr/>
          </p:nvSpPr>
          <p:spPr bwMode="auto">
            <a:xfrm>
              <a:off x="2830"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7" name="Oval 49"/>
            <p:cNvSpPr>
              <a:spLocks noChangeArrowheads="1"/>
            </p:cNvSpPr>
            <p:nvPr/>
          </p:nvSpPr>
          <p:spPr bwMode="auto">
            <a:xfrm>
              <a:off x="2208"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8" name="Line 50"/>
            <p:cNvSpPr>
              <a:spLocks noChangeShapeType="1"/>
            </p:cNvSpPr>
            <p:nvPr/>
          </p:nvSpPr>
          <p:spPr bwMode="auto">
            <a:xfrm flipV="1">
              <a:off x="2256" y="3166"/>
              <a:ext cx="96" cy="96"/>
            </a:xfrm>
            <a:prstGeom prst="line">
              <a:avLst/>
            </a:prstGeom>
            <a:noFill/>
            <a:ln w="15875">
              <a:solidFill>
                <a:schemeClr val="tx1"/>
              </a:solidFill>
              <a:round/>
              <a:headEnd/>
              <a:tailEnd/>
            </a:ln>
            <a:effectLst/>
          </p:spPr>
          <p:txBody>
            <a:bodyPr/>
            <a:lstStyle/>
            <a:p>
              <a:endParaRPr lang="en-US"/>
            </a:p>
          </p:txBody>
        </p:sp>
        <p:sp>
          <p:nvSpPr>
            <p:cNvPr id="7219" name="Line 51"/>
            <p:cNvSpPr>
              <a:spLocks noChangeShapeType="1"/>
            </p:cNvSpPr>
            <p:nvPr/>
          </p:nvSpPr>
          <p:spPr bwMode="auto">
            <a:xfrm flipV="1">
              <a:off x="2448" y="2974"/>
              <a:ext cx="96" cy="96"/>
            </a:xfrm>
            <a:prstGeom prst="line">
              <a:avLst/>
            </a:prstGeom>
            <a:noFill/>
            <a:ln w="15875">
              <a:solidFill>
                <a:schemeClr val="tx1"/>
              </a:solidFill>
              <a:round/>
              <a:headEnd/>
              <a:tailEnd/>
            </a:ln>
            <a:effectLst/>
          </p:spPr>
          <p:txBody>
            <a:bodyPr/>
            <a:lstStyle/>
            <a:p>
              <a:endParaRPr lang="en-US"/>
            </a:p>
          </p:txBody>
        </p:sp>
        <p:sp>
          <p:nvSpPr>
            <p:cNvPr id="7220" name="Line 52"/>
            <p:cNvSpPr>
              <a:spLocks noChangeShapeType="1"/>
            </p:cNvSpPr>
            <p:nvPr/>
          </p:nvSpPr>
          <p:spPr bwMode="auto">
            <a:xfrm flipV="1">
              <a:off x="2640" y="3166"/>
              <a:ext cx="96" cy="96"/>
            </a:xfrm>
            <a:prstGeom prst="line">
              <a:avLst/>
            </a:prstGeom>
            <a:noFill/>
            <a:ln w="15875">
              <a:solidFill>
                <a:schemeClr val="tx1"/>
              </a:solidFill>
              <a:round/>
              <a:headEnd/>
              <a:tailEnd/>
            </a:ln>
            <a:effectLst/>
          </p:spPr>
          <p:txBody>
            <a:bodyPr/>
            <a:lstStyle/>
            <a:p>
              <a:endParaRPr lang="en-US"/>
            </a:p>
          </p:txBody>
        </p:sp>
        <p:sp>
          <p:nvSpPr>
            <p:cNvPr id="7222" name="Line 54"/>
            <p:cNvSpPr>
              <a:spLocks noChangeShapeType="1"/>
            </p:cNvSpPr>
            <p:nvPr/>
          </p:nvSpPr>
          <p:spPr bwMode="auto">
            <a:xfrm flipH="1" flipV="1">
              <a:off x="2640" y="2974"/>
              <a:ext cx="96" cy="96"/>
            </a:xfrm>
            <a:prstGeom prst="line">
              <a:avLst/>
            </a:prstGeom>
            <a:noFill/>
            <a:ln w="15875">
              <a:solidFill>
                <a:schemeClr val="tx1"/>
              </a:solidFill>
              <a:round/>
              <a:headEnd/>
              <a:tailEnd/>
            </a:ln>
            <a:effectLst/>
          </p:spPr>
          <p:txBody>
            <a:bodyPr/>
            <a:lstStyle/>
            <a:p>
              <a:endParaRPr lang="en-US"/>
            </a:p>
          </p:txBody>
        </p:sp>
        <p:sp>
          <p:nvSpPr>
            <p:cNvPr id="7223" name="Line 55"/>
            <p:cNvSpPr>
              <a:spLocks noChangeShapeType="1"/>
            </p:cNvSpPr>
            <p:nvPr/>
          </p:nvSpPr>
          <p:spPr bwMode="auto">
            <a:xfrm flipH="1" flipV="1">
              <a:off x="2832" y="3166"/>
              <a:ext cx="48" cy="96"/>
            </a:xfrm>
            <a:prstGeom prst="line">
              <a:avLst/>
            </a:prstGeom>
            <a:noFill/>
            <a:ln w="15875">
              <a:solidFill>
                <a:schemeClr val="tx1"/>
              </a:solidFill>
              <a:round/>
              <a:headEnd/>
              <a:tailEnd/>
            </a:ln>
            <a:effectLst/>
          </p:spPr>
          <p:txBody>
            <a:bodyPr/>
            <a:lstStyle/>
            <a:p>
              <a:endParaRPr lang="en-US"/>
            </a:p>
          </p:txBody>
        </p:sp>
        <p:sp>
          <p:nvSpPr>
            <p:cNvPr id="7224" name="Oval 56"/>
            <p:cNvSpPr>
              <a:spLocks noChangeArrowheads="1"/>
            </p:cNvSpPr>
            <p:nvPr/>
          </p:nvSpPr>
          <p:spPr bwMode="auto">
            <a:xfrm>
              <a:off x="3359" y="2880"/>
              <a:ext cx="98" cy="98"/>
            </a:xfrm>
            <a:prstGeom prst="ellipse">
              <a:avLst/>
            </a:prstGeom>
            <a:noFill/>
            <a:ln w="15875">
              <a:solidFill>
                <a:schemeClr val="tx1"/>
              </a:solidFill>
              <a:round/>
              <a:headEnd/>
              <a:tailEnd/>
            </a:ln>
            <a:effectLst/>
          </p:spPr>
          <p:txBody>
            <a:bodyPr wrap="none" anchor="ctr"/>
            <a:lstStyle/>
            <a:p>
              <a:endParaRPr lang="en-US"/>
            </a:p>
          </p:txBody>
        </p:sp>
        <p:sp>
          <p:nvSpPr>
            <p:cNvPr id="7225" name="Oval 57"/>
            <p:cNvSpPr>
              <a:spLocks noChangeArrowheads="1"/>
            </p:cNvSpPr>
            <p:nvPr/>
          </p:nvSpPr>
          <p:spPr bwMode="auto">
            <a:xfrm>
              <a:off x="3168" y="3071"/>
              <a:ext cx="98" cy="98"/>
            </a:xfrm>
            <a:prstGeom prst="ellipse">
              <a:avLst/>
            </a:prstGeom>
            <a:noFill/>
            <a:ln w="15875">
              <a:solidFill>
                <a:schemeClr val="tx1"/>
              </a:solidFill>
              <a:round/>
              <a:headEnd/>
              <a:tailEnd/>
            </a:ln>
            <a:effectLst/>
          </p:spPr>
          <p:txBody>
            <a:bodyPr wrap="none" anchor="ctr"/>
            <a:lstStyle/>
            <a:p>
              <a:endParaRPr lang="en-US"/>
            </a:p>
          </p:txBody>
        </p:sp>
        <p:sp>
          <p:nvSpPr>
            <p:cNvPr id="7226" name="Oval 58"/>
            <p:cNvSpPr>
              <a:spLocks noChangeArrowheads="1"/>
            </p:cNvSpPr>
            <p:nvPr/>
          </p:nvSpPr>
          <p:spPr bwMode="auto">
            <a:xfrm>
              <a:off x="3550" y="3073"/>
              <a:ext cx="98" cy="98"/>
            </a:xfrm>
            <a:prstGeom prst="ellipse">
              <a:avLst/>
            </a:prstGeom>
            <a:noFill/>
            <a:ln w="15875">
              <a:solidFill>
                <a:schemeClr val="tx1"/>
              </a:solidFill>
              <a:round/>
              <a:headEnd/>
              <a:tailEnd/>
            </a:ln>
            <a:effectLst/>
          </p:spPr>
          <p:txBody>
            <a:bodyPr wrap="none" anchor="ctr"/>
            <a:lstStyle/>
            <a:p>
              <a:endParaRPr lang="en-US"/>
            </a:p>
          </p:txBody>
        </p:sp>
        <p:sp>
          <p:nvSpPr>
            <p:cNvPr id="7227" name="Oval 59"/>
            <p:cNvSpPr>
              <a:spLocks noChangeArrowheads="1"/>
            </p:cNvSpPr>
            <p:nvPr/>
          </p:nvSpPr>
          <p:spPr bwMode="auto">
            <a:xfrm>
              <a:off x="3264" y="3263"/>
              <a:ext cx="98" cy="98"/>
            </a:xfrm>
            <a:prstGeom prst="ellipse">
              <a:avLst/>
            </a:prstGeom>
            <a:noFill/>
            <a:ln w="15875">
              <a:solidFill>
                <a:schemeClr val="tx1"/>
              </a:solidFill>
              <a:round/>
              <a:headEnd/>
              <a:tailEnd/>
            </a:ln>
            <a:effectLst/>
          </p:spPr>
          <p:txBody>
            <a:bodyPr wrap="none" anchor="ctr"/>
            <a:lstStyle/>
            <a:p>
              <a:endParaRPr lang="en-US"/>
            </a:p>
          </p:txBody>
        </p:sp>
        <p:sp>
          <p:nvSpPr>
            <p:cNvPr id="7232" name="Line 64"/>
            <p:cNvSpPr>
              <a:spLocks noChangeShapeType="1"/>
            </p:cNvSpPr>
            <p:nvPr/>
          </p:nvSpPr>
          <p:spPr bwMode="auto">
            <a:xfrm flipV="1">
              <a:off x="3264" y="2977"/>
              <a:ext cx="96" cy="96"/>
            </a:xfrm>
            <a:prstGeom prst="line">
              <a:avLst/>
            </a:prstGeom>
            <a:noFill/>
            <a:ln w="15875">
              <a:solidFill>
                <a:schemeClr val="tx1"/>
              </a:solidFill>
              <a:round/>
              <a:headEnd/>
              <a:tailEnd/>
            </a:ln>
            <a:effectLst/>
          </p:spPr>
          <p:txBody>
            <a:bodyPr/>
            <a:lstStyle/>
            <a:p>
              <a:endParaRPr lang="en-US"/>
            </a:p>
          </p:txBody>
        </p:sp>
        <p:sp>
          <p:nvSpPr>
            <p:cNvPr id="7234" name="Line 66"/>
            <p:cNvSpPr>
              <a:spLocks noChangeShapeType="1"/>
            </p:cNvSpPr>
            <p:nvPr/>
          </p:nvSpPr>
          <p:spPr bwMode="auto">
            <a:xfrm flipH="1" flipV="1">
              <a:off x="3264" y="3169"/>
              <a:ext cx="48" cy="96"/>
            </a:xfrm>
            <a:prstGeom prst="line">
              <a:avLst/>
            </a:prstGeom>
            <a:noFill/>
            <a:ln w="15875">
              <a:solidFill>
                <a:schemeClr val="tx1"/>
              </a:solidFill>
              <a:round/>
              <a:headEnd/>
              <a:tailEnd/>
            </a:ln>
            <a:effectLst/>
          </p:spPr>
          <p:txBody>
            <a:bodyPr/>
            <a:lstStyle/>
            <a:p>
              <a:endParaRPr lang="en-US"/>
            </a:p>
          </p:txBody>
        </p:sp>
        <p:sp>
          <p:nvSpPr>
            <p:cNvPr id="7235" name="Line 67"/>
            <p:cNvSpPr>
              <a:spLocks noChangeShapeType="1"/>
            </p:cNvSpPr>
            <p:nvPr/>
          </p:nvSpPr>
          <p:spPr bwMode="auto">
            <a:xfrm flipH="1" flipV="1">
              <a:off x="3456" y="2977"/>
              <a:ext cx="96" cy="96"/>
            </a:xfrm>
            <a:prstGeom prst="line">
              <a:avLst/>
            </a:prstGeom>
            <a:noFill/>
            <a:ln w="15875">
              <a:solidFill>
                <a:schemeClr val="tx1"/>
              </a:solidFill>
              <a:round/>
              <a:headEnd/>
              <a:tailEnd/>
            </a:ln>
            <a:effectLst/>
          </p:spPr>
          <p:txBody>
            <a:bodyPr/>
            <a:lstStyle/>
            <a:p>
              <a:endParaRPr lang="en-US"/>
            </a:p>
          </p:txBody>
        </p:sp>
        <p:sp>
          <p:nvSpPr>
            <p:cNvPr id="7237" name="Oval 69"/>
            <p:cNvSpPr>
              <a:spLocks noChangeArrowheads="1"/>
            </p:cNvSpPr>
            <p:nvPr/>
          </p:nvSpPr>
          <p:spPr bwMode="auto">
            <a:xfrm>
              <a:off x="2928" y="2640"/>
              <a:ext cx="98" cy="98"/>
            </a:xfrm>
            <a:prstGeom prst="ellipse">
              <a:avLst/>
            </a:prstGeom>
            <a:noFill/>
            <a:ln w="15875">
              <a:solidFill>
                <a:schemeClr val="tx1"/>
              </a:solidFill>
              <a:round/>
              <a:headEnd/>
              <a:tailEnd/>
            </a:ln>
            <a:effectLst/>
          </p:spPr>
          <p:txBody>
            <a:bodyPr wrap="none" anchor="ctr"/>
            <a:lstStyle/>
            <a:p>
              <a:endParaRPr lang="en-US"/>
            </a:p>
          </p:txBody>
        </p:sp>
        <p:sp>
          <p:nvSpPr>
            <p:cNvPr id="7238" name="Line 70"/>
            <p:cNvSpPr>
              <a:spLocks noChangeShapeType="1"/>
            </p:cNvSpPr>
            <p:nvPr/>
          </p:nvSpPr>
          <p:spPr bwMode="auto">
            <a:xfrm flipV="1">
              <a:off x="2640" y="2736"/>
              <a:ext cx="288" cy="144"/>
            </a:xfrm>
            <a:prstGeom prst="line">
              <a:avLst/>
            </a:prstGeom>
            <a:noFill/>
            <a:ln w="15875">
              <a:solidFill>
                <a:schemeClr val="tx1"/>
              </a:solidFill>
              <a:round/>
              <a:headEnd/>
              <a:tailEnd/>
            </a:ln>
            <a:effectLst/>
          </p:spPr>
          <p:txBody>
            <a:bodyPr/>
            <a:lstStyle/>
            <a:p>
              <a:endParaRPr lang="en-US"/>
            </a:p>
          </p:txBody>
        </p:sp>
        <p:sp>
          <p:nvSpPr>
            <p:cNvPr id="7239" name="Line 71"/>
            <p:cNvSpPr>
              <a:spLocks noChangeShapeType="1"/>
            </p:cNvSpPr>
            <p:nvPr/>
          </p:nvSpPr>
          <p:spPr bwMode="auto">
            <a:xfrm flipH="1" flipV="1">
              <a:off x="3024" y="2736"/>
              <a:ext cx="336" cy="144"/>
            </a:xfrm>
            <a:prstGeom prst="line">
              <a:avLst/>
            </a:prstGeom>
            <a:noFill/>
            <a:ln w="15875">
              <a:solidFill>
                <a:schemeClr val="tx1"/>
              </a:solidFill>
              <a:round/>
              <a:headEnd/>
              <a:tailEnd/>
            </a:ln>
            <a:effectLst/>
          </p:spPr>
          <p:txBody>
            <a:bodyPr/>
            <a:lstStyle/>
            <a:p>
              <a:endParaRPr lang="en-US"/>
            </a:p>
          </p:txBody>
        </p:sp>
      </p:grpSp>
      <p:grpSp>
        <p:nvGrpSpPr>
          <p:cNvPr id="4" name="Group 103"/>
          <p:cNvGrpSpPr>
            <a:grpSpLocks/>
          </p:cNvGrpSpPr>
          <p:nvPr/>
        </p:nvGrpSpPr>
        <p:grpSpPr bwMode="auto">
          <a:xfrm>
            <a:off x="7847014" y="4572001"/>
            <a:ext cx="2058987" cy="1512888"/>
            <a:chOff x="3887" y="2640"/>
            <a:chExt cx="1297" cy="953"/>
          </a:xfrm>
        </p:grpSpPr>
        <p:sp>
          <p:nvSpPr>
            <p:cNvPr id="7173" name="Text Box 5"/>
            <p:cNvSpPr txBox="1">
              <a:spLocks noChangeArrowheads="1"/>
            </p:cNvSpPr>
            <p:nvPr/>
          </p:nvSpPr>
          <p:spPr bwMode="auto">
            <a:xfrm>
              <a:off x="3984" y="3360"/>
              <a:ext cx="1200" cy="233"/>
            </a:xfrm>
            <a:prstGeom prst="rect">
              <a:avLst/>
            </a:prstGeom>
            <a:noFill/>
            <a:ln w="9525">
              <a:noFill/>
              <a:miter lim="800000"/>
              <a:headEnd/>
              <a:tailEnd/>
            </a:ln>
            <a:effectLst/>
          </p:spPr>
          <p:txBody>
            <a:bodyPr>
              <a:spAutoFit/>
            </a:bodyPr>
            <a:lstStyle/>
            <a:p>
              <a:pPr>
                <a:spcBef>
                  <a:spcPct val="50000"/>
                </a:spcBef>
              </a:pPr>
              <a:r>
                <a:rPr lang="en-US"/>
                <a:t>Not balanced</a:t>
              </a:r>
            </a:p>
          </p:txBody>
        </p:sp>
        <p:sp>
          <p:nvSpPr>
            <p:cNvPr id="7240" name="Oval 72"/>
            <p:cNvSpPr>
              <a:spLocks noChangeArrowheads="1"/>
            </p:cNvSpPr>
            <p:nvPr/>
          </p:nvSpPr>
          <p:spPr bwMode="auto">
            <a:xfrm>
              <a:off x="4222" y="2877"/>
              <a:ext cx="98" cy="98"/>
            </a:xfrm>
            <a:prstGeom prst="ellipse">
              <a:avLst/>
            </a:prstGeom>
            <a:noFill/>
            <a:ln w="15875">
              <a:solidFill>
                <a:schemeClr val="tx1"/>
              </a:solidFill>
              <a:round/>
              <a:headEnd/>
              <a:tailEnd/>
            </a:ln>
            <a:effectLst/>
          </p:spPr>
          <p:txBody>
            <a:bodyPr wrap="none" anchor="ctr"/>
            <a:lstStyle/>
            <a:p>
              <a:endParaRPr lang="en-US"/>
            </a:p>
          </p:txBody>
        </p:sp>
        <p:sp>
          <p:nvSpPr>
            <p:cNvPr id="7241" name="Oval 73"/>
            <p:cNvSpPr>
              <a:spLocks noChangeArrowheads="1"/>
            </p:cNvSpPr>
            <p:nvPr/>
          </p:nvSpPr>
          <p:spPr bwMode="auto">
            <a:xfrm>
              <a:off x="4031" y="3068"/>
              <a:ext cx="98" cy="98"/>
            </a:xfrm>
            <a:prstGeom prst="ellipse">
              <a:avLst/>
            </a:prstGeom>
            <a:noFill/>
            <a:ln w="15875">
              <a:solidFill>
                <a:schemeClr val="tx1"/>
              </a:solidFill>
              <a:round/>
              <a:headEnd/>
              <a:tailEnd/>
            </a:ln>
            <a:effectLst/>
          </p:spPr>
          <p:txBody>
            <a:bodyPr wrap="none" anchor="ctr"/>
            <a:lstStyle/>
            <a:p>
              <a:endParaRPr lang="en-US"/>
            </a:p>
          </p:txBody>
        </p:sp>
        <p:sp>
          <p:nvSpPr>
            <p:cNvPr id="7242" name="Oval 74"/>
            <p:cNvSpPr>
              <a:spLocks noChangeArrowheads="1"/>
            </p:cNvSpPr>
            <p:nvPr/>
          </p:nvSpPr>
          <p:spPr bwMode="auto">
            <a:xfrm>
              <a:off x="4413" y="3070"/>
              <a:ext cx="98" cy="98"/>
            </a:xfrm>
            <a:prstGeom prst="ellipse">
              <a:avLst/>
            </a:prstGeom>
            <a:noFill/>
            <a:ln w="15875">
              <a:solidFill>
                <a:schemeClr val="tx1"/>
              </a:solidFill>
              <a:round/>
              <a:headEnd/>
              <a:tailEnd/>
            </a:ln>
            <a:effectLst/>
          </p:spPr>
          <p:txBody>
            <a:bodyPr wrap="none" anchor="ctr"/>
            <a:lstStyle/>
            <a:p>
              <a:endParaRPr lang="en-US"/>
            </a:p>
          </p:txBody>
        </p:sp>
        <p:sp>
          <p:nvSpPr>
            <p:cNvPr id="7243" name="Oval 75"/>
            <p:cNvSpPr>
              <a:spLocks noChangeArrowheads="1"/>
            </p:cNvSpPr>
            <p:nvPr/>
          </p:nvSpPr>
          <p:spPr bwMode="auto">
            <a:xfrm>
              <a:off x="4127" y="3260"/>
              <a:ext cx="98" cy="98"/>
            </a:xfrm>
            <a:prstGeom prst="ellipse">
              <a:avLst/>
            </a:prstGeom>
            <a:noFill/>
            <a:ln w="15875">
              <a:solidFill>
                <a:schemeClr val="tx1"/>
              </a:solidFill>
              <a:round/>
              <a:headEnd/>
              <a:tailEnd/>
            </a:ln>
            <a:effectLst/>
          </p:spPr>
          <p:txBody>
            <a:bodyPr wrap="none" anchor="ctr"/>
            <a:lstStyle/>
            <a:p>
              <a:endParaRPr lang="en-US"/>
            </a:p>
          </p:txBody>
        </p:sp>
        <p:sp>
          <p:nvSpPr>
            <p:cNvPr id="7244" name="Oval 76"/>
            <p:cNvSpPr>
              <a:spLocks noChangeArrowheads="1"/>
            </p:cNvSpPr>
            <p:nvPr/>
          </p:nvSpPr>
          <p:spPr bwMode="auto">
            <a:xfrm>
              <a:off x="4271"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5" name="Oval 77"/>
            <p:cNvSpPr>
              <a:spLocks noChangeArrowheads="1"/>
            </p:cNvSpPr>
            <p:nvPr/>
          </p:nvSpPr>
          <p:spPr bwMode="auto">
            <a:xfrm>
              <a:off x="4509"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6" name="Oval 78"/>
            <p:cNvSpPr>
              <a:spLocks noChangeArrowheads="1"/>
            </p:cNvSpPr>
            <p:nvPr/>
          </p:nvSpPr>
          <p:spPr bwMode="auto">
            <a:xfrm>
              <a:off x="3887"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7" name="Line 79"/>
            <p:cNvSpPr>
              <a:spLocks noChangeShapeType="1"/>
            </p:cNvSpPr>
            <p:nvPr/>
          </p:nvSpPr>
          <p:spPr bwMode="auto">
            <a:xfrm flipV="1">
              <a:off x="3935" y="3166"/>
              <a:ext cx="96" cy="96"/>
            </a:xfrm>
            <a:prstGeom prst="line">
              <a:avLst/>
            </a:prstGeom>
            <a:noFill/>
            <a:ln w="15875">
              <a:solidFill>
                <a:schemeClr val="tx1"/>
              </a:solidFill>
              <a:round/>
              <a:headEnd/>
              <a:tailEnd/>
            </a:ln>
            <a:effectLst/>
          </p:spPr>
          <p:txBody>
            <a:bodyPr/>
            <a:lstStyle/>
            <a:p>
              <a:endParaRPr lang="en-US"/>
            </a:p>
          </p:txBody>
        </p:sp>
        <p:sp>
          <p:nvSpPr>
            <p:cNvPr id="7248" name="Line 80"/>
            <p:cNvSpPr>
              <a:spLocks noChangeShapeType="1"/>
            </p:cNvSpPr>
            <p:nvPr/>
          </p:nvSpPr>
          <p:spPr bwMode="auto">
            <a:xfrm flipV="1">
              <a:off x="4127" y="2974"/>
              <a:ext cx="96" cy="96"/>
            </a:xfrm>
            <a:prstGeom prst="line">
              <a:avLst/>
            </a:prstGeom>
            <a:noFill/>
            <a:ln w="15875">
              <a:solidFill>
                <a:schemeClr val="tx1"/>
              </a:solidFill>
              <a:round/>
              <a:headEnd/>
              <a:tailEnd/>
            </a:ln>
            <a:effectLst/>
          </p:spPr>
          <p:txBody>
            <a:bodyPr/>
            <a:lstStyle/>
            <a:p>
              <a:endParaRPr lang="en-US"/>
            </a:p>
          </p:txBody>
        </p:sp>
        <p:sp>
          <p:nvSpPr>
            <p:cNvPr id="7249" name="Line 81"/>
            <p:cNvSpPr>
              <a:spLocks noChangeShapeType="1"/>
            </p:cNvSpPr>
            <p:nvPr/>
          </p:nvSpPr>
          <p:spPr bwMode="auto">
            <a:xfrm flipV="1">
              <a:off x="4319" y="3166"/>
              <a:ext cx="96" cy="96"/>
            </a:xfrm>
            <a:prstGeom prst="line">
              <a:avLst/>
            </a:prstGeom>
            <a:noFill/>
            <a:ln w="15875">
              <a:solidFill>
                <a:schemeClr val="tx1"/>
              </a:solidFill>
              <a:round/>
              <a:headEnd/>
              <a:tailEnd/>
            </a:ln>
            <a:effectLst/>
          </p:spPr>
          <p:txBody>
            <a:bodyPr/>
            <a:lstStyle/>
            <a:p>
              <a:endParaRPr lang="en-US"/>
            </a:p>
          </p:txBody>
        </p:sp>
        <p:sp>
          <p:nvSpPr>
            <p:cNvPr id="7250" name="Line 82"/>
            <p:cNvSpPr>
              <a:spLocks noChangeShapeType="1"/>
            </p:cNvSpPr>
            <p:nvPr/>
          </p:nvSpPr>
          <p:spPr bwMode="auto">
            <a:xfrm flipH="1" flipV="1">
              <a:off x="4127" y="3166"/>
              <a:ext cx="48" cy="96"/>
            </a:xfrm>
            <a:prstGeom prst="line">
              <a:avLst/>
            </a:prstGeom>
            <a:noFill/>
            <a:ln w="15875">
              <a:solidFill>
                <a:schemeClr val="tx1"/>
              </a:solidFill>
              <a:round/>
              <a:headEnd/>
              <a:tailEnd/>
            </a:ln>
            <a:effectLst/>
          </p:spPr>
          <p:txBody>
            <a:bodyPr/>
            <a:lstStyle/>
            <a:p>
              <a:endParaRPr lang="en-US"/>
            </a:p>
          </p:txBody>
        </p:sp>
        <p:sp>
          <p:nvSpPr>
            <p:cNvPr id="7251" name="Line 83"/>
            <p:cNvSpPr>
              <a:spLocks noChangeShapeType="1"/>
            </p:cNvSpPr>
            <p:nvPr/>
          </p:nvSpPr>
          <p:spPr bwMode="auto">
            <a:xfrm flipH="1" flipV="1">
              <a:off x="4319" y="2974"/>
              <a:ext cx="96" cy="96"/>
            </a:xfrm>
            <a:prstGeom prst="line">
              <a:avLst/>
            </a:prstGeom>
            <a:noFill/>
            <a:ln w="15875">
              <a:solidFill>
                <a:schemeClr val="tx1"/>
              </a:solidFill>
              <a:round/>
              <a:headEnd/>
              <a:tailEnd/>
            </a:ln>
            <a:effectLst/>
          </p:spPr>
          <p:txBody>
            <a:bodyPr/>
            <a:lstStyle/>
            <a:p>
              <a:endParaRPr lang="en-US"/>
            </a:p>
          </p:txBody>
        </p:sp>
        <p:sp>
          <p:nvSpPr>
            <p:cNvPr id="7252" name="Line 84"/>
            <p:cNvSpPr>
              <a:spLocks noChangeShapeType="1"/>
            </p:cNvSpPr>
            <p:nvPr/>
          </p:nvSpPr>
          <p:spPr bwMode="auto">
            <a:xfrm flipH="1" flipV="1">
              <a:off x="4511" y="3166"/>
              <a:ext cx="48" cy="96"/>
            </a:xfrm>
            <a:prstGeom prst="line">
              <a:avLst/>
            </a:prstGeom>
            <a:noFill/>
            <a:ln w="15875">
              <a:solidFill>
                <a:schemeClr val="tx1"/>
              </a:solidFill>
              <a:round/>
              <a:headEnd/>
              <a:tailEnd/>
            </a:ln>
            <a:effectLst/>
          </p:spPr>
          <p:txBody>
            <a:bodyPr/>
            <a:lstStyle/>
            <a:p>
              <a:endParaRPr lang="en-US"/>
            </a:p>
          </p:txBody>
        </p:sp>
        <p:sp>
          <p:nvSpPr>
            <p:cNvPr id="7253" name="Oval 85"/>
            <p:cNvSpPr>
              <a:spLocks noChangeArrowheads="1"/>
            </p:cNvSpPr>
            <p:nvPr/>
          </p:nvSpPr>
          <p:spPr bwMode="auto">
            <a:xfrm>
              <a:off x="5038" y="2880"/>
              <a:ext cx="98" cy="98"/>
            </a:xfrm>
            <a:prstGeom prst="ellipse">
              <a:avLst/>
            </a:prstGeom>
            <a:noFill/>
            <a:ln w="15875">
              <a:solidFill>
                <a:schemeClr val="tx1"/>
              </a:solidFill>
              <a:round/>
              <a:headEnd/>
              <a:tailEnd/>
            </a:ln>
            <a:effectLst/>
          </p:spPr>
          <p:txBody>
            <a:bodyPr wrap="none" anchor="ctr"/>
            <a:lstStyle/>
            <a:p>
              <a:endParaRPr lang="en-US"/>
            </a:p>
          </p:txBody>
        </p:sp>
        <p:sp>
          <p:nvSpPr>
            <p:cNvPr id="7254" name="Oval 86"/>
            <p:cNvSpPr>
              <a:spLocks noChangeArrowheads="1"/>
            </p:cNvSpPr>
            <p:nvPr/>
          </p:nvSpPr>
          <p:spPr bwMode="auto">
            <a:xfrm>
              <a:off x="4847" y="3071"/>
              <a:ext cx="98" cy="98"/>
            </a:xfrm>
            <a:prstGeom prst="ellipse">
              <a:avLst/>
            </a:prstGeom>
            <a:noFill/>
            <a:ln w="15875">
              <a:solidFill>
                <a:schemeClr val="tx1"/>
              </a:solidFill>
              <a:round/>
              <a:headEnd/>
              <a:tailEnd/>
            </a:ln>
            <a:effectLst/>
          </p:spPr>
          <p:txBody>
            <a:bodyPr wrap="none" anchor="ctr"/>
            <a:lstStyle/>
            <a:p>
              <a:endParaRPr lang="en-US"/>
            </a:p>
          </p:txBody>
        </p:sp>
        <p:sp>
          <p:nvSpPr>
            <p:cNvPr id="7256" name="Oval 88"/>
            <p:cNvSpPr>
              <a:spLocks noChangeArrowheads="1"/>
            </p:cNvSpPr>
            <p:nvPr/>
          </p:nvSpPr>
          <p:spPr bwMode="auto">
            <a:xfrm>
              <a:off x="4943" y="3263"/>
              <a:ext cx="98" cy="98"/>
            </a:xfrm>
            <a:prstGeom prst="ellipse">
              <a:avLst/>
            </a:prstGeom>
            <a:noFill/>
            <a:ln w="15875">
              <a:solidFill>
                <a:schemeClr val="tx1"/>
              </a:solidFill>
              <a:round/>
              <a:headEnd/>
              <a:tailEnd/>
            </a:ln>
            <a:effectLst/>
          </p:spPr>
          <p:txBody>
            <a:bodyPr wrap="none" anchor="ctr"/>
            <a:lstStyle/>
            <a:p>
              <a:endParaRPr lang="en-US"/>
            </a:p>
          </p:txBody>
        </p:sp>
        <p:sp>
          <p:nvSpPr>
            <p:cNvPr id="7259" name="Oval 91"/>
            <p:cNvSpPr>
              <a:spLocks noChangeArrowheads="1"/>
            </p:cNvSpPr>
            <p:nvPr/>
          </p:nvSpPr>
          <p:spPr bwMode="auto">
            <a:xfrm>
              <a:off x="4703" y="3265"/>
              <a:ext cx="98" cy="98"/>
            </a:xfrm>
            <a:prstGeom prst="ellipse">
              <a:avLst/>
            </a:prstGeom>
            <a:noFill/>
            <a:ln w="15875">
              <a:solidFill>
                <a:schemeClr val="tx1"/>
              </a:solidFill>
              <a:round/>
              <a:headEnd/>
              <a:tailEnd/>
            </a:ln>
            <a:effectLst/>
          </p:spPr>
          <p:txBody>
            <a:bodyPr wrap="none" anchor="ctr"/>
            <a:lstStyle/>
            <a:p>
              <a:endParaRPr lang="en-US"/>
            </a:p>
          </p:txBody>
        </p:sp>
        <p:sp>
          <p:nvSpPr>
            <p:cNvPr id="7260" name="Line 92"/>
            <p:cNvSpPr>
              <a:spLocks noChangeShapeType="1"/>
            </p:cNvSpPr>
            <p:nvPr/>
          </p:nvSpPr>
          <p:spPr bwMode="auto">
            <a:xfrm flipV="1">
              <a:off x="4751" y="3169"/>
              <a:ext cx="96" cy="96"/>
            </a:xfrm>
            <a:prstGeom prst="line">
              <a:avLst/>
            </a:prstGeom>
            <a:noFill/>
            <a:ln w="15875">
              <a:solidFill>
                <a:schemeClr val="tx1"/>
              </a:solidFill>
              <a:round/>
              <a:headEnd/>
              <a:tailEnd/>
            </a:ln>
            <a:effectLst/>
          </p:spPr>
          <p:txBody>
            <a:bodyPr/>
            <a:lstStyle/>
            <a:p>
              <a:endParaRPr lang="en-US"/>
            </a:p>
          </p:txBody>
        </p:sp>
        <p:sp>
          <p:nvSpPr>
            <p:cNvPr id="7261" name="Line 93"/>
            <p:cNvSpPr>
              <a:spLocks noChangeShapeType="1"/>
            </p:cNvSpPr>
            <p:nvPr/>
          </p:nvSpPr>
          <p:spPr bwMode="auto">
            <a:xfrm flipV="1">
              <a:off x="4943" y="2977"/>
              <a:ext cx="96" cy="96"/>
            </a:xfrm>
            <a:prstGeom prst="line">
              <a:avLst/>
            </a:prstGeom>
            <a:noFill/>
            <a:ln w="15875">
              <a:solidFill>
                <a:schemeClr val="tx1"/>
              </a:solidFill>
              <a:round/>
              <a:headEnd/>
              <a:tailEnd/>
            </a:ln>
            <a:effectLst/>
          </p:spPr>
          <p:txBody>
            <a:bodyPr/>
            <a:lstStyle/>
            <a:p>
              <a:endParaRPr lang="en-US"/>
            </a:p>
          </p:txBody>
        </p:sp>
        <p:sp>
          <p:nvSpPr>
            <p:cNvPr id="7263" name="Line 95"/>
            <p:cNvSpPr>
              <a:spLocks noChangeShapeType="1"/>
            </p:cNvSpPr>
            <p:nvPr/>
          </p:nvSpPr>
          <p:spPr bwMode="auto">
            <a:xfrm flipH="1" flipV="1">
              <a:off x="4943" y="3169"/>
              <a:ext cx="48" cy="96"/>
            </a:xfrm>
            <a:prstGeom prst="line">
              <a:avLst/>
            </a:prstGeom>
            <a:noFill/>
            <a:ln w="15875">
              <a:solidFill>
                <a:schemeClr val="tx1"/>
              </a:solidFill>
              <a:round/>
              <a:headEnd/>
              <a:tailEnd/>
            </a:ln>
            <a:effectLst/>
          </p:spPr>
          <p:txBody>
            <a:bodyPr/>
            <a:lstStyle/>
            <a:p>
              <a:endParaRPr lang="en-US"/>
            </a:p>
          </p:txBody>
        </p:sp>
        <p:sp>
          <p:nvSpPr>
            <p:cNvPr id="7266" name="Oval 98"/>
            <p:cNvSpPr>
              <a:spLocks noChangeArrowheads="1"/>
            </p:cNvSpPr>
            <p:nvPr/>
          </p:nvSpPr>
          <p:spPr bwMode="auto">
            <a:xfrm>
              <a:off x="4607" y="2640"/>
              <a:ext cx="98" cy="98"/>
            </a:xfrm>
            <a:prstGeom prst="ellipse">
              <a:avLst/>
            </a:prstGeom>
            <a:noFill/>
            <a:ln w="15875">
              <a:solidFill>
                <a:schemeClr val="tx1"/>
              </a:solidFill>
              <a:round/>
              <a:headEnd/>
              <a:tailEnd/>
            </a:ln>
            <a:effectLst/>
          </p:spPr>
          <p:txBody>
            <a:bodyPr wrap="none" anchor="ctr"/>
            <a:lstStyle/>
            <a:p>
              <a:endParaRPr lang="en-US"/>
            </a:p>
          </p:txBody>
        </p:sp>
        <p:sp>
          <p:nvSpPr>
            <p:cNvPr id="7267" name="Line 99"/>
            <p:cNvSpPr>
              <a:spLocks noChangeShapeType="1"/>
            </p:cNvSpPr>
            <p:nvPr/>
          </p:nvSpPr>
          <p:spPr bwMode="auto">
            <a:xfrm flipV="1">
              <a:off x="4319" y="2736"/>
              <a:ext cx="288" cy="144"/>
            </a:xfrm>
            <a:prstGeom prst="line">
              <a:avLst/>
            </a:prstGeom>
            <a:noFill/>
            <a:ln w="15875">
              <a:solidFill>
                <a:schemeClr val="tx1"/>
              </a:solidFill>
              <a:round/>
              <a:headEnd/>
              <a:tailEnd/>
            </a:ln>
            <a:effectLst/>
          </p:spPr>
          <p:txBody>
            <a:bodyPr/>
            <a:lstStyle/>
            <a:p>
              <a:endParaRPr lang="en-US"/>
            </a:p>
          </p:txBody>
        </p:sp>
        <p:sp>
          <p:nvSpPr>
            <p:cNvPr id="7268" name="Line 100"/>
            <p:cNvSpPr>
              <a:spLocks noChangeShapeType="1"/>
            </p:cNvSpPr>
            <p:nvPr/>
          </p:nvSpPr>
          <p:spPr bwMode="auto">
            <a:xfrm flipH="1" flipV="1">
              <a:off x="4703" y="2736"/>
              <a:ext cx="336" cy="144"/>
            </a:xfrm>
            <a:prstGeom prst="line">
              <a:avLst/>
            </a:prstGeom>
            <a:noFill/>
            <a:ln w="15875">
              <a:solidFill>
                <a:schemeClr val="tx1"/>
              </a:solidFill>
              <a:round/>
              <a:headEnd/>
              <a:tailEnd/>
            </a:ln>
            <a:effectLst/>
          </p:spPr>
          <p:txBody>
            <a:bodyPr/>
            <a:lstStyle/>
            <a:p>
              <a:endParaRPr lang="en-US"/>
            </a:p>
          </p:txBody>
        </p:sp>
      </p:grpSp>
      <p:grpSp>
        <p:nvGrpSpPr>
          <p:cNvPr id="5" name="Group 107"/>
          <p:cNvGrpSpPr>
            <a:grpSpLocks/>
          </p:cNvGrpSpPr>
          <p:nvPr/>
        </p:nvGrpSpPr>
        <p:grpSpPr bwMode="auto">
          <a:xfrm>
            <a:off x="1981200" y="4419601"/>
            <a:ext cx="990600" cy="1006475"/>
            <a:chOff x="288" y="2784"/>
            <a:chExt cx="624" cy="634"/>
          </a:xfrm>
        </p:grpSpPr>
        <p:sp>
          <p:nvSpPr>
            <p:cNvPr id="7272" name="Text Box 104"/>
            <p:cNvSpPr txBox="1">
              <a:spLocks noChangeArrowheads="1"/>
            </p:cNvSpPr>
            <p:nvPr/>
          </p:nvSpPr>
          <p:spPr bwMode="auto">
            <a:xfrm>
              <a:off x="480" y="2784"/>
              <a:ext cx="432" cy="250"/>
            </a:xfrm>
            <a:prstGeom prst="rect">
              <a:avLst/>
            </a:prstGeom>
            <a:noFill/>
            <a:ln w="15875">
              <a:noFill/>
              <a:miter lim="800000"/>
              <a:headEnd/>
              <a:tailEnd/>
            </a:ln>
            <a:effectLst/>
          </p:spPr>
          <p:txBody>
            <a:bodyPr>
              <a:spAutoFit/>
            </a:bodyPr>
            <a:lstStyle/>
            <a:p>
              <a:pPr>
                <a:spcBef>
                  <a:spcPct val="50000"/>
                </a:spcBef>
              </a:pPr>
              <a:r>
                <a:rPr lang="en-US" sz="2000">
                  <a:solidFill>
                    <a:srgbClr val="FF0000"/>
                  </a:solidFill>
                  <a:latin typeface="Verdana" pitchFamily="34" charset="0"/>
                </a:rPr>
                <a:t>n-2</a:t>
              </a:r>
            </a:p>
          </p:txBody>
        </p:sp>
        <p:sp>
          <p:nvSpPr>
            <p:cNvPr id="7273" name="Text Box 105"/>
            <p:cNvSpPr txBox="1">
              <a:spLocks noChangeArrowheads="1"/>
            </p:cNvSpPr>
            <p:nvPr/>
          </p:nvSpPr>
          <p:spPr bwMode="auto">
            <a:xfrm>
              <a:off x="288" y="2976"/>
              <a:ext cx="432" cy="250"/>
            </a:xfrm>
            <a:prstGeom prst="rect">
              <a:avLst/>
            </a:prstGeom>
            <a:noFill/>
            <a:ln w="15875">
              <a:noFill/>
              <a:miter lim="800000"/>
              <a:headEnd/>
              <a:tailEnd/>
            </a:ln>
            <a:effectLst/>
          </p:spPr>
          <p:txBody>
            <a:bodyPr>
              <a:spAutoFit/>
            </a:bodyPr>
            <a:lstStyle/>
            <a:p>
              <a:pPr>
                <a:spcBef>
                  <a:spcPct val="50000"/>
                </a:spcBef>
              </a:pPr>
              <a:r>
                <a:rPr lang="en-US" sz="2000">
                  <a:solidFill>
                    <a:srgbClr val="FF0000"/>
                  </a:solidFill>
                  <a:latin typeface="Verdana" pitchFamily="34" charset="0"/>
                </a:rPr>
                <a:t>n-1</a:t>
              </a:r>
            </a:p>
          </p:txBody>
        </p:sp>
        <p:sp>
          <p:nvSpPr>
            <p:cNvPr id="7274" name="Text Box 106"/>
            <p:cNvSpPr txBox="1">
              <a:spLocks noChangeArrowheads="1"/>
            </p:cNvSpPr>
            <p:nvPr/>
          </p:nvSpPr>
          <p:spPr bwMode="auto">
            <a:xfrm>
              <a:off x="288" y="3168"/>
              <a:ext cx="432" cy="250"/>
            </a:xfrm>
            <a:prstGeom prst="rect">
              <a:avLst/>
            </a:prstGeom>
            <a:noFill/>
            <a:ln w="15875">
              <a:noFill/>
              <a:miter lim="800000"/>
              <a:headEnd/>
              <a:tailEnd/>
            </a:ln>
            <a:effectLst/>
          </p:spPr>
          <p:txBody>
            <a:bodyPr>
              <a:spAutoFit/>
            </a:bodyPr>
            <a:lstStyle/>
            <a:p>
              <a:pPr>
                <a:spcBef>
                  <a:spcPct val="50000"/>
                </a:spcBef>
              </a:pPr>
              <a:r>
                <a:rPr lang="en-US" sz="2000">
                  <a:solidFill>
                    <a:srgbClr val="FF0000"/>
                  </a:solidFill>
                  <a:latin typeface="Verdana" pitchFamily="34" charset="0"/>
                </a:rPr>
                <a:t>n</a:t>
              </a:r>
            </a:p>
          </p:txBody>
        </p:sp>
      </p:grpSp>
      <p:sp>
        <p:nvSpPr>
          <p:cNvPr id="7" name="Content Placeholder 6">
            <a:extLst>
              <a:ext uri="{FF2B5EF4-FFF2-40B4-BE49-F238E27FC236}">
                <a16:creationId xmlns:a16="http://schemas.microsoft.com/office/drawing/2014/main" id="{878B7222-72CD-9C4E-7C3B-05D10EB0B1AA}"/>
              </a:ext>
            </a:extLst>
          </p:cNvPr>
          <p:cNvSpPr>
            <a:spLocks noGrp="1"/>
          </p:cNvSpPr>
          <p:nvPr>
            <p:ph idx="1"/>
          </p:nvPr>
        </p:nvSpPr>
        <p:spPr/>
        <p:txBody>
          <a:bodyPr/>
          <a:lstStyle/>
          <a:p>
            <a:r>
              <a:rPr lang="en-US" dirty="0"/>
              <a:t>Recall:</a:t>
            </a:r>
          </a:p>
          <a:p>
            <a:pPr lvl="1"/>
            <a:r>
              <a:rPr lang="en-US" dirty="0"/>
              <a:t>The depth of a node is its distance from the root</a:t>
            </a:r>
          </a:p>
          <a:p>
            <a:pPr lvl="1"/>
            <a:r>
              <a:rPr lang="en-US" dirty="0"/>
              <a:t>The depth of a tree is the depth of the deepest node</a:t>
            </a:r>
          </a:p>
          <a:p>
            <a:r>
              <a:rPr lang="en-US" dirty="0"/>
              <a:t>A binary tree of depth </a:t>
            </a:r>
            <a:r>
              <a:rPr lang="en-US" sz="2400" dirty="0">
                <a:latin typeface="Verdana" pitchFamily="34" charset="0"/>
              </a:rPr>
              <a:t>n</a:t>
            </a:r>
            <a:r>
              <a:rPr lang="en-US" dirty="0"/>
              <a:t> is balanced if all the nodes at depths </a:t>
            </a:r>
            <a:r>
              <a:rPr lang="en-US" sz="2400" dirty="0">
                <a:latin typeface="Verdana" pitchFamily="34" charset="0"/>
              </a:rPr>
              <a:t>0</a:t>
            </a:r>
            <a:r>
              <a:rPr lang="en-US" dirty="0"/>
              <a:t> through </a:t>
            </a:r>
            <a:r>
              <a:rPr lang="en-US" sz="2400" dirty="0">
                <a:latin typeface="Verdana" pitchFamily="34" charset="0"/>
              </a:rPr>
              <a:t>n-2</a:t>
            </a:r>
            <a:r>
              <a:rPr lang="en-US" dirty="0"/>
              <a:t> have two children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Left-justified binary trees</a:t>
            </a:r>
          </a:p>
        </p:txBody>
      </p:sp>
      <p:grpSp>
        <p:nvGrpSpPr>
          <p:cNvPr id="2" name="Group 66"/>
          <p:cNvGrpSpPr>
            <a:grpSpLocks/>
          </p:cNvGrpSpPr>
          <p:nvPr/>
        </p:nvGrpSpPr>
        <p:grpSpPr bwMode="auto">
          <a:xfrm>
            <a:off x="2895600" y="3886201"/>
            <a:ext cx="2286000" cy="1665288"/>
            <a:chOff x="864" y="2640"/>
            <a:chExt cx="1440" cy="1049"/>
          </a:xfrm>
        </p:grpSpPr>
        <p:sp>
          <p:nvSpPr>
            <p:cNvPr id="8196" name="Text Box 4"/>
            <p:cNvSpPr txBox="1">
              <a:spLocks noChangeArrowheads="1"/>
            </p:cNvSpPr>
            <p:nvPr/>
          </p:nvSpPr>
          <p:spPr bwMode="auto">
            <a:xfrm>
              <a:off x="1056" y="3456"/>
              <a:ext cx="1200" cy="233"/>
            </a:xfrm>
            <a:prstGeom prst="rect">
              <a:avLst/>
            </a:prstGeom>
            <a:noFill/>
            <a:ln w="9525">
              <a:noFill/>
              <a:miter lim="800000"/>
              <a:headEnd/>
              <a:tailEnd/>
            </a:ln>
            <a:effectLst/>
          </p:spPr>
          <p:txBody>
            <a:bodyPr>
              <a:spAutoFit/>
            </a:bodyPr>
            <a:lstStyle/>
            <a:p>
              <a:pPr>
                <a:spcBef>
                  <a:spcPct val="50000"/>
                </a:spcBef>
              </a:pPr>
              <a:r>
                <a:rPr lang="en-US"/>
                <a:t>Left-justified</a:t>
              </a:r>
            </a:p>
          </p:txBody>
        </p:sp>
        <p:sp>
          <p:nvSpPr>
            <p:cNvPr id="8200" name="Oval 8"/>
            <p:cNvSpPr>
              <a:spLocks noChangeArrowheads="1"/>
            </p:cNvSpPr>
            <p:nvPr/>
          </p:nvSpPr>
          <p:spPr bwMode="auto">
            <a:xfrm>
              <a:off x="1199" y="2877"/>
              <a:ext cx="98" cy="98"/>
            </a:xfrm>
            <a:prstGeom prst="ellipse">
              <a:avLst/>
            </a:prstGeom>
            <a:noFill/>
            <a:ln w="15875">
              <a:solidFill>
                <a:schemeClr val="tx1"/>
              </a:solidFill>
              <a:round/>
              <a:headEnd/>
              <a:tailEnd/>
            </a:ln>
            <a:effectLst/>
          </p:spPr>
          <p:txBody>
            <a:bodyPr wrap="none" anchor="ctr"/>
            <a:lstStyle/>
            <a:p>
              <a:endParaRPr lang="en-US"/>
            </a:p>
          </p:txBody>
        </p:sp>
        <p:sp>
          <p:nvSpPr>
            <p:cNvPr id="8201" name="Oval 9"/>
            <p:cNvSpPr>
              <a:spLocks noChangeArrowheads="1"/>
            </p:cNvSpPr>
            <p:nvPr/>
          </p:nvSpPr>
          <p:spPr bwMode="auto">
            <a:xfrm>
              <a:off x="1008" y="3068"/>
              <a:ext cx="98" cy="98"/>
            </a:xfrm>
            <a:prstGeom prst="ellipse">
              <a:avLst/>
            </a:prstGeom>
            <a:noFill/>
            <a:ln w="15875">
              <a:solidFill>
                <a:schemeClr val="tx1"/>
              </a:solidFill>
              <a:round/>
              <a:headEnd/>
              <a:tailEnd/>
            </a:ln>
            <a:effectLst/>
          </p:spPr>
          <p:txBody>
            <a:bodyPr wrap="none" anchor="ctr"/>
            <a:lstStyle/>
            <a:p>
              <a:endParaRPr lang="en-US"/>
            </a:p>
          </p:txBody>
        </p:sp>
        <p:sp>
          <p:nvSpPr>
            <p:cNvPr id="8202" name="Oval 10"/>
            <p:cNvSpPr>
              <a:spLocks noChangeArrowheads="1"/>
            </p:cNvSpPr>
            <p:nvPr/>
          </p:nvSpPr>
          <p:spPr bwMode="auto">
            <a:xfrm>
              <a:off x="1390" y="3070"/>
              <a:ext cx="98" cy="98"/>
            </a:xfrm>
            <a:prstGeom prst="ellipse">
              <a:avLst/>
            </a:prstGeom>
            <a:noFill/>
            <a:ln w="15875">
              <a:solidFill>
                <a:schemeClr val="tx1"/>
              </a:solidFill>
              <a:round/>
              <a:headEnd/>
              <a:tailEnd/>
            </a:ln>
            <a:effectLst/>
          </p:spPr>
          <p:txBody>
            <a:bodyPr wrap="none" anchor="ctr"/>
            <a:lstStyle/>
            <a:p>
              <a:endParaRPr lang="en-US"/>
            </a:p>
          </p:txBody>
        </p:sp>
        <p:sp>
          <p:nvSpPr>
            <p:cNvPr id="8203" name="Oval 11"/>
            <p:cNvSpPr>
              <a:spLocks noChangeArrowheads="1"/>
            </p:cNvSpPr>
            <p:nvPr/>
          </p:nvSpPr>
          <p:spPr bwMode="auto">
            <a:xfrm>
              <a:off x="1104" y="3260"/>
              <a:ext cx="98" cy="98"/>
            </a:xfrm>
            <a:prstGeom prst="ellipse">
              <a:avLst/>
            </a:prstGeom>
            <a:noFill/>
            <a:ln w="15875">
              <a:solidFill>
                <a:schemeClr val="tx1"/>
              </a:solidFill>
              <a:round/>
              <a:headEnd/>
              <a:tailEnd/>
            </a:ln>
            <a:effectLst/>
          </p:spPr>
          <p:txBody>
            <a:bodyPr wrap="none" anchor="ctr"/>
            <a:lstStyle/>
            <a:p>
              <a:endParaRPr lang="en-US"/>
            </a:p>
          </p:txBody>
        </p:sp>
        <p:sp>
          <p:nvSpPr>
            <p:cNvPr id="8204" name="Oval 12"/>
            <p:cNvSpPr>
              <a:spLocks noChangeArrowheads="1"/>
            </p:cNvSpPr>
            <p:nvPr/>
          </p:nvSpPr>
          <p:spPr bwMode="auto">
            <a:xfrm>
              <a:off x="1248"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5" name="Oval 13"/>
            <p:cNvSpPr>
              <a:spLocks noChangeArrowheads="1"/>
            </p:cNvSpPr>
            <p:nvPr/>
          </p:nvSpPr>
          <p:spPr bwMode="auto">
            <a:xfrm>
              <a:off x="1486"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6" name="Oval 14"/>
            <p:cNvSpPr>
              <a:spLocks noChangeArrowheads="1"/>
            </p:cNvSpPr>
            <p:nvPr/>
          </p:nvSpPr>
          <p:spPr bwMode="auto">
            <a:xfrm>
              <a:off x="864"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7" name="Line 15"/>
            <p:cNvSpPr>
              <a:spLocks noChangeShapeType="1"/>
            </p:cNvSpPr>
            <p:nvPr/>
          </p:nvSpPr>
          <p:spPr bwMode="auto">
            <a:xfrm flipV="1">
              <a:off x="912" y="3166"/>
              <a:ext cx="96" cy="96"/>
            </a:xfrm>
            <a:prstGeom prst="line">
              <a:avLst/>
            </a:prstGeom>
            <a:noFill/>
            <a:ln w="15875">
              <a:solidFill>
                <a:schemeClr val="tx1"/>
              </a:solidFill>
              <a:round/>
              <a:headEnd/>
              <a:tailEnd/>
            </a:ln>
            <a:effectLst/>
          </p:spPr>
          <p:txBody>
            <a:bodyPr/>
            <a:lstStyle/>
            <a:p>
              <a:endParaRPr lang="en-US"/>
            </a:p>
          </p:txBody>
        </p:sp>
        <p:sp>
          <p:nvSpPr>
            <p:cNvPr id="8208" name="Line 16"/>
            <p:cNvSpPr>
              <a:spLocks noChangeShapeType="1"/>
            </p:cNvSpPr>
            <p:nvPr/>
          </p:nvSpPr>
          <p:spPr bwMode="auto">
            <a:xfrm flipV="1">
              <a:off x="1104" y="2974"/>
              <a:ext cx="96" cy="96"/>
            </a:xfrm>
            <a:prstGeom prst="line">
              <a:avLst/>
            </a:prstGeom>
            <a:noFill/>
            <a:ln w="15875">
              <a:solidFill>
                <a:schemeClr val="tx1"/>
              </a:solidFill>
              <a:round/>
              <a:headEnd/>
              <a:tailEnd/>
            </a:ln>
            <a:effectLst/>
          </p:spPr>
          <p:txBody>
            <a:bodyPr/>
            <a:lstStyle/>
            <a:p>
              <a:endParaRPr lang="en-US"/>
            </a:p>
          </p:txBody>
        </p:sp>
        <p:sp>
          <p:nvSpPr>
            <p:cNvPr id="8209" name="Line 17"/>
            <p:cNvSpPr>
              <a:spLocks noChangeShapeType="1"/>
            </p:cNvSpPr>
            <p:nvPr/>
          </p:nvSpPr>
          <p:spPr bwMode="auto">
            <a:xfrm flipV="1">
              <a:off x="1296" y="3166"/>
              <a:ext cx="96" cy="96"/>
            </a:xfrm>
            <a:prstGeom prst="line">
              <a:avLst/>
            </a:prstGeom>
            <a:noFill/>
            <a:ln w="15875">
              <a:solidFill>
                <a:schemeClr val="tx1"/>
              </a:solidFill>
              <a:round/>
              <a:headEnd/>
              <a:tailEnd/>
            </a:ln>
            <a:effectLst/>
          </p:spPr>
          <p:txBody>
            <a:bodyPr/>
            <a:lstStyle/>
            <a:p>
              <a:endParaRPr lang="en-US"/>
            </a:p>
          </p:txBody>
        </p:sp>
        <p:sp>
          <p:nvSpPr>
            <p:cNvPr id="8210" name="Line 18"/>
            <p:cNvSpPr>
              <a:spLocks noChangeShapeType="1"/>
            </p:cNvSpPr>
            <p:nvPr/>
          </p:nvSpPr>
          <p:spPr bwMode="auto">
            <a:xfrm flipH="1" flipV="1">
              <a:off x="1104" y="3166"/>
              <a:ext cx="48" cy="96"/>
            </a:xfrm>
            <a:prstGeom prst="line">
              <a:avLst/>
            </a:prstGeom>
            <a:noFill/>
            <a:ln w="15875">
              <a:solidFill>
                <a:schemeClr val="tx1"/>
              </a:solidFill>
              <a:round/>
              <a:headEnd/>
              <a:tailEnd/>
            </a:ln>
            <a:effectLst/>
          </p:spPr>
          <p:txBody>
            <a:bodyPr/>
            <a:lstStyle/>
            <a:p>
              <a:endParaRPr lang="en-US"/>
            </a:p>
          </p:txBody>
        </p:sp>
        <p:sp>
          <p:nvSpPr>
            <p:cNvPr id="8211" name="Line 19"/>
            <p:cNvSpPr>
              <a:spLocks noChangeShapeType="1"/>
            </p:cNvSpPr>
            <p:nvPr/>
          </p:nvSpPr>
          <p:spPr bwMode="auto">
            <a:xfrm flipH="1" flipV="1">
              <a:off x="1296" y="2974"/>
              <a:ext cx="96" cy="96"/>
            </a:xfrm>
            <a:prstGeom prst="line">
              <a:avLst/>
            </a:prstGeom>
            <a:noFill/>
            <a:ln w="15875">
              <a:solidFill>
                <a:schemeClr val="tx1"/>
              </a:solidFill>
              <a:round/>
              <a:headEnd/>
              <a:tailEnd/>
            </a:ln>
            <a:effectLst/>
          </p:spPr>
          <p:txBody>
            <a:bodyPr/>
            <a:lstStyle/>
            <a:p>
              <a:endParaRPr lang="en-US"/>
            </a:p>
          </p:txBody>
        </p:sp>
        <p:sp>
          <p:nvSpPr>
            <p:cNvPr id="8212" name="Line 20"/>
            <p:cNvSpPr>
              <a:spLocks noChangeShapeType="1"/>
            </p:cNvSpPr>
            <p:nvPr/>
          </p:nvSpPr>
          <p:spPr bwMode="auto">
            <a:xfrm flipH="1" flipV="1">
              <a:off x="1488" y="3166"/>
              <a:ext cx="48" cy="96"/>
            </a:xfrm>
            <a:prstGeom prst="line">
              <a:avLst/>
            </a:prstGeom>
            <a:noFill/>
            <a:ln w="15875">
              <a:solidFill>
                <a:schemeClr val="tx1"/>
              </a:solidFill>
              <a:round/>
              <a:headEnd/>
              <a:tailEnd/>
            </a:ln>
            <a:effectLst/>
          </p:spPr>
          <p:txBody>
            <a:bodyPr/>
            <a:lstStyle/>
            <a:p>
              <a:endParaRPr lang="en-US"/>
            </a:p>
          </p:txBody>
        </p:sp>
        <p:sp>
          <p:nvSpPr>
            <p:cNvPr id="8213" name="Oval 21"/>
            <p:cNvSpPr>
              <a:spLocks noChangeArrowheads="1"/>
            </p:cNvSpPr>
            <p:nvPr/>
          </p:nvSpPr>
          <p:spPr bwMode="auto">
            <a:xfrm>
              <a:off x="2015" y="2880"/>
              <a:ext cx="98" cy="98"/>
            </a:xfrm>
            <a:prstGeom prst="ellipse">
              <a:avLst/>
            </a:prstGeom>
            <a:noFill/>
            <a:ln w="15875">
              <a:solidFill>
                <a:schemeClr val="tx1"/>
              </a:solidFill>
              <a:round/>
              <a:headEnd/>
              <a:tailEnd/>
            </a:ln>
            <a:effectLst/>
          </p:spPr>
          <p:txBody>
            <a:bodyPr wrap="none" anchor="ctr"/>
            <a:lstStyle/>
            <a:p>
              <a:endParaRPr lang="en-US"/>
            </a:p>
          </p:txBody>
        </p:sp>
        <p:sp>
          <p:nvSpPr>
            <p:cNvPr id="8214" name="Oval 22"/>
            <p:cNvSpPr>
              <a:spLocks noChangeArrowheads="1"/>
            </p:cNvSpPr>
            <p:nvPr/>
          </p:nvSpPr>
          <p:spPr bwMode="auto">
            <a:xfrm>
              <a:off x="1824" y="3071"/>
              <a:ext cx="98" cy="98"/>
            </a:xfrm>
            <a:prstGeom prst="ellipse">
              <a:avLst/>
            </a:prstGeom>
            <a:noFill/>
            <a:ln w="15875">
              <a:solidFill>
                <a:schemeClr val="tx1"/>
              </a:solidFill>
              <a:round/>
              <a:headEnd/>
              <a:tailEnd/>
            </a:ln>
            <a:effectLst/>
          </p:spPr>
          <p:txBody>
            <a:bodyPr wrap="none" anchor="ctr"/>
            <a:lstStyle/>
            <a:p>
              <a:endParaRPr lang="en-US"/>
            </a:p>
          </p:txBody>
        </p:sp>
        <p:sp>
          <p:nvSpPr>
            <p:cNvPr id="8215" name="Oval 23"/>
            <p:cNvSpPr>
              <a:spLocks noChangeArrowheads="1"/>
            </p:cNvSpPr>
            <p:nvPr/>
          </p:nvSpPr>
          <p:spPr bwMode="auto">
            <a:xfrm>
              <a:off x="2206" y="3073"/>
              <a:ext cx="98" cy="98"/>
            </a:xfrm>
            <a:prstGeom prst="ellipse">
              <a:avLst/>
            </a:prstGeom>
            <a:noFill/>
            <a:ln w="15875">
              <a:solidFill>
                <a:schemeClr val="tx1"/>
              </a:solidFill>
              <a:round/>
              <a:headEnd/>
              <a:tailEnd/>
            </a:ln>
            <a:effectLst/>
          </p:spPr>
          <p:txBody>
            <a:bodyPr wrap="none" anchor="ctr"/>
            <a:lstStyle/>
            <a:p>
              <a:endParaRPr lang="en-US"/>
            </a:p>
          </p:txBody>
        </p:sp>
        <p:sp>
          <p:nvSpPr>
            <p:cNvPr id="8219" name="Oval 27"/>
            <p:cNvSpPr>
              <a:spLocks noChangeArrowheads="1"/>
            </p:cNvSpPr>
            <p:nvPr/>
          </p:nvSpPr>
          <p:spPr bwMode="auto">
            <a:xfrm>
              <a:off x="1680" y="3265"/>
              <a:ext cx="98" cy="98"/>
            </a:xfrm>
            <a:prstGeom prst="ellipse">
              <a:avLst/>
            </a:prstGeom>
            <a:noFill/>
            <a:ln w="15875">
              <a:solidFill>
                <a:schemeClr val="tx1"/>
              </a:solidFill>
              <a:round/>
              <a:headEnd/>
              <a:tailEnd/>
            </a:ln>
            <a:effectLst/>
          </p:spPr>
          <p:txBody>
            <a:bodyPr wrap="none" anchor="ctr"/>
            <a:lstStyle/>
            <a:p>
              <a:endParaRPr lang="en-US"/>
            </a:p>
          </p:txBody>
        </p:sp>
        <p:sp>
          <p:nvSpPr>
            <p:cNvPr id="8220" name="Line 28"/>
            <p:cNvSpPr>
              <a:spLocks noChangeShapeType="1"/>
            </p:cNvSpPr>
            <p:nvPr/>
          </p:nvSpPr>
          <p:spPr bwMode="auto">
            <a:xfrm flipV="1">
              <a:off x="1728" y="3169"/>
              <a:ext cx="96" cy="96"/>
            </a:xfrm>
            <a:prstGeom prst="line">
              <a:avLst/>
            </a:prstGeom>
            <a:noFill/>
            <a:ln w="15875">
              <a:solidFill>
                <a:schemeClr val="tx1"/>
              </a:solidFill>
              <a:round/>
              <a:headEnd/>
              <a:tailEnd/>
            </a:ln>
            <a:effectLst/>
          </p:spPr>
          <p:txBody>
            <a:bodyPr/>
            <a:lstStyle/>
            <a:p>
              <a:endParaRPr lang="en-US"/>
            </a:p>
          </p:txBody>
        </p:sp>
        <p:sp>
          <p:nvSpPr>
            <p:cNvPr id="8221" name="Line 29"/>
            <p:cNvSpPr>
              <a:spLocks noChangeShapeType="1"/>
            </p:cNvSpPr>
            <p:nvPr/>
          </p:nvSpPr>
          <p:spPr bwMode="auto">
            <a:xfrm flipV="1">
              <a:off x="1920" y="2977"/>
              <a:ext cx="96" cy="96"/>
            </a:xfrm>
            <a:prstGeom prst="line">
              <a:avLst/>
            </a:prstGeom>
            <a:noFill/>
            <a:ln w="15875">
              <a:solidFill>
                <a:schemeClr val="tx1"/>
              </a:solidFill>
              <a:round/>
              <a:headEnd/>
              <a:tailEnd/>
            </a:ln>
            <a:effectLst/>
          </p:spPr>
          <p:txBody>
            <a:bodyPr/>
            <a:lstStyle/>
            <a:p>
              <a:endParaRPr lang="en-US"/>
            </a:p>
          </p:txBody>
        </p:sp>
        <p:sp>
          <p:nvSpPr>
            <p:cNvPr id="8224" name="Line 32"/>
            <p:cNvSpPr>
              <a:spLocks noChangeShapeType="1"/>
            </p:cNvSpPr>
            <p:nvPr/>
          </p:nvSpPr>
          <p:spPr bwMode="auto">
            <a:xfrm flipH="1" flipV="1">
              <a:off x="2112" y="2977"/>
              <a:ext cx="96" cy="96"/>
            </a:xfrm>
            <a:prstGeom prst="line">
              <a:avLst/>
            </a:prstGeom>
            <a:noFill/>
            <a:ln w="15875">
              <a:solidFill>
                <a:schemeClr val="tx1"/>
              </a:solidFill>
              <a:round/>
              <a:headEnd/>
              <a:tailEnd/>
            </a:ln>
            <a:effectLst/>
          </p:spPr>
          <p:txBody>
            <a:bodyPr/>
            <a:lstStyle/>
            <a:p>
              <a:endParaRPr lang="en-US"/>
            </a:p>
          </p:txBody>
        </p:sp>
        <p:sp>
          <p:nvSpPr>
            <p:cNvPr id="8226" name="Oval 34"/>
            <p:cNvSpPr>
              <a:spLocks noChangeArrowheads="1"/>
            </p:cNvSpPr>
            <p:nvPr/>
          </p:nvSpPr>
          <p:spPr bwMode="auto">
            <a:xfrm>
              <a:off x="1584" y="2640"/>
              <a:ext cx="98" cy="98"/>
            </a:xfrm>
            <a:prstGeom prst="ellipse">
              <a:avLst/>
            </a:prstGeom>
            <a:noFill/>
            <a:ln w="15875">
              <a:solidFill>
                <a:schemeClr val="tx1"/>
              </a:solidFill>
              <a:round/>
              <a:headEnd/>
              <a:tailEnd/>
            </a:ln>
            <a:effectLst/>
          </p:spPr>
          <p:txBody>
            <a:bodyPr wrap="none" anchor="ctr"/>
            <a:lstStyle/>
            <a:p>
              <a:endParaRPr lang="en-US"/>
            </a:p>
          </p:txBody>
        </p:sp>
        <p:sp>
          <p:nvSpPr>
            <p:cNvPr id="8227" name="Line 35"/>
            <p:cNvSpPr>
              <a:spLocks noChangeShapeType="1"/>
            </p:cNvSpPr>
            <p:nvPr/>
          </p:nvSpPr>
          <p:spPr bwMode="auto">
            <a:xfrm flipV="1">
              <a:off x="1296" y="2736"/>
              <a:ext cx="288" cy="144"/>
            </a:xfrm>
            <a:prstGeom prst="line">
              <a:avLst/>
            </a:prstGeom>
            <a:noFill/>
            <a:ln w="15875">
              <a:solidFill>
                <a:schemeClr val="tx1"/>
              </a:solidFill>
              <a:round/>
              <a:headEnd/>
              <a:tailEnd/>
            </a:ln>
            <a:effectLst/>
          </p:spPr>
          <p:txBody>
            <a:bodyPr/>
            <a:lstStyle/>
            <a:p>
              <a:endParaRPr lang="en-US"/>
            </a:p>
          </p:txBody>
        </p:sp>
        <p:sp>
          <p:nvSpPr>
            <p:cNvPr id="8228" name="Line 36"/>
            <p:cNvSpPr>
              <a:spLocks noChangeShapeType="1"/>
            </p:cNvSpPr>
            <p:nvPr/>
          </p:nvSpPr>
          <p:spPr bwMode="auto">
            <a:xfrm flipH="1" flipV="1">
              <a:off x="1680" y="2736"/>
              <a:ext cx="336" cy="144"/>
            </a:xfrm>
            <a:prstGeom prst="line">
              <a:avLst/>
            </a:prstGeom>
            <a:noFill/>
            <a:ln w="15875">
              <a:solidFill>
                <a:schemeClr val="tx1"/>
              </a:solidFill>
              <a:round/>
              <a:headEnd/>
              <a:tailEnd/>
            </a:ln>
            <a:effectLst/>
          </p:spPr>
          <p:txBody>
            <a:bodyPr/>
            <a:lstStyle/>
            <a:p>
              <a:endParaRPr lang="en-US"/>
            </a:p>
          </p:txBody>
        </p:sp>
      </p:grpSp>
      <p:grpSp>
        <p:nvGrpSpPr>
          <p:cNvPr id="3" name="Group 67"/>
          <p:cNvGrpSpPr>
            <a:grpSpLocks/>
          </p:cNvGrpSpPr>
          <p:nvPr/>
        </p:nvGrpSpPr>
        <p:grpSpPr bwMode="auto">
          <a:xfrm>
            <a:off x="6248400" y="3886201"/>
            <a:ext cx="2590800" cy="1665288"/>
            <a:chOff x="2976" y="2640"/>
            <a:chExt cx="1632" cy="1049"/>
          </a:xfrm>
        </p:grpSpPr>
        <p:sp>
          <p:nvSpPr>
            <p:cNvPr id="8197" name="Text Box 5"/>
            <p:cNvSpPr txBox="1">
              <a:spLocks noChangeArrowheads="1"/>
            </p:cNvSpPr>
            <p:nvPr/>
          </p:nvSpPr>
          <p:spPr bwMode="auto">
            <a:xfrm>
              <a:off x="3072" y="3456"/>
              <a:ext cx="1536" cy="233"/>
            </a:xfrm>
            <a:prstGeom prst="rect">
              <a:avLst/>
            </a:prstGeom>
            <a:noFill/>
            <a:ln w="9525">
              <a:noFill/>
              <a:miter lim="800000"/>
              <a:headEnd/>
              <a:tailEnd/>
            </a:ln>
            <a:effectLst/>
          </p:spPr>
          <p:txBody>
            <a:bodyPr>
              <a:spAutoFit/>
            </a:bodyPr>
            <a:lstStyle/>
            <a:p>
              <a:pPr>
                <a:spcBef>
                  <a:spcPct val="50000"/>
                </a:spcBef>
              </a:pPr>
              <a:r>
                <a:rPr lang="en-US"/>
                <a:t>Not left-justified</a:t>
              </a:r>
            </a:p>
          </p:txBody>
        </p:sp>
        <p:sp>
          <p:nvSpPr>
            <p:cNvPr id="8229" name="Oval 37"/>
            <p:cNvSpPr>
              <a:spLocks noChangeArrowheads="1"/>
            </p:cNvSpPr>
            <p:nvPr/>
          </p:nvSpPr>
          <p:spPr bwMode="auto">
            <a:xfrm>
              <a:off x="3311" y="2877"/>
              <a:ext cx="98" cy="98"/>
            </a:xfrm>
            <a:prstGeom prst="ellipse">
              <a:avLst/>
            </a:prstGeom>
            <a:noFill/>
            <a:ln w="15875">
              <a:solidFill>
                <a:schemeClr val="tx1"/>
              </a:solidFill>
              <a:round/>
              <a:headEnd/>
              <a:tailEnd/>
            </a:ln>
            <a:effectLst/>
          </p:spPr>
          <p:txBody>
            <a:bodyPr wrap="none" anchor="ctr"/>
            <a:lstStyle/>
            <a:p>
              <a:endParaRPr lang="en-US"/>
            </a:p>
          </p:txBody>
        </p:sp>
        <p:sp>
          <p:nvSpPr>
            <p:cNvPr id="8230" name="Oval 38"/>
            <p:cNvSpPr>
              <a:spLocks noChangeArrowheads="1"/>
            </p:cNvSpPr>
            <p:nvPr/>
          </p:nvSpPr>
          <p:spPr bwMode="auto">
            <a:xfrm>
              <a:off x="3120" y="3068"/>
              <a:ext cx="98" cy="98"/>
            </a:xfrm>
            <a:prstGeom prst="ellipse">
              <a:avLst/>
            </a:prstGeom>
            <a:noFill/>
            <a:ln w="15875">
              <a:solidFill>
                <a:schemeClr val="tx1"/>
              </a:solidFill>
              <a:round/>
              <a:headEnd/>
              <a:tailEnd/>
            </a:ln>
            <a:effectLst/>
          </p:spPr>
          <p:txBody>
            <a:bodyPr wrap="none" anchor="ctr"/>
            <a:lstStyle/>
            <a:p>
              <a:endParaRPr lang="en-US"/>
            </a:p>
          </p:txBody>
        </p:sp>
        <p:sp>
          <p:nvSpPr>
            <p:cNvPr id="8231" name="Oval 39"/>
            <p:cNvSpPr>
              <a:spLocks noChangeArrowheads="1"/>
            </p:cNvSpPr>
            <p:nvPr/>
          </p:nvSpPr>
          <p:spPr bwMode="auto">
            <a:xfrm>
              <a:off x="3502" y="3070"/>
              <a:ext cx="98" cy="98"/>
            </a:xfrm>
            <a:prstGeom prst="ellipse">
              <a:avLst/>
            </a:prstGeom>
            <a:noFill/>
            <a:ln w="15875">
              <a:solidFill>
                <a:schemeClr val="tx1"/>
              </a:solidFill>
              <a:round/>
              <a:headEnd/>
              <a:tailEnd/>
            </a:ln>
            <a:effectLst/>
          </p:spPr>
          <p:txBody>
            <a:bodyPr wrap="none" anchor="ctr"/>
            <a:lstStyle/>
            <a:p>
              <a:endParaRPr lang="en-US"/>
            </a:p>
          </p:txBody>
        </p:sp>
        <p:sp>
          <p:nvSpPr>
            <p:cNvPr id="8232" name="Oval 40"/>
            <p:cNvSpPr>
              <a:spLocks noChangeArrowheads="1"/>
            </p:cNvSpPr>
            <p:nvPr/>
          </p:nvSpPr>
          <p:spPr bwMode="auto">
            <a:xfrm>
              <a:off x="3216" y="3260"/>
              <a:ext cx="98" cy="98"/>
            </a:xfrm>
            <a:prstGeom prst="ellipse">
              <a:avLst/>
            </a:prstGeom>
            <a:noFill/>
            <a:ln w="15875">
              <a:solidFill>
                <a:schemeClr val="tx1"/>
              </a:solidFill>
              <a:round/>
              <a:headEnd/>
              <a:tailEnd/>
            </a:ln>
            <a:effectLst/>
          </p:spPr>
          <p:txBody>
            <a:bodyPr wrap="none" anchor="ctr"/>
            <a:lstStyle/>
            <a:p>
              <a:endParaRPr lang="en-US"/>
            </a:p>
          </p:txBody>
        </p:sp>
        <p:sp>
          <p:nvSpPr>
            <p:cNvPr id="8234" name="Oval 42"/>
            <p:cNvSpPr>
              <a:spLocks noChangeArrowheads="1"/>
            </p:cNvSpPr>
            <p:nvPr/>
          </p:nvSpPr>
          <p:spPr bwMode="auto">
            <a:xfrm>
              <a:off x="3598" y="3262"/>
              <a:ext cx="98" cy="98"/>
            </a:xfrm>
            <a:prstGeom prst="ellipse">
              <a:avLst/>
            </a:prstGeom>
            <a:noFill/>
            <a:ln w="15875">
              <a:solidFill>
                <a:schemeClr val="tx1"/>
              </a:solidFill>
              <a:round/>
              <a:headEnd/>
              <a:tailEnd/>
            </a:ln>
            <a:effectLst/>
          </p:spPr>
          <p:txBody>
            <a:bodyPr wrap="none" anchor="ctr"/>
            <a:lstStyle/>
            <a:p>
              <a:endParaRPr lang="en-US"/>
            </a:p>
          </p:txBody>
        </p:sp>
        <p:sp>
          <p:nvSpPr>
            <p:cNvPr id="8235" name="Oval 43"/>
            <p:cNvSpPr>
              <a:spLocks noChangeArrowheads="1"/>
            </p:cNvSpPr>
            <p:nvPr/>
          </p:nvSpPr>
          <p:spPr bwMode="auto">
            <a:xfrm>
              <a:off x="2976" y="3262"/>
              <a:ext cx="98" cy="98"/>
            </a:xfrm>
            <a:prstGeom prst="ellipse">
              <a:avLst/>
            </a:prstGeom>
            <a:noFill/>
            <a:ln w="15875">
              <a:solidFill>
                <a:schemeClr val="tx1"/>
              </a:solidFill>
              <a:round/>
              <a:headEnd/>
              <a:tailEnd/>
            </a:ln>
            <a:effectLst/>
          </p:spPr>
          <p:txBody>
            <a:bodyPr wrap="none" anchor="ctr"/>
            <a:lstStyle/>
            <a:p>
              <a:endParaRPr lang="en-US"/>
            </a:p>
          </p:txBody>
        </p:sp>
        <p:sp>
          <p:nvSpPr>
            <p:cNvPr id="8236" name="Line 44"/>
            <p:cNvSpPr>
              <a:spLocks noChangeShapeType="1"/>
            </p:cNvSpPr>
            <p:nvPr/>
          </p:nvSpPr>
          <p:spPr bwMode="auto">
            <a:xfrm flipV="1">
              <a:off x="3024" y="3166"/>
              <a:ext cx="96" cy="96"/>
            </a:xfrm>
            <a:prstGeom prst="line">
              <a:avLst/>
            </a:prstGeom>
            <a:noFill/>
            <a:ln w="15875">
              <a:solidFill>
                <a:schemeClr val="tx1"/>
              </a:solidFill>
              <a:round/>
              <a:headEnd/>
              <a:tailEnd/>
            </a:ln>
            <a:effectLst/>
          </p:spPr>
          <p:txBody>
            <a:bodyPr/>
            <a:lstStyle/>
            <a:p>
              <a:endParaRPr lang="en-US"/>
            </a:p>
          </p:txBody>
        </p:sp>
        <p:sp>
          <p:nvSpPr>
            <p:cNvPr id="8237" name="Line 45"/>
            <p:cNvSpPr>
              <a:spLocks noChangeShapeType="1"/>
            </p:cNvSpPr>
            <p:nvPr/>
          </p:nvSpPr>
          <p:spPr bwMode="auto">
            <a:xfrm flipV="1">
              <a:off x="3216" y="2974"/>
              <a:ext cx="96" cy="96"/>
            </a:xfrm>
            <a:prstGeom prst="line">
              <a:avLst/>
            </a:prstGeom>
            <a:noFill/>
            <a:ln w="15875">
              <a:solidFill>
                <a:schemeClr val="tx1"/>
              </a:solidFill>
              <a:round/>
              <a:headEnd/>
              <a:tailEnd/>
            </a:ln>
            <a:effectLst/>
          </p:spPr>
          <p:txBody>
            <a:bodyPr/>
            <a:lstStyle/>
            <a:p>
              <a:endParaRPr lang="en-US"/>
            </a:p>
          </p:txBody>
        </p:sp>
        <p:sp>
          <p:nvSpPr>
            <p:cNvPr id="8239" name="Line 47"/>
            <p:cNvSpPr>
              <a:spLocks noChangeShapeType="1"/>
            </p:cNvSpPr>
            <p:nvPr/>
          </p:nvSpPr>
          <p:spPr bwMode="auto">
            <a:xfrm flipH="1" flipV="1">
              <a:off x="3216" y="3166"/>
              <a:ext cx="48" cy="96"/>
            </a:xfrm>
            <a:prstGeom prst="line">
              <a:avLst/>
            </a:prstGeom>
            <a:noFill/>
            <a:ln w="15875">
              <a:solidFill>
                <a:schemeClr val="tx1"/>
              </a:solidFill>
              <a:round/>
              <a:headEnd/>
              <a:tailEnd/>
            </a:ln>
            <a:effectLst/>
          </p:spPr>
          <p:txBody>
            <a:bodyPr/>
            <a:lstStyle/>
            <a:p>
              <a:endParaRPr lang="en-US"/>
            </a:p>
          </p:txBody>
        </p:sp>
        <p:sp>
          <p:nvSpPr>
            <p:cNvPr id="8240" name="Line 48"/>
            <p:cNvSpPr>
              <a:spLocks noChangeShapeType="1"/>
            </p:cNvSpPr>
            <p:nvPr/>
          </p:nvSpPr>
          <p:spPr bwMode="auto">
            <a:xfrm flipH="1" flipV="1">
              <a:off x="3408" y="2974"/>
              <a:ext cx="96" cy="96"/>
            </a:xfrm>
            <a:prstGeom prst="line">
              <a:avLst/>
            </a:prstGeom>
            <a:noFill/>
            <a:ln w="15875">
              <a:solidFill>
                <a:schemeClr val="tx1"/>
              </a:solidFill>
              <a:round/>
              <a:headEnd/>
              <a:tailEnd/>
            </a:ln>
            <a:effectLst/>
          </p:spPr>
          <p:txBody>
            <a:bodyPr/>
            <a:lstStyle/>
            <a:p>
              <a:endParaRPr lang="en-US"/>
            </a:p>
          </p:txBody>
        </p:sp>
        <p:sp>
          <p:nvSpPr>
            <p:cNvPr id="8241" name="Line 49"/>
            <p:cNvSpPr>
              <a:spLocks noChangeShapeType="1"/>
            </p:cNvSpPr>
            <p:nvPr/>
          </p:nvSpPr>
          <p:spPr bwMode="auto">
            <a:xfrm flipH="1" flipV="1">
              <a:off x="3600" y="3166"/>
              <a:ext cx="48" cy="96"/>
            </a:xfrm>
            <a:prstGeom prst="line">
              <a:avLst/>
            </a:prstGeom>
            <a:noFill/>
            <a:ln w="15875">
              <a:solidFill>
                <a:schemeClr val="tx1"/>
              </a:solidFill>
              <a:round/>
              <a:headEnd/>
              <a:tailEnd/>
            </a:ln>
            <a:effectLst/>
          </p:spPr>
          <p:txBody>
            <a:bodyPr/>
            <a:lstStyle/>
            <a:p>
              <a:endParaRPr lang="en-US"/>
            </a:p>
          </p:txBody>
        </p:sp>
        <p:sp>
          <p:nvSpPr>
            <p:cNvPr id="8242" name="Oval 50"/>
            <p:cNvSpPr>
              <a:spLocks noChangeArrowheads="1"/>
            </p:cNvSpPr>
            <p:nvPr/>
          </p:nvSpPr>
          <p:spPr bwMode="auto">
            <a:xfrm>
              <a:off x="4127" y="2880"/>
              <a:ext cx="98" cy="98"/>
            </a:xfrm>
            <a:prstGeom prst="ellipse">
              <a:avLst/>
            </a:prstGeom>
            <a:noFill/>
            <a:ln w="15875">
              <a:solidFill>
                <a:schemeClr val="tx1"/>
              </a:solidFill>
              <a:round/>
              <a:headEnd/>
              <a:tailEnd/>
            </a:ln>
            <a:effectLst/>
          </p:spPr>
          <p:txBody>
            <a:bodyPr wrap="none" anchor="ctr"/>
            <a:lstStyle/>
            <a:p>
              <a:endParaRPr lang="en-US"/>
            </a:p>
          </p:txBody>
        </p:sp>
        <p:sp>
          <p:nvSpPr>
            <p:cNvPr id="8243" name="Oval 51"/>
            <p:cNvSpPr>
              <a:spLocks noChangeArrowheads="1"/>
            </p:cNvSpPr>
            <p:nvPr/>
          </p:nvSpPr>
          <p:spPr bwMode="auto">
            <a:xfrm>
              <a:off x="3936" y="3071"/>
              <a:ext cx="98" cy="98"/>
            </a:xfrm>
            <a:prstGeom prst="ellipse">
              <a:avLst/>
            </a:prstGeom>
            <a:noFill/>
            <a:ln w="15875">
              <a:solidFill>
                <a:schemeClr val="tx1"/>
              </a:solidFill>
              <a:round/>
              <a:headEnd/>
              <a:tailEnd/>
            </a:ln>
            <a:effectLst/>
          </p:spPr>
          <p:txBody>
            <a:bodyPr wrap="none" anchor="ctr"/>
            <a:lstStyle/>
            <a:p>
              <a:endParaRPr lang="en-US"/>
            </a:p>
          </p:txBody>
        </p:sp>
        <p:sp>
          <p:nvSpPr>
            <p:cNvPr id="8244" name="Oval 52"/>
            <p:cNvSpPr>
              <a:spLocks noChangeArrowheads="1"/>
            </p:cNvSpPr>
            <p:nvPr/>
          </p:nvSpPr>
          <p:spPr bwMode="auto">
            <a:xfrm>
              <a:off x="4318" y="3073"/>
              <a:ext cx="98" cy="98"/>
            </a:xfrm>
            <a:prstGeom prst="ellipse">
              <a:avLst/>
            </a:prstGeom>
            <a:noFill/>
            <a:ln w="15875">
              <a:solidFill>
                <a:schemeClr val="tx1"/>
              </a:solidFill>
              <a:round/>
              <a:headEnd/>
              <a:tailEnd/>
            </a:ln>
            <a:effectLst/>
          </p:spPr>
          <p:txBody>
            <a:bodyPr wrap="none" anchor="ctr"/>
            <a:lstStyle/>
            <a:p>
              <a:endParaRPr lang="en-US"/>
            </a:p>
          </p:txBody>
        </p:sp>
        <p:sp>
          <p:nvSpPr>
            <p:cNvPr id="8246" name="Oval 54"/>
            <p:cNvSpPr>
              <a:spLocks noChangeArrowheads="1"/>
            </p:cNvSpPr>
            <p:nvPr/>
          </p:nvSpPr>
          <p:spPr bwMode="auto">
            <a:xfrm>
              <a:off x="4176"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7" name="Oval 55"/>
            <p:cNvSpPr>
              <a:spLocks noChangeArrowheads="1"/>
            </p:cNvSpPr>
            <p:nvPr/>
          </p:nvSpPr>
          <p:spPr bwMode="auto">
            <a:xfrm>
              <a:off x="4414"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8" name="Oval 56"/>
            <p:cNvSpPr>
              <a:spLocks noChangeArrowheads="1"/>
            </p:cNvSpPr>
            <p:nvPr/>
          </p:nvSpPr>
          <p:spPr bwMode="auto">
            <a:xfrm>
              <a:off x="3792"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9" name="Line 57"/>
            <p:cNvSpPr>
              <a:spLocks noChangeShapeType="1"/>
            </p:cNvSpPr>
            <p:nvPr/>
          </p:nvSpPr>
          <p:spPr bwMode="auto">
            <a:xfrm flipV="1">
              <a:off x="3840" y="3169"/>
              <a:ext cx="96" cy="96"/>
            </a:xfrm>
            <a:prstGeom prst="line">
              <a:avLst/>
            </a:prstGeom>
            <a:noFill/>
            <a:ln w="15875">
              <a:solidFill>
                <a:schemeClr val="tx1"/>
              </a:solidFill>
              <a:round/>
              <a:headEnd/>
              <a:tailEnd/>
            </a:ln>
            <a:effectLst/>
          </p:spPr>
          <p:txBody>
            <a:bodyPr/>
            <a:lstStyle/>
            <a:p>
              <a:endParaRPr lang="en-US"/>
            </a:p>
          </p:txBody>
        </p:sp>
        <p:sp>
          <p:nvSpPr>
            <p:cNvPr id="8250" name="Line 58"/>
            <p:cNvSpPr>
              <a:spLocks noChangeShapeType="1"/>
            </p:cNvSpPr>
            <p:nvPr/>
          </p:nvSpPr>
          <p:spPr bwMode="auto">
            <a:xfrm flipV="1">
              <a:off x="4032" y="2977"/>
              <a:ext cx="96" cy="96"/>
            </a:xfrm>
            <a:prstGeom prst="line">
              <a:avLst/>
            </a:prstGeom>
            <a:noFill/>
            <a:ln w="15875">
              <a:solidFill>
                <a:schemeClr val="tx1"/>
              </a:solidFill>
              <a:round/>
              <a:headEnd/>
              <a:tailEnd/>
            </a:ln>
            <a:effectLst/>
          </p:spPr>
          <p:txBody>
            <a:bodyPr/>
            <a:lstStyle/>
            <a:p>
              <a:endParaRPr lang="en-US"/>
            </a:p>
          </p:txBody>
        </p:sp>
        <p:sp>
          <p:nvSpPr>
            <p:cNvPr id="8251" name="Line 59"/>
            <p:cNvSpPr>
              <a:spLocks noChangeShapeType="1"/>
            </p:cNvSpPr>
            <p:nvPr/>
          </p:nvSpPr>
          <p:spPr bwMode="auto">
            <a:xfrm flipV="1">
              <a:off x="4224" y="3169"/>
              <a:ext cx="96" cy="96"/>
            </a:xfrm>
            <a:prstGeom prst="line">
              <a:avLst/>
            </a:prstGeom>
            <a:noFill/>
            <a:ln w="15875">
              <a:solidFill>
                <a:schemeClr val="tx1"/>
              </a:solidFill>
              <a:round/>
              <a:headEnd/>
              <a:tailEnd/>
            </a:ln>
            <a:effectLst/>
          </p:spPr>
          <p:txBody>
            <a:bodyPr/>
            <a:lstStyle/>
            <a:p>
              <a:endParaRPr lang="en-US"/>
            </a:p>
          </p:txBody>
        </p:sp>
        <p:sp>
          <p:nvSpPr>
            <p:cNvPr id="8253" name="Line 61"/>
            <p:cNvSpPr>
              <a:spLocks noChangeShapeType="1"/>
            </p:cNvSpPr>
            <p:nvPr/>
          </p:nvSpPr>
          <p:spPr bwMode="auto">
            <a:xfrm flipH="1" flipV="1">
              <a:off x="4224" y="2977"/>
              <a:ext cx="96" cy="96"/>
            </a:xfrm>
            <a:prstGeom prst="line">
              <a:avLst/>
            </a:prstGeom>
            <a:noFill/>
            <a:ln w="15875">
              <a:solidFill>
                <a:schemeClr val="tx1"/>
              </a:solidFill>
              <a:round/>
              <a:headEnd/>
              <a:tailEnd/>
            </a:ln>
            <a:effectLst/>
          </p:spPr>
          <p:txBody>
            <a:bodyPr/>
            <a:lstStyle/>
            <a:p>
              <a:endParaRPr lang="en-US"/>
            </a:p>
          </p:txBody>
        </p:sp>
        <p:sp>
          <p:nvSpPr>
            <p:cNvPr id="8254" name="Line 62"/>
            <p:cNvSpPr>
              <a:spLocks noChangeShapeType="1"/>
            </p:cNvSpPr>
            <p:nvPr/>
          </p:nvSpPr>
          <p:spPr bwMode="auto">
            <a:xfrm flipH="1" flipV="1">
              <a:off x="4416" y="3169"/>
              <a:ext cx="48" cy="96"/>
            </a:xfrm>
            <a:prstGeom prst="line">
              <a:avLst/>
            </a:prstGeom>
            <a:noFill/>
            <a:ln w="15875">
              <a:solidFill>
                <a:schemeClr val="tx1"/>
              </a:solidFill>
              <a:round/>
              <a:headEnd/>
              <a:tailEnd/>
            </a:ln>
            <a:effectLst/>
          </p:spPr>
          <p:txBody>
            <a:bodyPr/>
            <a:lstStyle/>
            <a:p>
              <a:endParaRPr lang="en-US"/>
            </a:p>
          </p:txBody>
        </p:sp>
        <p:sp>
          <p:nvSpPr>
            <p:cNvPr id="8255" name="Oval 63"/>
            <p:cNvSpPr>
              <a:spLocks noChangeArrowheads="1"/>
            </p:cNvSpPr>
            <p:nvPr/>
          </p:nvSpPr>
          <p:spPr bwMode="auto">
            <a:xfrm>
              <a:off x="3696" y="2640"/>
              <a:ext cx="98" cy="98"/>
            </a:xfrm>
            <a:prstGeom prst="ellipse">
              <a:avLst/>
            </a:prstGeom>
            <a:noFill/>
            <a:ln w="15875">
              <a:solidFill>
                <a:schemeClr val="tx1"/>
              </a:solidFill>
              <a:round/>
              <a:headEnd/>
              <a:tailEnd/>
            </a:ln>
            <a:effectLst/>
          </p:spPr>
          <p:txBody>
            <a:bodyPr wrap="none" anchor="ctr"/>
            <a:lstStyle/>
            <a:p>
              <a:endParaRPr lang="en-US"/>
            </a:p>
          </p:txBody>
        </p:sp>
        <p:sp>
          <p:nvSpPr>
            <p:cNvPr id="8256" name="Line 64"/>
            <p:cNvSpPr>
              <a:spLocks noChangeShapeType="1"/>
            </p:cNvSpPr>
            <p:nvPr/>
          </p:nvSpPr>
          <p:spPr bwMode="auto">
            <a:xfrm flipV="1">
              <a:off x="3408" y="2736"/>
              <a:ext cx="288" cy="144"/>
            </a:xfrm>
            <a:prstGeom prst="line">
              <a:avLst/>
            </a:prstGeom>
            <a:noFill/>
            <a:ln w="15875">
              <a:solidFill>
                <a:schemeClr val="tx1"/>
              </a:solidFill>
              <a:round/>
              <a:headEnd/>
              <a:tailEnd/>
            </a:ln>
            <a:effectLst/>
          </p:spPr>
          <p:txBody>
            <a:bodyPr/>
            <a:lstStyle/>
            <a:p>
              <a:endParaRPr lang="en-US"/>
            </a:p>
          </p:txBody>
        </p:sp>
        <p:sp>
          <p:nvSpPr>
            <p:cNvPr id="8257" name="Line 65"/>
            <p:cNvSpPr>
              <a:spLocks noChangeShapeType="1"/>
            </p:cNvSpPr>
            <p:nvPr/>
          </p:nvSpPr>
          <p:spPr bwMode="auto">
            <a:xfrm flipH="1" flipV="1">
              <a:off x="3792" y="2736"/>
              <a:ext cx="336" cy="144"/>
            </a:xfrm>
            <a:prstGeom prst="line">
              <a:avLst/>
            </a:prstGeom>
            <a:noFill/>
            <a:ln w="15875">
              <a:solidFill>
                <a:schemeClr val="tx1"/>
              </a:solidFill>
              <a:round/>
              <a:headEnd/>
              <a:tailEnd/>
            </a:ln>
            <a:effectLst/>
          </p:spPr>
          <p:txBody>
            <a:bodyPr/>
            <a:lstStyle/>
            <a:p>
              <a:endParaRPr lang="en-US"/>
            </a:p>
          </p:txBody>
        </p:sp>
      </p:grpSp>
      <p:sp>
        <p:nvSpPr>
          <p:cNvPr id="5" name="Content Placeholder 4">
            <a:extLst>
              <a:ext uri="{FF2B5EF4-FFF2-40B4-BE49-F238E27FC236}">
                <a16:creationId xmlns:a16="http://schemas.microsoft.com/office/drawing/2014/main" id="{8FE29A04-D4D3-75A9-700C-563CDED0813E}"/>
              </a:ext>
            </a:extLst>
          </p:cNvPr>
          <p:cNvSpPr>
            <a:spLocks noGrp="1"/>
          </p:cNvSpPr>
          <p:nvPr>
            <p:ph idx="1"/>
          </p:nvPr>
        </p:nvSpPr>
        <p:spPr/>
        <p:txBody>
          <a:bodyPr/>
          <a:lstStyle/>
          <a:p>
            <a:r>
              <a:rPr lang="en-US" sz="3200" dirty="0"/>
              <a:t>A balanced binary tree is left-justified if:</a:t>
            </a:r>
          </a:p>
          <a:p>
            <a:pPr lvl="1"/>
            <a:r>
              <a:rPr lang="en-US" sz="2800" dirty="0"/>
              <a:t>all the leaves are at the same depth, or</a:t>
            </a:r>
          </a:p>
          <a:p>
            <a:pPr lvl="1"/>
            <a:r>
              <a:rPr lang="en-US" sz="2800" dirty="0"/>
              <a:t>all the leaves at depth </a:t>
            </a:r>
            <a:r>
              <a:rPr lang="en-US" dirty="0">
                <a:latin typeface="Verdana" pitchFamily="34" charset="0"/>
              </a:rPr>
              <a:t>n+1</a:t>
            </a:r>
            <a:r>
              <a:rPr lang="en-US" sz="2800" dirty="0"/>
              <a:t> are to the left of all the nodes at depth </a:t>
            </a:r>
            <a:r>
              <a:rPr lang="en-US" dirty="0">
                <a:latin typeface="Verdana" pitchFamily="34" charset="0"/>
              </a:rPr>
              <a:t>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Plan of attack</a:t>
            </a:r>
          </a:p>
        </p:txBody>
      </p:sp>
      <p:sp>
        <p:nvSpPr>
          <p:cNvPr id="9219" name="Rectangle 3"/>
          <p:cNvSpPr>
            <a:spLocks noGrp="1" noChangeArrowheads="1"/>
          </p:cNvSpPr>
          <p:nvPr>
            <p:ph idx="1"/>
          </p:nvPr>
        </p:nvSpPr>
        <p:spPr/>
        <p:txBody>
          <a:bodyPr/>
          <a:lstStyle/>
          <a:p>
            <a:r>
              <a:rPr lang="en-US"/>
              <a:t>First, we will learn how to turn a binary tree into a heap</a:t>
            </a:r>
          </a:p>
          <a:p>
            <a:r>
              <a:rPr lang="en-US"/>
              <a:t>Next, we will learn how to turn a binary tree </a:t>
            </a:r>
            <a:r>
              <a:rPr lang="en-US" i="1"/>
              <a:t>back</a:t>
            </a:r>
            <a:r>
              <a:rPr lang="en-US"/>
              <a:t> into a heap after it has been changed in a certain way</a:t>
            </a:r>
          </a:p>
          <a:p>
            <a:r>
              <a:rPr lang="en-US"/>
              <a:t>Finally (this is the cool part) we will see how to use these ideas to sort an </a:t>
            </a:r>
            <a:r>
              <a:rPr lang="en-US" i="1"/>
              <a:t>array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The heap property</a:t>
            </a:r>
          </a:p>
        </p:txBody>
      </p:sp>
      <p:sp>
        <p:nvSpPr>
          <p:cNvPr id="10265" name="Rectangle 25"/>
          <p:cNvSpPr>
            <a:spLocks noGrp="1" noChangeArrowheads="1"/>
          </p:cNvSpPr>
          <p:nvPr>
            <p:ph idx="1"/>
          </p:nvPr>
        </p:nvSpPr>
        <p:spPr/>
        <p:txBody>
          <a:bodyPr>
            <a:normAutofit/>
          </a:bodyPr>
          <a:lstStyle/>
          <a:p>
            <a:r>
              <a:rPr lang="en-US" dirty="0"/>
              <a:t>A node has the </a:t>
            </a:r>
            <a:r>
              <a:rPr lang="en-US" dirty="0">
                <a:solidFill>
                  <a:schemeClr val="tx2"/>
                </a:solidFill>
              </a:rPr>
              <a:t>heap property</a:t>
            </a:r>
            <a:r>
              <a:rPr lang="en-US" dirty="0"/>
              <a:t> if the value in the node is as large as or larger than the values in its children</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All leaf nodes automatically have the heap property</a:t>
            </a:r>
          </a:p>
          <a:p>
            <a:pPr>
              <a:lnSpc>
                <a:spcPct val="90000"/>
              </a:lnSpc>
            </a:pPr>
            <a:r>
              <a:rPr lang="en-US" dirty="0"/>
              <a:t>A binary tree is a </a:t>
            </a:r>
            <a:r>
              <a:rPr lang="en-US" dirty="0">
                <a:solidFill>
                  <a:schemeClr val="tx2"/>
                </a:solidFill>
              </a:rPr>
              <a:t>heap</a:t>
            </a:r>
            <a:r>
              <a:rPr lang="en-US" dirty="0"/>
              <a:t> if </a:t>
            </a:r>
            <a:r>
              <a:rPr lang="en-US" i="1" dirty="0"/>
              <a:t>all</a:t>
            </a:r>
            <a:r>
              <a:rPr lang="en-US" dirty="0"/>
              <a:t> nodes in it have the heap property</a:t>
            </a:r>
          </a:p>
        </p:txBody>
      </p:sp>
      <p:grpSp>
        <p:nvGrpSpPr>
          <p:cNvPr id="2" name="Group 22"/>
          <p:cNvGrpSpPr>
            <a:grpSpLocks/>
          </p:cNvGrpSpPr>
          <p:nvPr/>
        </p:nvGrpSpPr>
        <p:grpSpPr bwMode="auto">
          <a:xfrm>
            <a:off x="2339502" y="2420143"/>
            <a:ext cx="2057400" cy="2017713"/>
            <a:chOff x="624" y="2256"/>
            <a:chExt cx="1296" cy="1271"/>
          </a:xfrm>
        </p:grpSpPr>
        <p:sp>
          <p:nvSpPr>
            <p:cNvPr id="10244" name="Oval 4"/>
            <p:cNvSpPr>
              <a:spLocks noChangeArrowheads="1"/>
            </p:cNvSpPr>
            <p:nvPr/>
          </p:nvSpPr>
          <p:spPr bwMode="auto">
            <a:xfrm>
              <a:off x="1056" y="2256"/>
              <a:ext cx="432" cy="336"/>
            </a:xfrm>
            <a:prstGeom prst="ellipse">
              <a:avLst/>
            </a:prstGeom>
            <a:noFill/>
            <a:ln w="15875">
              <a:solidFill>
                <a:srgbClr val="66CCFF"/>
              </a:solidFill>
              <a:round/>
              <a:headEnd/>
              <a:tailEnd/>
            </a:ln>
            <a:effectLst/>
          </p:spPr>
          <p:txBody>
            <a:bodyPr wrap="none" anchor="ctr"/>
            <a:lstStyle/>
            <a:p>
              <a:pPr algn="ctr"/>
              <a:r>
                <a:rPr lang="en-US">
                  <a:solidFill>
                    <a:srgbClr val="66CCFF"/>
                  </a:solidFill>
                  <a:latin typeface="Verdana" pitchFamily="34" charset="0"/>
                </a:rPr>
                <a:t>12</a:t>
              </a:r>
            </a:p>
          </p:txBody>
        </p:sp>
        <p:sp>
          <p:nvSpPr>
            <p:cNvPr id="10245" name="Oval 5"/>
            <p:cNvSpPr>
              <a:spLocks noChangeArrowheads="1"/>
            </p:cNvSpPr>
            <p:nvPr/>
          </p:nvSpPr>
          <p:spPr bwMode="auto">
            <a:xfrm>
              <a:off x="672"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46" name="Oval 6"/>
            <p:cNvSpPr>
              <a:spLocks noChangeArrowheads="1"/>
            </p:cNvSpPr>
            <p:nvPr/>
          </p:nvSpPr>
          <p:spPr bwMode="auto">
            <a:xfrm>
              <a:off x="1488"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3</a:t>
              </a:r>
            </a:p>
          </p:txBody>
        </p:sp>
        <p:sp>
          <p:nvSpPr>
            <p:cNvPr id="10247" name="Line 7"/>
            <p:cNvSpPr>
              <a:spLocks noChangeShapeType="1"/>
            </p:cNvSpPr>
            <p:nvPr/>
          </p:nvSpPr>
          <p:spPr bwMode="auto">
            <a:xfrm flipH="1">
              <a:off x="960" y="2544"/>
              <a:ext cx="192" cy="240"/>
            </a:xfrm>
            <a:prstGeom prst="line">
              <a:avLst/>
            </a:prstGeom>
            <a:noFill/>
            <a:ln w="19050">
              <a:solidFill>
                <a:schemeClr val="tx1"/>
              </a:solidFill>
              <a:round/>
              <a:headEnd/>
              <a:tailEnd/>
            </a:ln>
            <a:effectLst/>
          </p:spPr>
          <p:txBody>
            <a:bodyPr/>
            <a:lstStyle/>
            <a:p>
              <a:endParaRPr lang="en-US"/>
            </a:p>
          </p:txBody>
        </p:sp>
        <p:sp>
          <p:nvSpPr>
            <p:cNvPr id="10248" name="Line 8"/>
            <p:cNvSpPr>
              <a:spLocks noChangeShapeType="1"/>
            </p:cNvSpPr>
            <p:nvPr/>
          </p:nvSpPr>
          <p:spPr bwMode="auto">
            <a:xfrm>
              <a:off x="1392" y="2544"/>
              <a:ext cx="192" cy="288"/>
            </a:xfrm>
            <a:prstGeom prst="line">
              <a:avLst/>
            </a:prstGeom>
            <a:noFill/>
            <a:ln w="19050">
              <a:solidFill>
                <a:schemeClr val="tx1"/>
              </a:solidFill>
              <a:round/>
              <a:headEnd/>
              <a:tailEnd/>
            </a:ln>
            <a:effectLst/>
          </p:spPr>
          <p:txBody>
            <a:bodyPr/>
            <a:lstStyle/>
            <a:p>
              <a:endParaRPr lang="en-US"/>
            </a:p>
          </p:txBody>
        </p:sp>
        <p:sp>
          <p:nvSpPr>
            <p:cNvPr id="10259" name="Text Box 19"/>
            <p:cNvSpPr txBox="1">
              <a:spLocks noChangeArrowheads="1"/>
            </p:cNvSpPr>
            <p:nvPr/>
          </p:nvSpPr>
          <p:spPr bwMode="auto">
            <a:xfrm>
              <a:off x="624" y="3120"/>
              <a:ext cx="1248" cy="407"/>
            </a:xfrm>
            <a:prstGeom prst="rect">
              <a:avLst/>
            </a:prstGeom>
            <a:noFill/>
            <a:ln w="15875">
              <a:noFill/>
              <a:miter lim="800000"/>
              <a:headEnd/>
              <a:tailEnd/>
            </a:ln>
            <a:effectLst/>
          </p:spPr>
          <p:txBody>
            <a:bodyPr>
              <a:spAutoFit/>
            </a:bodyPr>
            <a:lstStyle/>
            <a:p>
              <a:pPr>
                <a:spcBef>
                  <a:spcPct val="50000"/>
                </a:spcBef>
              </a:pPr>
              <a:r>
                <a:rPr lang="en-US"/>
                <a:t>Blue node has heap property</a:t>
              </a:r>
            </a:p>
          </p:txBody>
        </p:sp>
      </p:grpSp>
      <p:grpSp>
        <p:nvGrpSpPr>
          <p:cNvPr id="3" name="Group 23"/>
          <p:cNvGrpSpPr>
            <a:grpSpLocks/>
          </p:cNvGrpSpPr>
          <p:nvPr/>
        </p:nvGrpSpPr>
        <p:grpSpPr bwMode="auto">
          <a:xfrm>
            <a:off x="4854102" y="2420143"/>
            <a:ext cx="1981200" cy="2017713"/>
            <a:chOff x="2208" y="2256"/>
            <a:chExt cx="1248" cy="1271"/>
          </a:xfrm>
        </p:grpSpPr>
        <p:sp>
          <p:nvSpPr>
            <p:cNvPr id="10249" name="Oval 9"/>
            <p:cNvSpPr>
              <a:spLocks noChangeArrowheads="1"/>
            </p:cNvSpPr>
            <p:nvPr/>
          </p:nvSpPr>
          <p:spPr bwMode="auto">
            <a:xfrm>
              <a:off x="2592" y="2256"/>
              <a:ext cx="432" cy="336"/>
            </a:xfrm>
            <a:prstGeom prst="ellipse">
              <a:avLst/>
            </a:prstGeom>
            <a:noFill/>
            <a:ln w="15875">
              <a:solidFill>
                <a:srgbClr val="66CCFF"/>
              </a:solidFill>
              <a:round/>
              <a:headEnd/>
              <a:tailEnd/>
            </a:ln>
            <a:effectLst/>
          </p:spPr>
          <p:txBody>
            <a:bodyPr wrap="none" anchor="ctr"/>
            <a:lstStyle/>
            <a:p>
              <a:pPr algn="ctr"/>
              <a:r>
                <a:rPr lang="en-US">
                  <a:solidFill>
                    <a:srgbClr val="66CCFF"/>
                  </a:solidFill>
                  <a:latin typeface="Verdana" pitchFamily="34" charset="0"/>
                </a:rPr>
                <a:t>12</a:t>
              </a:r>
            </a:p>
          </p:txBody>
        </p:sp>
        <p:sp>
          <p:nvSpPr>
            <p:cNvPr id="10250" name="Oval 10"/>
            <p:cNvSpPr>
              <a:spLocks noChangeArrowheads="1"/>
            </p:cNvSpPr>
            <p:nvPr/>
          </p:nvSpPr>
          <p:spPr bwMode="auto">
            <a:xfrm>
              <a:off x="2208"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51" name="Oval 11"/>
            <p:cNvSpPr>
              <a:spLocks noChangeArrowheads="1"/>
            </p:cNvSpPr>
            <p:nvPr/>
          </p:nvSpPr>
          <p:spPr bwMode="auto">
            <a:xfrm>
              <a:off x="3024"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12</a:t>
              </a:r>
            </a:p>
          </p:txBody>
        </p:sp>
        <p:sp>
          <p:nvSpPr>
            <p:cNvPr id="10252" name="Line 12"/>
            <p:cNvSpPr>
              <a:spLocks noChangeShapeType="1"/>
            </p:cNvSpPr>
            <p:nvPr/>
          </p:nvSpPr>
          <p:spPr bwMode="auto">
            <a:xfrm flipH="1">
              <a:off x="2496" y="2544"/>
              <a:ext cx="192" cy="240"/>
            </a:xfrm>
            <a:prstGeom prst="line">
              <a:avLst/>
            </a:prstGeom>
            <a:noFill/>
            <a:ln w="19050">
              <a:solidFill>
                <a:schemeClr val="tx1"/>
              </a:solidFill>
              <a:round/>
              <a:headEnd/>
              <a:tailEnd/>
            </a:ln>
            <a:effectLst/>
          </p:spPr>
          <p:txBody>
            <a:bodyPr/>
            <a:lstStyle/>
            <a:p>
              <a:endParaRPr lang="en-US"/>
            </a:p>
          </p:txBody>
        </p:sp>
        <p:sp>
          <p:nvSpPr>
            <p:cNvPr id="10253" name="Line 13"/>
            <p:cNvSpPr>
              <a:spLocks noChangeShapeType="1"/>
            </p:cNvSpPr>
            <p:nvPr/>
          </p:nvSpPr>
          <p:spPr bwMode="auto">
            <a:xfrm>
              <a:off x="2928" y="2544"/>
              <a:ext cx="192" cy="288"/>
            </a:xfrm>
            <a:prstGeom prst="line">
              <a:avLst/>
            </a:prstGeom>
            <a:noFill/>
            <a:ln w="19050">
              <a:solidFill>
                <a:schemeClr val="tx1"/>
              </a:solidFill>
              <a:round/>
              <a:headEnd/>
              <a:tailEnd/>
            </a:ln>
            <a:effectLst/>
          </p:spPr>
          <p:txBody>
            <a:bodyPr/>
            <a:lstStyle/>
            <a:p>
              <a:endParaRPr lang="en-US"/>
            </a:p>
          </p:txBody>
        </p:sp>
        <p:sp>
          <p:nvSpPr>
            <p:cNvPr id="10260" name="Text Box 20"/>
            <p:cNvSpPr txBox="1">
              <a:spLocks noChangeArrowheads="1"/>
            </p:cNvSpPr>
            <p:nvPr/>
          </p:nvSpPr>
          <p:spPr bwMode="auto">
            <a:xfrm>
              <a:off x="2208" y="3120"/>
              <a:ext cx="1248" cy="407"/>
            </a:xfrm>
            <a:prstGeom prst="rect">
              <a:avLst/>
            </a:prstGeom>
            <a:noFill/>
            <a:ln w="15875">
              <a:noFill/>
              <a:miter lim="800000"/>
              <a:headEnd/>
              <a:tailEnd/>
            </a:ln>
            <a:effectLst/>
          </p:spPr>
          <p:txBody>
            <a:bodyPr>
              <a:spAutoFit/>
            </a:bodyPr>
            <a:lstStyle/>
            <a:p>
              <a:pPr>
                <a:spcBef>
                  <a:spcPct val="50000"/>
                </a:spcBef>
              </a:pPr>
              <a:r>
                <a:rPr lang="en-US"/>
                <a:t>Blue node has heap property</a:t>
              </a:r>
            </a:p>
          </p:txBody>
        </p:sp>
      </p:grpSp>
      <p:grpSp>
        <p:nvGrpSpPr>
          <p:cNvPr id="4" name="Group 24"/>
          <p:cNvGrpSpPr>
            <a:grpSpLocks/>
          </p:cNvGrpSpPr>
          <p:nvPr/>
        </p:nvGrpSpPr>
        <p:grpSpPr bwMode="auto">
          <a:xfrm>
            <a:off x="7063902" y="2420143"/>
            <a:ext cx="2590800" cy="2017713"/>
            <a:chOff x="3600" y="2256"/>
            <a:chExt cx="1632" cy="1271"/>
          </a:xfrm>
        </p:grpSpPr>
        <p:sp>
          <p:nvSpPr>
            <p:cNvPr id="10254" name="Oval 14"/>
            <p:cNvSpPr>
              <a:spLocks noChangeArrowheads="1"/>
            </p:cNvSpPr>
            <p:nvPr/>
          </p:nvSpPr>
          <p:spPr bwMode="auto">
            <a:xfrm>
              <a:off x="4128" y="2256"/>
              <a:ext cx="432" cy="336"/>
            </a:xfrm>
            <a:prstGeom prst="ellipse">
              <a:avLst/>
            </a:prstGeom>
            <a:noFill/>
            <a:ln w="15875">
              <a:solidFill>
                <a:srgbClr val="66CCFF"/>
              </a:solidFill>
              <a:round/>
              <a:headEnd/>
              <a:tailEnd/>
            </a:ln>
            <a:effectLst/>
          </p:spPr>
          <p:txBody>
            <a:bodyPr wrap="none" anchor="ctr"/>
            <a:lstStyle/>
            <a:p>
              <a:pPr algn="ctr"/>
              <a:r>
                <a:rPr lang="en-US">
                  <a:solidFill>
                    <a:srgbClr val="66CCFF"/>
                  </a:solidFill>
                  <a:latin typeface="Verdana" pitchFamily="34" charset="0"/>
                </a:rPr>
                <a:t>12</a:t>
              </a:r>
            </a:p>
          </p:txBody>
        </p:sp>
        <p:sp>
          <p:nvSpPr>
            <p:cNvPr id="10255" name="Oval 15"/>
            <p:cNvSpPr>
              <a:spLocks noChangeArrowheads="1"/>
            </p:cNvSpPr>
            <p:nvPr/>
          </p:nvSpPr>
          <p:spPr bwMode="auto">
            <a:xfrm>
              <a:off x="3744"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56" name="Oval 16"/>
            <p:cNvSpPr>
              <a:spLocks noChangeArrowheads="1"/>
            </p:cNvSpPr>
            <p:nvPr/>
          </p:nvSpPr>
          <p:spPr bwMode="auto">
            <a:xfrm>
              <a:off x="4560"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14</a:t>
              </a:r>
            </a:p>
          </p:txBody>
        </p:sp>
        <p:sp>
          <p:nvSpPr>
            <p:cNvPr id="10257" name="Line 17"/>
            <p:cNvSpPr>
              <a:spLocks noChangeShapeType="1"/>
            </p:cNvSpPr>
            <p:nvPr/>
          </p:nvSpPr>
          <p:spPr bwMode="auto">
            <a:xfrm flipH="1">
              <a:off x="4032" y="2544"/>
              <a:ext cx="192" cy="240"/>
            </a:xfrm>
            <a:prstGeom prst="line">
              <a:avLst/>
            </a:prstGeom>
            <a:noFill/>
            <a:ln w="19050">
              <a:solidFill>
                <a:schemeClr val="tx1"/>
              </a:solidFill>
              <a:round/>
              <a:headEnd/>
              <a:tailEnd/>
            </a:ln>
            <a:effectLst/>
          </p:spPr>
          <p:txBody>
            <a:bodyPr/>
            <a:lstStyle/>
            <a:p>
              <a:endParaRPr lang="en-US"/>
            </a:p>
          </p:txBody>
        </p:sp>
        <p:sp>
          <p:nvSpPr>
            <p:cNvPr id="10258" name="Line 18"/>
            <p:cNvSpPr>
              <a:spLocks noChangeShapeType="1"/>
            </p:cNvSpPr>
            <p:nvPr/>
          </p:nvSpPr>
          <p:spPr bwMode="auto">
            <a:xfrm>
              <a:off x="4464" y="2544"/>
              <a:ext cx="192" cy="288"/>
            </a:xfrm>
            <a:prstGeom prst="line">
              <a:avLst/>
            </a:prstGeom>
            <a:noFill/>
            <a:ln w="19050">
              <a:solidFill>
                <a:schemeClr val="tx1"/>
              </a:solidFill>
              <a:round/>
              <a:headEnd/>
              <a:tailEnd/>
            </a:ln>
            <a:effectLst/>
          </p:spPr>
          <p:txBody>
            <a:bodyPr/>
            <a:lstStyle/>
            <a:p>
              <a:endParaRPr lang="en-US"/>
            </a:p>
          </p:txBody>
        </p:sp>
        <p:sp>
          <p:nvSpPr>
            <p:cNvPr id="10261" name="Text Box 21"/>
            <p:cNvSpPr txBox="1">
              <a:spLocks noChangeArrowheads="1"/>
            </p:cNvSpPr>
            <p:nvPr/>
          </p:nvSpPr>
          <p:spPr bwMode="auto">
            <a:xfrm>
              <a:off x="3600" y="3120"/>
              <a:ext cx="1632" cy="407"/>
            </a:xfrm>
            <a:prstGeom prst="rect">
              <a:avLst/>
            </a:prstGeom>
            <a:noFill/>
            <a:ln w="15875">
              <a:noFill/>
              <a:miter lim="800000"/>
              <a:headEnd/>
              <a:tailEnd/>
            </a:ln>
            <a:effectLst/>
          </p:spPr>
          <p:txBody>
            <a:bodyPr>
              <a:spAutoFit/>
            </a:bodyPr>
            <a:lstStyle/>
            <a:p>
              <a:pPr>
                <a:spcBef>
                  <a:spcPct val="50000"/>
                </a:spcBef>
              </a:pPr>
              <a:r>
                <a:rPr lang="en-US"/>
                <a:t>Blue node does not have heap property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65">
                                            <p:txEl>
                                              <p:pRg st="0" end="0"/>
                                            </p:txEl>
                                          </p:spTgt>
                                        </p:tgtEl>
                                        <p:attrNameLst>
                                          <p:attrName>style.visibility</p:attrName>
                                        </p:attrNameLst>
                                      </p:cBhvr>
                                      <p:to>
                                        <p:strVal val="visible"/>
                                      </p:to>
                                    </p:set>
                                    <p:animEffect transition="in" filter="wipe(left)">
                                      <p:cBhvr>
                                        <p:cTn id="22" dur="500"/>
                                        <p:tgtEl>
                                          <p:spTgt spid="1026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65">
                                            <p:txEl>
                                              <p:pRg st="7" end="7"/>
                                            </p:txEl>
                                          </p:spTgt>
                                        </p:tgtEl>
                                        <p:attrNameLst>
                                          <p:attrName>style.visibility</p:attrName>
                                        </p:attrNameLst>
                                      </p:cBhvr>
                                      <p:to>
                                        <p:strVal val="visible"/>
                                      </p:to>
                                    </p:set>
                                    <p:animEffect transition="in" filter="wipe(left)">
                                      <p:cBhvr>
                                        <p:cTn id="27" dur="500"/>
                                        <p:tgtEl>
                                          <p:spTgt spid="1026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65">
                                            <p:txEl>
                                              <p:pRg st="8" end="8"/>
                                            </p:txEl>
                                          </p:spTgt>
                                        </p:tgtEl>
                                        <p:attrNameLst>
                                          <p:attrName>style.visibility</p:attrName>
                                        </p:attrNameLst>
                                      </p:cBhvr>
                                      <p:to>
                                        <p:strVal val="visible"/>
                                      </p:to>
                                    </p:set>
                                    <p:animEffect transition="in" filter="wipe(left)">
                                      <p:cBhvr>
                                        <p:cTn id="32" dur="500"/>
                                        <p:tgtEl>
                                          <p:spTgt spid="1026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5" grpId="0" build="p" bldLvl="4" autoUpdateAnimBg="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15606</TotalTime>
  <Words>2098</Words>
  <Application>Microsoft Office PowerPoint</Application>
  <PresentationFormat>Widescreen</PresentationFormat>
  <Paragraphs>465</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Arial Rounded MT Bold</vt:lpstr>
      <vt:lpstr>Calibri</vt:lpstr>
      <vt:lpstr>Cambria</vt:lpstr>
      <vt:lpstr>Cambria Math</vt:lpstr>
      <vt:lpstr>Verdana</vt:lpstr>
      <vt:lpstr>Office Theme</vt:lpstr>
      <vt:lpstr>PowerPoint Presentation</vt:lpstr>
      <vt:lpstr>Randomized Quick Sort</vt:lpstr>
      <vt:lpstr>Randomized Quick Sort - Example</vt:lpstr>
      <vt:lpstr>What is a “heap”?</vt:lpstr>
      <vt:lpstr>Why study Heapsort?</vt:lpstr>
      <vt:lpstr>Balanced binary trees</vt:lpstr>
      <vt:lpstr>Left-justified binary trees</vt:lpstr>
      <vt:lpstr>Plan of attack</vt:lpstr>
      <vt:lpstr>The heap property</vt:lpstr>
      <vt:lpstr>siftUp</vt:lpstr>
      <vt:lpstr>Constructing a heap I</vt:lpstr>
      <vt:lpstr>Constructing a heap II</vt:lpstr>
      <vt:lpstr>Constructing a heap III</vt:lpstr>
      <vt:lpstr>Other children are not affected</vt:lpstr>
      <vt:lpstr>A sample heap</vt:lpstr>
      <vt:lpstr>Removing the root</vt:lpstr>
      <vt:lpstr>The reHeap method I</vt:lpstr>
      <vt:lpstr>The reHeap method II</vt:lpstr>
      <vt:lpstr>The reHeap method III</vt:lpstr>
      <vt:lpstr>The reHeap method IV</vt:lpstr>
      <vt:lpstr>Sorting</vt:lpstr>
      <vt:lpstr>Mapping into an array</vt:lpstr>
      <vt:lpstr>Removing and replacing the root</vt:lpstr>
      <vt:lpstr>Reheap and repeat</vt:lpstr>
      <vt:lpstr>Analysis I</vt:lpstr>
      <vt:lpstr>Analysis II</vt:lpstr>
      <vt:lpstr>Analysis III</vt:lpstr>
      <vt:lpstr>Analysis IV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Quantification and Classification based on Diverse Feature Sets using Machine Learning</dc:title>
  <dc:creator>Kashif Ayyub</dc:creator>
  <cp:lastModifiedBy>Kashif Ayyub</cp:lastModifiedBy>
  <cp:revision>236</cp:revision>
  <dcterms:created xsi:type="dcterms:W3CDTF">2020-07-24T06:55:41Z</dcterms:created>
  <dcterms:modified xsi:type="dcterms:W3CDTF">2024-10-03T07:16:43Z</dcterms:modified>
</cp:coreProperties>
</file>