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32"/>
  </p:notesMasterIdLst>
  <p:sldIdLst>
    <p:sldId id="288" r:id="rId2"/>
    <p:sldId id="256" r:id="rId3"/>
    <p:sldId id="257" r:id="rId4"/>
    <p:sldId id="262" r:id="rId5"/>
    <p:sldId id="263" r:id="rId6"/>
    <p:sldId id="264" r:id="rId7"/>
    <p:sldId id="265" r:id="rId8"/>
    <p:sldId id="266" r:id="rId9"/>
    <p:sldId id="270" r:id="rId10"/>
    <p:sldId id="268" r:id="rId11"/>
    <p:sldId id="271" r:id="rId12"/>
    <p:sldId id="272" r:id="rId13"/>
    <p:sldId id="273" r:id="rId14"/>
    <p:sldId id="278" r:id="rId15"/>
    <p:sldId id="274" r:id="rId16"/>
    <p:sldId id="275" r:id="rId17"/>
    <p:sldId id="276" r:id="rId18"/>
    <p:sldId id="277" r:id="rId19"/>
    <p:sldId id="295" r:id="rId20"/>
    <p:sldId id="279" r:id="rId21"/>
    <p:sldId id="282" r:id="rId22"/>
    <p:sldId id="296" r:id="rId23"/>
    <p:sldId id="280" r:id="rId24"/>
    <p:sldId id="281" r:id="rId25"/>
    <p:sldId id="283" r:id="rId26"/>
    <p:sldId id="284" r:id="rId27"/>
    <p:sldId id="285" r:id="rId28"/>
    <p:sldId id="286" r:id="rId29"/>
    <p:sldId id="287"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F5A47-8536-4DC6-B8F3-74427E0FBC05}"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E236A-8B36-4E2B-BA24-B302F05B2E04}" type="slidenum">
              <a:rPr lang="en-US" smtClean="0"/>
              <a:t>‹#›</a:t>
            </a:fld>
            <a:endParaRPr lang="en-US"/>
          </a:p>
        </p:txBody>
      </p:sp>
    </p:spTree>
    <p:extLst>
      <p:ext uri="{BB962C8B-B14F-4D97-AF65-F5344CB8AC3E}">
        <p14:creationId xmlns:p14="http://schemas.microsoft.com/office/powerpoint/2010/main" val="6694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E236A-8B36-4E2B-BA24-B302F05B2E04}" type="slidenum">
              <a:rPr lang="en-US" smtClean="0"/>
              <a:t>8</a:t>
            </a:fld>
            <a:endParaRPr lang="en-US"/>
          </a:p>
        </p:txBody>
      </p:sp>
    </p:spTree>
    <p:extLst>
      <p:ext uri="{BB962C8B-B14F-4D97-AF65-F5344CB8AC3E}">
        <p14:creationId xmlns:p14="http://schemas.microsoft.com/office/powerpoint/2010/main" val="257644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McCumber</a:t>
            </a:r>
            <a:r>
              <a:rPr lang="en-US" dirty="0"/>
              <a:t> Cube in Figure 1-6, shows three dimensions. If </a:t>
            </a:r>
            <a:r>
              <a:rPr lang="en-US" dirty="0" err="1"/>
              <a:t>extrapolated</a:t>
            </a:r>
            <a:r>
              <a:rPr lang="en-US" dirty="0"/>
              <a:t>, the three dimensions of each axis become a 3 3 3 cube with 27 cells representing areas that must be addressed to secure today’s information systems. To ensure system security, each of the 27 areas must be properly addressed during the security process. </a:t>
            </a:r>
          </a:p>
        </p:txBody>
      </p:sp>
      <p:sp>
        <p:nvSpPr>
          <p:cNvPr id="4" name="Slide Number Placeholder 3"/>
          <p:cNvSpPr>
            <a:spLocks noGrp="1"/>
          </p:cNvSpPr>
          <p:nvPr>
            <p:ph type="sldNum" sz="quarter" idx="5"/>
          </p:nvPr>
        </p:nvSpPr>
        <p:spPr/>
        <p:txBody>
          <a:bodyPr/>
          <a:lstStyle/>
          <a:p>
            <a:fld id="{56EE236A-8B36-4E2B-BA24-B302F05B2E04}" type="slidenum">
              <a:rPr lang="en-US" smtClean="0"/>
              <a:t>9</a:t>
            </a:fld>
            <a:endParaRPr lang="en-US"/>
          </a:p>
        </p:txBody>
      </p:sp>
    </p:spTree>
    <p:extLst>
      <p:ext uri="{BB962C8B-B14F-4D97-AF65-F5344CB8AC3E}">
        <p14:creationId xmlns:p14="http://schemas.microsoft.com/office/powerpoint/2010/main" val="103598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75384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F128F1-0844-44CD-82D4-64167B86C30C}"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408960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F128F1-0844-44CD-82D4-64167B86C30C}"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639184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204415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402410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736225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428135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979126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1046268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25490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122922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612B-08C4-45DE-BC8D-8FB9CED37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B525F-4C01-42BE-8728-9AC3B321A5B2}"/>
              </a:ext>
            </a:extLst>
          </p:cNvPr>
          <p:cNvSpPr>
            <a:spLocks noGrp="1"/>
          </p:cNvSpPr>
          <p:nvPr>
            <p:ph type="dt" sz="half" idx="10"/>
          </p:nvPr>
        </p:nvSpPr>
        <p:spPr/>
        <p:txBody>
          <a:bodyPr/>
          <a:lstStyle/>
          <a:p>
            <a:fld id="{68F128F1-0844-44CD-82D4-64167B86C30C}" type="datetimeFigureOut">
              <a:rPr lang="en-US" smtClean="0"/>
              <a:t>9/6/2024</a:t>
            </a:fld>
            <a:endParaRPr lang="en-US"/>
          </a:p>
        </p:txBody>
      </p:sp>
      <p:sp>
        <p:nvSpPr>
          <p:cNvPr id="4" name="Footer Placeholder 3">
            <a:extLst>
              <a:ext uri="{FF2B5EF4-FFF2-40B4-BE49-F238E27FC236}">
                <a16:creationId xmlns:a16="http://schemas.microsoft.com/office/drawing/2014/main" id="{D3F384D8-62D5-4105-9044-AC93AA5DE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4BDAC9-7BEA-4FD4-A4F5-28699A7F2537}"/>
              </a:ext>
            </a:extLst>
          </p:cNvPr>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177370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F128F1-0844-44CD-82D4-64167B86C30C}"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79628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128F1-0844-44CD-82D4-64167B86C30C}"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05345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128F1-0844-44CD-82D4-64167B86C30C}"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73750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128F1-0844-44CD-82D4-64167B86C30C}"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244826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128F1-0844-44CD-82D4-64167B86C30C}"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398293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F128F1-0844-44CD-82D4-64167B86C30C}"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59CD1-E2B3-4EFA-8708-9C5A38196CA5}" type="slidenum">
              <a:rPr lang="en-US" smtClean="0"/>
              <a:t>‹#›</a:t>
            </a:fld>
            <a:endParaRPr lang="en-US"/>
          </a:p>
        </p:txBody>
      </p:sp>
    </p:spTree>
    <p:extLst>
      <p:ext uri="{BB962C8B-B14F-4D97-AF65-F5344CB8AC3E}">
        <p14:creationId xmlns:p14="http://schemas.microsoft.com/office/powerpoint/2010/main" val="51463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F128F1-0844-44CD-82D4-64167B86C30C}" type="datetimeFigureOut">
              <a:rPr lang="en-US" smtClean="0"/>
              <a:t>9/6/2024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C59CD1-E2B3-4EFA-8708-9C5A38196CA5}" type="slidenum">
              <a:rPr lang="en-US" smtClean="0"/>
              <a:t>‹#›</a:t>
            </a:fld>
            <a:endParaRPr lang="en-US"/>
          </a:p>
        </p:txBody>
      </p:sp>
    </p:spTree>
    <p:extLst>
      <p:ext uri="{BB962C8B-B14F-4D97-AF65-F5344CB8AC3E}">
        <p14:creationId xmlns:p14="http://schemas.microsoft.com/office/powerpoint/2010/main" val="125554576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97"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4C5E9-C2A6-47FD-ADEB-E0DA556B0739}"/>
              </a:ext>
            </a:extLst>
          </p:cNvPr>
          <p:cNvSpPr>
            <a:spLocks noGrp="1"/>
          </p:cNvSpPr>
          <p:nvPr>
            <p:ph idx="1"/>
          </p:nvPr>
        </p:nvSpPr>
        <p:spPr>
          <a:xfrm>
            <a:off x="1717990" y="1620519"/>
            <a:ext cx="10018713" cy="3124201"/>
          </a:xfrm>
        </p:spPr>
        <p:txBody>
          <a:bodyPr/>
          <a:lstStyle/>
          <a:p>
            <a:r>
              <a:rPr lang="en-US" dirty="0"/>
              <a:t>Text Book: 1. Principles of Information Security, Michael E., Whitman &amp; </a:t>
            </a:r>
            <a:r>
              <a:rPr lang="en-US" dirty="0" err="1"/>
              <a:t>Mattord</a:t>
            </a:r>
            <a:r>
              <a:rPr lang="en-US" dirty="0"/>
              <a:t>, H. J., Cengage Learning, 2017.</a:t>
            </a:r>
          </a:p>
        </p:txBody>
      </p:sp>
    </p:spTree>
    <p:extLst>
      <p:ext uri="{BB962C8B-B14F-4D97-AF65-F5344CB8AC3E}">
        <p14:creationId xmlns:p14="http://schemas.microsoft.com/office/powerpoint/2010/main" val="39499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3363-F203-401C-81B7-E3D75FE19579}"/>
              </a:ext>
            </a:extLst>
          </p:cNvPr>
          <p:cNvSpPr>
            <a:spLocks noGrp="1"/>
          </p:cNvSpPr>
          <p:nvPr>
            <p:ph type="title"/>
          </p:nvPr>
        </p:nvSpPr>
        <p:spPr/>
        <p:txBody>
          <a:bodyPr/>
          <a:lstStyle/>
          <a:p>
            <a:r>
              <a:rPr lang="en-US" altLang="en-US" b="1" dirty="0"/>
              <a:t>CNSS Security Model (</a:t>
            </a:r>
            <a:r>
              <a:rPr lang="en-US" altLang="en-US" b="1" dirty="0" err="1"/>
              <a:t>Cont</a:t>
            </a:r>
            <a:r>
              <a:rPr lang="en-US" altLang="en-US" b="1" dirty="0"/>
              <a:t>)</a:t>
            </a:r>
            <a:endParaRPr lang="en-US" b="1" dirty="0"/>
          </a:p>
        </p:txBody>
      </p:sp>
      <p:pic>
        <p:nvPicPr>
          <p:cNvPr id="5" name="Picture 6">
            <a:extLst>
              <a:ext uri="{FF2B5EF4-FFF2-40B4-BE49-F238E27FC236}">
                <a16:creationId xmlns:a16="http://schemas.microsoft.com/office/drawing/2014/main" id="{B177345F-DB71-4413-ACCF-809B8898E6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0561" y="2667000"/>
            <a:ext cx="884936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00996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D934-5572-4238-A9CB-7EE66CA9776C}"/>
              </a:ext>
            </a:extLst>
          </p:cNvPr>
          <p:cNvSpPr>
            <a:spLocks noGrp="1"/>
          </p:cNvSpPr>
          <p:nvPr>
            <p:ph type="title"/>
          </p:nvPr>
        </p:nvSpPr>
        <p:spPr/>
        <p:txBody>
          <a:bodyPr/>
          <a:lstStyle/>
          <a:p>
            <a:r>
              <a:rPr lang="en-US" b="1" dirty="0"/>
              <a:t>Components of Information Security</a:t>
            </a:r>
          </a:p>
        </p:txBody>
      </p:sp>
      <p:pic>
        <p:nvPicPr>
          <p:cNvPr id="5" name="Content Placeholder 4">
            <a:extLst>
              <a:ext uri="{FF2B5EF4-FFF2-40B4-BE49-F238E27FC236}">
                <a16:creationId xmlns:a16="http://schemas.microsoft.com/office/drawing/2014/main" id="{9ED7B818-738E-4F91-BB85-21852A33B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880" y="2562859"/>
            <a:ext cx="9133840" cy="3713480"/>
          </a:xfrm>
        </p:spPr>
      </p:pic>
    </p:spTree>
    <p:extLst>
      <p:ext uri="{BB962C8B-B14F-4D97-AF65-F5344CB8AC3E}">
        <p14:creationId xmlns:p14="http://schemas.microsoft.com/office/powerpoint/2010/main" val="219592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2687-8A02-476C-88E3-9E13DBA6D186}"/>
              </a:ext>
            </a:extLst>
          </p:cNvPr>
          <p:cNvSpPr>
            <a:spLocks noGrp="1"/>
          </p:cNvSpPr>
          <p:nvPr>
            <p:ph type="title"/>
          </p:nvPr>
        </p:nvSpPr>
        <p:spPr/>
        <p:txBody>
          <a:bodyPr/>
          <a:lstStyle/>
          <a:p>
            <a:r>
              <a:rPr lang="en-US" b="1" dirty="0"/>
              <a:t>Components of Information Security</a:t>
            </a:r>
            <a:endParaRPr lang="en-US" dirty="0"/>
          </a:p>
        </p:txBody>
      </p:sp>
      <p:sp>
        <p:nvSpPr>
          <p:cNvPr id="3" name="Content Placeholder 2">
            <a:extLst>
              <a:ext uri="{FF2B5EF4-FFF2-40B4-BE49-F238E27FC236}">
                <a16:creationId xmlns:a16="http://schemas.microsoft.com/office/drawing/2014/main" id="{D8F9317D-8320-4408-B554-2F74EF399765}"/>
              </a:ext>
            </a:extLst>
          </p:cNvPr>
          <p:cNvSpPr>
            <a:spLocks noGrp="1"/>
          </p:cNvSpPr>
          <p:nvPr>
            <p:ph idx="1"/>
          </p:nvPr>
        </p:nvSpPr>
        <p:spPr/>
        <p:txBody>
          <a:bodyPr>
            <a:normAutofit fontScale="92500" lnSpcReduction="20000"/>
          </a:bodyPr>
          <a:lstStyle/>
          <a:p>
            <a:pPr marL="0" indent="0">
              <a:buNone/>
            </a:pPr>
            <a:r>
              <a:rPr lang="en-US" b="1" dirty="0"/>
              <a:t>Software: </a:t>
            </a:r>
            <a:r>
              <a:rPr lang="en-US" dirty="0"/>
              <a:t>The software component of the IS comprises applications, operating systems, and assorted command utilities. Software is perhaps the most difficult IS component to secure</a:t>
            </a:r>
          </a:p>
          <a:p>
            <a:pPr marL="0" indent="0">
              <a:buNone/>
            </a:pPr>
            <a:r>
              <a:rPr lang="en-US" b="1" dirty="0"/>
              <a:t>Hardware: </a:t>
            </a:r>
            <a:r>
              <a:rPr lang="en-US" dirty="0"/>
              <a:t>Hardware is the physical technology that houses and executes the software, stores and transports the data, and provides interfaces for the entry and removal of information from the system</a:t>
            </a:r>
          </a:p>
          <a:p>
            <a:pPr marL="0" indent="0">
              <a:buNone/>
            </a:pPr>
            <a:r>
              <a:rPr lang="en-US" b="1" dirty="0"/>
              <a:t>Data: </a:t>
            </a:r>
            <a:r>
              <a:rPr lang="en-US" dirty="0"/>
              <a:t>Data stored, processed, and transmitted by a computer system must be protected. Data is often the most valuable asset possessed by an organization and it is the main target of intentional attacks</a:t>
            </a:r>
          </a:p>
          <a:p>
            <a:pPr marL="0" indent="0">
              <a:buNone/>
            </a:pPr>
            <a:endParaRPr lang="en-US" dirty="0"/>
          </a:p>
        </p:txBody>
      </p:sp>
    </p:spTree>
    <p:extLst>
      <p:ext uri="{BB962C8B-B14F-4D97-AF65-F5344CB8AC3E}">
        <p14:creationId xmlns:p14="http://schemas.microsoft.com/office/powerpoint/2010/main" val="308141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EC86-0B54-445C-A618-822E481E1A38}"/>
              </a:ext>
            </a:extLst>
          </p:cNvPr>
          <p:cNvSpPr>
            <a:spLocks noGrp="1"/>
          </p:cNvSpPr>
          <p:nvPr>
            <p:ph type="title"/>
          </p:nvPr>
        </p:nvSpPr>
        <p:spPr/>
        <p:txBody>
          <a:bodyPr/>
          <a:lstStyle/>
          <a:p>
            <a:r>
              <a:rPr lang="en-US" b="1" dirty="0"/>
              <a:t>Components of Information Security</a:t>
            </a:r>
            <a:endParaRPr lang="en-US" dirty="0"/>
          </a:p>
        </p:txBody>
      </p:sp>
      <p:sp>
        <p:nvSpPr>
          <p:cNvPr id="3" name="Content Placeholder 2">
            <a:extLst>
              <a:ext uri="{FF2B5EF4-FFF2-40B4-BE49-F238E27FC236}">
                <a16:creationId xmlns:a16="http://schemas.microsoft.com/office/drawing/2014/main" id="{6D434FA4-65D5-402D-B0AF-10F3B7931DF8}"/>
              </a:ext>
            </a:extLst>
          </p:cNvPr>
          <p:cNvSpPr>
            <a:spLocks noGrp="1"/>
          </p:cNvSpPr>
          <p:nvPr>
            <p:ph idx="1"/>
          </p:nvPr>
        </p:nvSpPr>
        <p:spPr/>
        <p:txBody>
          <a:bodyPr>
            <a:normAutofit fontScale="85000" lnSpcReduction="20000"/>
          </a:bodyPr>
          <a:lstStyle/>
          <a:p>
            <a:r>
              <a:rPr lang="en-US" b="1" dirty="0"/>
              <a:t>People: </a:t>
            </a:r>
            <a:r>
              <a:rPr lang="en-US" dirty="0"/>
              <a:t>have always been a threat to information security. people can be the weakest link in an organization’s information security program. And unless policy, education and training, awareness, and technology are properly employed to prevent people from accidentally or intentionally damaging or losing information, they will remain the weakest link</a:t>
            </a:r>
          </a:p>
          <a:p>
            <a:r>
              <a:rPr lang="en-US" b="1" dirty="0"/>
              <a:t>Procedures: </a:t>
            </a:r>
            <a:r>
              <a:rPr lang="en-US" dirty="0"/>
              <a:t>Procedures are written instructions for accomplishing a specific task. When an unauthorized user obtains an organization’s procedures, this poses a threat to the integrity of the information</a:t>
            </a:r>
          </a:p>
          <a:p>
            <a:r>
              <a:rPr lang="en-US" b="1" dirty="0"/>
              <a:t>Networks: </a:t>
            </a:r>
            <a:r>
              <a:rPr lang="en-US" dirty="0"/>
              <a:t>When information systems are connected to each other to form local area networks (LANs), and these LANs are connected to other networks such as the Internet, new security challenges rapidly emerge. The physical technology that enables network functions is becoming more and more accessible to organizations of every size</a:t>
            </a:r>
          </a:p>
        </p:txBody>
      </p:sp>
    </p:spTree>
    <p:extLst>
      <p:ext uri="{BB962C8B-B14F-4D97-AF65-F5344CB8AC3E}">
        <p14:creationId xmlns:p14="http://schemas.microsoft.com/office/powerpoint/2010/main" val="12678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40D-C78B-41EE-92F3-F5E92D2FB9DA}"/>
              </a:ext>
            </a:extLst>
          </p:cNvPr>
          <p:cNvSpPr>
            <a:spLocks noGrp="1"/>
          </p:cNvSpPr>
          <p:nvPr>
            <p:ph type="title"/>
          </p:nvPr>
        </p:nvSpPr>
        <p:spPr/>
        <p:txBody>
          <a:bodyPr/>
          <a:lstStyle/>
          <a:p>
            <a:r>
              <a:rPr lang="en-US" b="1" dirty="0"/>
              <a:t>Balancing Information Security and Access</a:t>
            </a:r>
            <a:endParaRPr lang="en-US" dirty="0"/>
          </a:p>
        </p:txBody>
      </p:sp>
      <p:sp>
        <p:nvSpPr>
          <p:cNvPr id="3" name="Content Placeholder 2">
            <a:extLst>
              <a:ext uri="{FF2B5EF4-FFF2-40B4-BE49-F238E27FC236}">
                <a16:creationId xmlns:a16="http://schemas.microsoft.com/office/drawing/2014/main" id="{AE49A4C4-1EBC-4C5D-8B01-4920DFFEFF62}"/>
              </a:ext>
            </a:extLst>
          </p:cNvPr>
          <p:cNvSpPr>
            <a:spLocks noGrp="1"/>
          </p:cNvSpPr>
          <p:nvPr>
            <p:ph idx="1"/>
          </p:nvPr>
        </p:nvSpPr>
        <p:spPr/>
        <p:txBody>
          <a:bodyPr/>
          <a:lstStyle/>
          <a:p>
            <a:r>
              <a:rPr lang="en-US" altLang="en-US" dirty="0"/>
              <a:t>It is impossible to obtain perfect security - it is not an absolute; it is a process not a goal</a:t>
            </a:r>
          </a:p>
          <a:p>
            <a:r>
              <a:rPr lang="en-US" altLang="en-US" dirty="0"/>
              <a:t>Security should be considered a balance between protection and availability</a:t>
            </a:r>
          </a:p>
          <a:p>
            <a:r>
              <a:rPr lang="en-US" altLang="en-US" dirty="0"/>
              <a:t>To achieve balance, the level of security must allow reasonable access, yet protect against threats</a:t>
            </a:r>
          </a:p>
          <a:p>
            <a:endParaRPr lang="en-US" dirty="0"/>
          </a:p>
        </p:txBody>
      </p:sp>
    </p:spTree>
    <p:extLst>
      <p:ext uri="{BB962C8B-B14F-4D97-AF65-F5344CB8AC3E}">
        <p14:creationId xmlns:p14="http://schemas.microsoft.com/office/powerpoint/2010/main" val="361669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DF18-9B3E-4EFF-8F2A-5A959EE13FFA}"/>
              </a:ext>
            </a:extLst>
          </p:cNvPr>
          <p:cNvSpPr>
            <a:spLocks noGrp="1"/>
          </p:cNvSpPr>
          <p:nvPr>
            <p:ph type="title"/>
          </p:nvPr>
        </p:nvSpPr>
        <p:spPr/>
        <p:txBody>
          <a:bodyPr/>
          <a:lstStyle/>
          <a:p>
            <a:r>
              <a:rPr lang="en-US" b="1" dirty="0"/>
              <a:t>Balancing Information Security and Access</a:t>
            </a:r>
          </a:p>
        </p:txBody>
      </p:sp>
      <p:pic>
        <p:nvPicPr>
          <p:cNvPr id="5" name="Content Placeholder 4">
            <a:extLst>
              <a:ext uri="{FF2B5EF4-FFF2-40B4-BE49-F238E27FC236}">
                <a16:creationId xmlns:a16="http://schemas.microsoft.com/office/drawing/2014/main" id="{08ED6F9D-6145-476C-BA48-E3A014046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520" y="2547622"/>
            <a:ext cx="9357360" cy="3743960"/>
          </a:xfrm>
        </p:spPr>
      </p:pic>
    </p:spTree>
    <p:extLst>
      <p:ext uri="{BB962C8B-B14F-4D97-AF65-F5344CB8AC3E}">
        <p14:creationId xmlns:p14="http://schemas.microsoft.com/office/powerpoint/2010/main" val="99057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D175-585E-4916-9B5B-42D4B6F3D75D}"/>
              </a:ext>
            </a:extLst>
          </p:cNvPr>
          <p:cNvSpPr>
            <a:spLocks noGrp="1"/>
          </p:cNvSpPr>
          <p:nvPr>
            <p:ph type="title"/>
          </p:nvPr>
        </p:nvSpPr>
        <p:spPr>
          <a:xfrm>
            <a:off x="1484311" y="685801"/>
            <a:ext cx="10018713" cy="1285240"/>
          </a:xfrm>
        </p:spPr>
        <p:txBody>
          <a:bodyPr>
            <a:normAutofit fontScale="90000"/>
          </a:bodyPr>
          <a:lstStyle/>
          <a:p>
            <a:r>
              <a:rPr lang="en-US" b="1" dirty="0"/>
              <a:t>Approaches to Information Security Implementation</a:t>
            </a:r>
          </a:p>
        </p:txBody>
      </p:sp>
      <p:sp>
        <p:nvSpPr>
          <p:cNvPr id="3" name="Content Placeholder 2">
            <a:extLst>
              <a:ext uri="{FF2B5EF4-FFF2-40B4-BE49-F238E27FC236}">
                <a16:creationId xmlns:a16="http://schemas.microsoft.com/office/drawing/2014/main" id="{93B6A8F5-0AC5-474E-9350-613EED1953B2}"/>
              </a:ext>
            </a:extLst>
          </p:cNvPr>
          <p:cNvSpPr>
            <a:spLocks noGrp="1"/>
          </p:cNvSpPr>
          <p:nvPr>
            <p:ph idx="1"/>
          </p:nvPr>
        </p:nvSpPr>
        <p:spPr>
          <a:xfrm>
            <a:off x="1484310" y="3164839"/>
            <a:ext cx="10018713" cy="3124201"/>
          </a:xfrm>
        </p:spPr>
        <p:txBody>
          <a:bodyPr>
            <a:normAutofit fontScale="85000" lnSpcReduction="10000"/>
          </a:bodyPr>
          <a:lstStyle/>
          <a:p>
            <a:pPr marL="0" indent="0">
              <a:buNone/>
            </a:pPr>
            <a:r>
              <a:rPr lang="en-US" altLang="en-US" b="1" dirty="0"/>
              <a:t>Bottom Up Approach</a:t>
            </a:r>
          </a:p>
          <a:p>
            <a:r>
              <a:rPr lang="en-US" dirty="0"/>
              <a:t>Information security can begin as a grassroots effort in which systems administrators attempt to improve the security of their systems this is referred as bottom up approach</a:t>
            </a:r>
          </a:p>
          <a:p>
            <a:r>
              <a:rPr lang="en-US" dirty="0"/>
              <a:t>System administrator  knows and understand the threats to their system and the mechanism needed to protect them</a:t>
            </a:r>
          </a:p>
          <a:p>
            <a:r>
              <a:rPr lang="en-US" altLang="en-US" dirty="0"/>
              <a:t>Key advantage - technical expertise of the individual administrators</a:t>
            </a:r>
          </a:p>
          <a:p>
            <a:r>
              <a:rPr lang="en-US" dirty="0"/>
              <a:t>Due to the lack of cooperation between senior managers and relevant directives, it is often not suitable for the requirements and strategies of the organization.</a:t>
            </a:r>
            <a:endParaRPr lang="en-US" altLang="en-US" dirty="0"/>
          </a:p>
          <a:p>
            <a:pPr marL="0" indent="0">
              <a:buNone/>
            </a:pPr>
            <a:endParaRPr lang="en-US" alt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109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1CD7-DE56-4C6D-B37B-004A10E0306B}"/>
              </a:ext>
            </a:extLst>
          </p:cNvPr>
          <p:cNvSpPr>
            <a:spLocks noGrp="1"/>
          </p:cNvSpPr>
          <p:nvPr>
            <p:ph type="title"/>
          </p:nvPr>
        </p:nvSpPr>
        <p:spPr/>
        <p:txBody>
          <a:bodyPr/>
          <a:lstStyle/>
          <a:p>
            <a:r>
              <a:rPr lang="en-US" b="1" dirty="0"/>
              <a:t>Approaches to Information Security Implementation(</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DB6FC1B5-6242-403C-B44E-A5AB7891DC54}"/>
              </a:ext>
            </a:extLst>
          </p:cNvPr>
          <p:cNvSpPr>
            <a:spLocks noGrp="1"/>
          </p:cNvSpPr>
          <p:nvPr>
            <p:ph idx="1"/>
          </p:nvPr>
        </p:nvSpPr>
        <p:spPr/>
        <p:txBody>
          <a:bodyPr>
            <a:normAutofit fontScale="77500" lnSpcReduction="20000"/>
          </a:bodyPr>
          <a:lstStyle/>
          <a:p>
            <a:pPr marL="0" indent="0">
              <a:buNone/>
            </a:pPr>
            <a:r>
              <a:rPr lang="en-US" altLang="en-US" b="1" dirty="0"/>
              <a:t>Top-down Approach</a:t>
            </a:r>
          </a:p>
          <a:p>
            <a:pPr lvl="1">
              <a:lnSpc>
                <a:spcPct val="90000"/>
              </a:lnSpc>
            </a:pPr>
            <a:r>
              <a:rPr lang="en-US" altLang="en-US" dirty="0"/>
              <a:t>Initiated by upper management</a:t>
            </a:r>
          </a:p>
          <a:p>
            <a:pPr lvl="1">
              <a:lnSpc>
                <a:spcPct val="90000"/>
              </a:lnSpc>
            </a:pPr>
            <a:r>
              <a:rPr lang="en-US" altLang="en-US" dirty="0"/>
              <a:t>General requirements to specific requirements</a:t>
            </a:r>
          </a:p>
          <a:p>
            <a:pPr lvl="1">
              <a:lnSpc>
                <a:spcPct val="90000"/>
              </a:lnSpc>
            </a:pPr>
            <a:r>
              <a:rPr lang="en-US" altLang="en-US" sz="2200" dirty="0"/>
              <a:t>issue policy, procedures, and processes </a:t>
            </a:r>
          </a:p>
          <a:p>
            <a:pPr lvl="1">
              <a:lnSpc>
                <a:spcPct val="90000"/>
              </a:lnSpc>
            </a:pPr>
            <a:r>
              <a:rPr lang="en-US" altLang="en-US" sz="2200" dirty="0"/>
              <a:t>dictate the goals and expected outcomes of the project</a:t>
            </a:r>
          </a:p>
          <a:p>
            <a:pPr lvl="1">
              <a:lnSpc>
                <a:spcPct val="90000"/>
              </a:lnSpc>
            </a:pPr>
            <a:r>
              <a:rPr lang="en-US" altLang="en-US" sz="2200" dirty="0"/>
              <a:t>determine who is accountable for each of the required actions</a:t>
            </a:r>
          </a:p>
          <a:p>
            <a:pPr lvl="1">
              <a:lnSpc>
                <a:spcPct val="90000"/>
              </a:lnSpc>
            </a:pPr>
            <a:r>
              <a:rPr lang="en-US" altLang="en-US" sz="2200" dirty="0"/>
              <a:t>Higher probability of success</a:t>
            </a:r>
          </a:p>
          <a:p>
            <a:pPr>
              <a:lnSpc>
                <a:spcPct val="90000"/>
              </a:lnSpc>
            </a:pPr>
            <a:r>
              <a:rPr lang="en-US" altLang="en-US" dirty="0"/>
              <a:t>This approach has strong upper management support, a dedicated champion, dedicated funding, clear planning, and the chance to influence organizational culture</a:t>
            </a:r>
          </a:p>
          <a:p>
            <a:pPr>
              <a:lnSpc>
                <a:spcPct val="90000"/>
              </a:lnSpc>
            </a:pPr>
            <a:r>
              <a:rPr lang="en-US" altLang="en-US" dirty="0"/>
              <a:t>May also involve a formal development strategy referred to as a systems development life cycle</a:t>
            </a:r>
          </a:p>
          <a:p>
            <a:pPr lvl="1">
              <a:lnSpc>
                <a:spcPct val="90000"/>
              </a:lnSpc>
            </a:pPr>
            <a:endParaRPr lang="en-US" altLang="en-US" sz="2200" dirty="0"/>
          </a:p>
          <a:p>
            <a:endParaRPr lang="en-US" dirty="0"/>
          </a:p>
        </p:txBody>
      </p:sp>
    </p:spTree>
    <p:extLst>
      <p:ext uri="{BB962C8B-B14F-4D97-AF65-F5344CB8AC3E}">
        <p14:creationId xmlns:p14="http://schemas.microsoft.com/office/powerpoint/2010/main" val="172028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5FDB-C193-4706-B2C1-3DE55498C60D}"/>
              </a:ext>
            </a:extLst>
          </p:cNvPr>
          <p:cNvSpPr>
            <a:spLocks noGrp="1"/>
          </p:cNvSpPr>
          <p:nvPr>
            <p:ph type="title"/>
          </p:nvPr>
        </p:nvSpPr>
        <p:spPr/>
        <p:txBody>
          <a:bodyPr/>
          <a:lstStyle/>
          <a:p>
            <a:r>
              <a:rPr lang="en-US" b="1" dirty="0"/>
              <a:t>Approaches to Information Security Implementation(</a:t>
            </a:r>
            <a:r>
              <a:rPr lang="en-US" b="1" dirty="0" err="1"/>
              <a:t>Cont</a:t>
            </a:r>
            <a:r>
              <a:rPr lang="en-US" b="1" dirty="0"/>
              <a:t>)</a:t>
            </a:r>
            <a:endParaRPr lang="en-US" dirty="0"/>
          </a:p>
        </p:txBody>
      </p:sp>
      <p:pic>
        <p:nvPicPr>
          <p:cNvPr id="7" name="Content Placeholder 6">
            <a:extLst>
              <a:ext uri="{FF2B5EF4-FFF2-40B4-BE49-F238E27FC236}">
                <a16:creationId xmlns:a16="http://schemas.microsoft.com/office/drawing/2014/main" id="{0FE0C257-3F50-4D5F-976B-6AED71351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800" y="2357120"/>
            <a:ext cx="9093200" cy="4094480"/>
          </a:xfrm>
        </p:spPr>
      </p:pic>
    </p:spTree>
    <p:extLst>
      <p:ext uri="{BB962C8B-B14F-4D97-AF65-F5344CB8AC3E}">
        <p14:creationId xmlns:p14="http://schemas.microsoft.com/office/powerpoint/2010/main" val="149706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A23A-36D1-4B78-AF8A-6D86E6F1DAE9}"/>
              </a:ext>
            </a:extLst>
          </p:cNvPr>
          <p:cNvSpPr>
            <a:spLocks noGrp="1"/>
          </p:cNvSpPr>
          <p:nvPr>
            <p:ph type="title"/>
          </p:nvPr>
        </p:nvSpPr>
        <p:spPr/>
        <p:txBody>
          <a:bodyPr/>
          <a:lstStyle/>
          <a:p>
            <a:r>
              <a:rPr lang="en-US" b="1" dirty="0"/>
              <a:t>Approaches to Information Security Implementation(</a:t>
            </a:r>
            <a:r>
              <a:rPr lang="en-US" b="1" dirty="0" err="1"/>
              <a:t>Cont</a:t>
            </a:r>
            <a:r>
              <a:rPr lang="en-US" b="1" dirty="0"/>
              <a:t>)</a:t>
            </a:r>
            <a:endParaRPr lang="en-US" dirty="0"/>
          </a:p>
        </p:txBody>
      </p:sp>
      <p:pic>
        <p:nvPicPr>
          <p:cNvPr id="5" name="Content Placeholder 4">
            <a:extLst>
              <a:ext uri="{FF2B5EF4-FFF2-40B4-BE49-F238E27FC236}">
                <a16:creationId xmlns:a16="http://schemas.microsoft.com/office/drawing/2014/main" id="{85B2C143-F62A-43B1-9A5C-5A1951B06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80" y="2667000"/>
            <a:ext cx="9418320" cy="3622040"/>
          </a:xfrm>
        </p:spPr>
      </p:pic>
    </p:spTree>
    <p:extLst>
      <p:ext uri="{BB962C8B-B14F-4D97-AF65-F5344CB8AC3E}">
        <p14:creationId xmlns:p14="http://schemas.microsoft.com/office/powerpoint/2010/main" val="331636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4BB8-8831-4ECD-BB03-67A9BB712040}"/>
              </a:ext>
            </a:extLst>
          </p:cNvPr>
          <p:cNvSpPr>
            <a:spLocks noGrp="1"/>
          </p:cNvSpPr>
          <p:nvPr>
            <p:ph type="title"/>
          </p:nvPr>
        </p:nvSpPr>
        <p:spPr/>
        <p:txBody>
          <a:bodyPr/>
          <a:lstStyle/>
          <a:p>
            <a:r>
              <a:rPr lang="en-US" altLang="en-US" b="1" dirty="0"/>
              <a:t>What is Security?</a:t>
            </a:r>
            <a:endParaRPr lang="en-US" b="1" dirty="0"/>
          </a:p>
        </p:txBody>
      </p:sp>
      <p:sp>
        <p:nvSpPr>
          <p:cNvPr id="3" name="Content Placeholder 2">
            <a:extLst>
              <a:ext uri="{FF2B5EF4-FFF2-40B4-BE49-F238E27FC236}">
                <a16:creationId xmlns:a16="http://schemas.microsoft.com/office/drawing/2014/main" id="{D2BB33CC-470F-45AB-A50F-704C68713840}"/>
              </a:ext>
            </a:extLst>
          </p:cNvPr>
          <p:cNvSpPr>
            <a:spLocks noGrp="1"/>
          </p:cNvSpPr>
          <p:nvPr>
            <p:ph idx="1"/>
          </p:nvPr>
        </p:nvSpPr>
        <p:spPr>
          <a:xfrm>
            <a:off x="1484310" y="2245361"/>
            <a:ext cx="10018713" cy="3840479"/>
          </a:xfrm>
        </p:spPr>
        <p:txBody>
          <a:bodyPr>
            <a:normAutofit lnSpcReduction="10000"/>
          </a:bodyPr>
          <a:lstStyle/>
          <a:p>
            <a:r>
              <a:rPr lang="en-US" altLang="en-US" sz="3200" b="1" dirty="0">
                <a:solidFill>
                  <a:schemeClr val="hlink"/>
                </a:solidFill>
              </a:rPr>
              <a:t>Definition</a:t>
            </a:r>
            <a:r>
              <a:rPr lang="en-US" altLang="en-US" sz="3200" b="1" dirty="0"/>
              <a:t>: </a:t>
            </a:r>
            <a:r>
              <a:rPr lang="en-US" altLang="en-US" dirty="0">
                <a:solidFill>
                  <a:srgbClr val="006600"/>
                </a:solidFill>
              </a:rPr>
              <a:t>“the quality or state of being secure—to be free from danger”</a:t>
            </a:r>
            <a:r>
              <a:rPr lang="en-US" altLang="en-US" dirty="0"/>
              <a:t> </a:t>
            </a:r>
          </a:p>
          <a:p>
            <a:pPr lvl="1"/>
            <a:r>
              <a:rPr lang="en-US" altLang="en-US" dirty="0"/>
              <a:t>Security is often achieved by means of several strategies undertaken simultaneously or used in combination with one another</a:t>
            </a:r>
          </a:p>
          <a:p>
            <a:pPr lvl="1"/>
            <a:r>
              <a:rPr lang="en-US" sz="2300" b="1" dirty="0">
                <a:solidFill>
                  <a:srgbClr val="0070C0"/>
                </a:solidFill>
              </a:rPr>
              <a:t>Organizational Security Layers:</a:t>
            </a:r>
          </a:p>
          <a:p>
            <a:pPr lvl="2"/>
            <a:r>
              <a:rPr lang="en-US" dirty="0"/>
              <a:t>Physical security </a:t>
            </a:r>
          </a:p>
          <a:p>
            <a:pPr lvl="2"/>
            <a:r>
              <a:rPr lang="en-US" dirty="0"/>
              <a:t>Personnel security </a:t>
            </a:r>
          </a:p>
          <a:p>
            <a:pPr lvl="2"/>
            <a:r>
              <a:rPr lang="en-US" dirty="0"/>
              <a:t>Operations security</a:t>
            </a:r>
          </a:p>
          <a:p>
            <a:pPr lvl="2"/>
            <a:r>
              <a:rPr lang="en-US" dirty="0"/>
              <a:t> Communications security </a:t>
            </a:r>
          </a:p>
          <a:p>
            <a:pPr lvl="2"/>
            <a:r>
              <a:rPr lang="en-US" dirty="0"/>
              <a:t>Network security</a:t>
            </a:r>
          </a:p>
        </p:txBody>
      </p:sp>
    </p:spTree>
    <p:extLst>
      <p:ext uri="{BB962C8B-B14F-4D97-AF65-F5344CB8AC3E}">
        <p14:creationId xmlns:p14="http://schemas.microsoft.com/office/powerpoint/2010/main" val="91478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155F-938A-4951-9F89-A1FFE4C9E5D6}"/>
              </a:ext>
            </a:extLst>
          </p:cNvPr>
          <p:cNvSpPr>
            <a:spLocks noGrp="1"/>
          </p:cNvSpPr>
          <p:nvPr>
            <p:ph type="title"/>
          </p:nvPr>
        </p:nvSpPr>
        <p:spPr>
          <a:xfrm>
            <a:off x="1626551" y="340360"/>
            <a:ext cx="10018713" cy="1752599"/>
          </a:xfrm>
        </p:spPr>
        <p:txBody>
          <a:bodyPr/>
          <a:lstStyle/>
          <a:p>
            <a:r>
              <a:rPr lang="en-US" b="1" dirty="0"/>
              <a:t>Systems Development Life Cycle (SDLC)</a:t>
            </a:r>
          </a:p>
        </p:txBody>
      </p:sp>
      <p:sp>
        <p:nvSpPr>
          <p:cNvPr id="3" name="Content Placeholder 2">
            <a:extLst>
              <a:ext uri="{FF2B5EF4-FFF2-40B4-BE49-F238E27FC236}">
                <a16:creationId xmlns:a16="http://schemas.microsoft.com/office/drawing/2014/main" id="{A47E5F8B-9BA0-41C9-B087-6A0FAAB76223}"/>
              </a:ext>
            </a:extLst>
          </p:cNvPr>
          <p:cNvSpPr>
            <a:spLocks noGrp="1"/>
          </p:cNvSpPr>
          <p:nvPr>
            <p:ph idx="1"/>
          </p:nvPr>
        </p:nvSpPr>
        <p:spPr>
          <a:xfrm>
            <a:off x="1484310" y="2357121"/>
            <a:ext cx="10018713" cy="3434080"/>
          </a:xfrm>
        </p:spPr>
        <p:txBody>
          <a:bodyPr>
            <a:normAutofit/>
          </a:bodyPr>
          <a:lstStyle/>
          <a:p>
            <a:endParaRPr lang="en-US" dirty="0"/>
          </a:p>
          <a:p>
            <a:endParaRPr lang="en-US" dirty="0"/>
          </a:p>
          <a:p>
            <a:r>
              <a:rPr lang="en-US" dirty="0"/>
              <a:t>methodology for the design and implementation of an information system</a:t>
            </a:r>
          </a:p>
          <a:p>
            <a:r>
              <a:rPr lang="en-US" altLang="en-US" dirty="0"/>
              <a:t>Using a methodology</a:t>
            </a:r>
          </a:p>
          <a:p>
            <a:pPr lvl="1"/>
            <a:r>
              <a:rPr lang="en-US" altLang="en-US" dirty="0"/>
              <a:t>ensures a rigorous process</a:t>
            </a:r>
          </a:p>
          <a:p>
            <a:pPr lvl="1"/>
            <a:r>
              <a:rPr lang="en-US" altLang="en-US" dirty="0"/>
              <a:t>avoids missing steps</a:t>
            </a:r>
          </a:p>
          <a:p>
            <a:pPr lvl="1"/>
            <a:r>
              <a:rPr lang="en-US" altLang="en-US" dirty="0"/>
              <a:t>The goal is creating a comprehensive security program</a:t>
            </a:r>
          </a:p>
          <a:p>
            <a:pPr lvl="1"/>
            <a:endParaRPr lang="en-US" altLang="en-US" dirty="0"/>
          </a:p>
          <a:p>
            <a:pPr lvl="1"/>
            <a:endParaRPr lang="en-US" altLang="en-US" dirty="0"/>
          </a:p>
          <a:p>
            <a:pPr lvl="1"/>
            <a:endParaRPr lang="en-US" alt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522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45F3-9158-411B-BD94-020D54E58B10}"/>
              </a:ext>
            </a:extLst>
          </p:cNvPr>
          <p:cNvSpPr>
            <a:spLocks noGrp="1"/>
          </p:cNvSpPr>
          <p:nvPr>
            <p:ph type="title"/>
          </p:nvPr>
        </p:nvSpPr>
        <p:spPr/>
        <p:txBody>
          <a:bodyPr/>
          <a:lstStyle/>
          <a:p>
            <a:r>
              <a:rPr lang="en-US" b="1" dirty="0"/>
              <a:t>Systems Development Life Cycle (SDLC)</a:t>
            </a:r>
            <a:endParaRPr lang="en-US" dirty="0"/>
          </a:p>
        </p:txBody>
      </p:sp>
      <p:pic>
        <p:nvPicPr>
          <p:cNvPr id="5" name="Content Placeholder 4">
            <a:extLst>
              <a:ext uri="{FF2B5EF4-FFF2-40B4-BE49-F238E27FC236}">
                <a16:creationId xmlns:a16="http://schemas.microsoft.com/office/drawing/2014/main" id="{7AD513FE-FFBC-4B75-9714-74EFD20AD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880" y="2438399"/>
            <a:ext cx="9723120" cy="3352801"/>
          </a:xfrm>
        </p:spPr>
      </p:pic>
    </p:spTree>
    <p:extLst>
      <p:ext uri="{BB962C8B-B14F-4D97-AF65-F5344CB8AC3E}">
        <p14:creationId xmlns:p14="http://schemas.microsoft.com/office/powerpoint/2010/main" val="150014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150-3B8D-4ABD-936C-30885AC948A6}"/>
              </a:ext>
            </a:extLst>
          </p:cNvPr>
          <p:cNvSpPr>
            <a:spLocks noGrp="1"/>
          </p:cNvSpPr>
          <p:nvPr>
            <p:ph type="title"/>
          </p:nvPr>
        </p:nvSpPr>
        <p:spPr/>
        <p:txBody>
          <a:bodyPr/>
          <a:lstStyle/>
          <a:p>
            <a:r>
              <a:rPr lang="en-US" b="1" dirty="0"/>
              <a:t>Systems Development Life Cycle (SDLC)</a:t>
            </a:r>
          </a:p>
        </p:txBody>
      </p:sp>
      <p:sp>
        <p:nvSpPr>
          <p:cNvPr id="3" name="Content Placeholder 2">
            <a:extLst>
              <a:ext uri="{FF2B5EF4-FFF2-40B4-BE49-F238E27FC236}">
                <a16:creationId xmlns:a16="http://schemas.microsoft.com/office/drawing/2014/main" id="{C2683170-612D-4598-809C-CC12711EA975}"/>
              </a:ext>
            </a:extLst>
          </p:cNvPr>
          <p:cNvSpPr>
            <a:spLocks noGrp="1"/>
          </p:cNvSpPr>
          <p:nvPr>
            <p:ph idx="1"/>
          </p:nvPr>
        </p:nvSpPr>
        <p:spPr/>
        <p:txBody>
          <a:bodyPr/>
          <a:lstStyle/>
          <a:p>
            <a:r>
              <a:rPr lang="en-US" dirty="0"/>
              <a:t>Investigation</a:t>
            </a:r>
          </a:p>
          <a:p>
            <a:r>
              <a:rPr lang="en-US" dirty="0"/>
              <a:t>Analysis </a:t>
            </a:r>
          </a:p>
          <a:p>
            <a:r>
              <a:rPr lang="en-US" dirty="0"/>
              <a:t>Logical design</a:t>
            </a:r>
          </a:p>
          <a:p>
            <a:r>
              <a:rPr lang="en-US" dirty="0"/>
              <a:t>Physical design</a:t>
            </a:r>
          </a:p>
          <a:p>
            <a:r>
              <a:rPr lang="en-US" dirty="0"/>
              <a:t>Implementation</a:t>
            </a:r>
          </a:p>
          <a:p>
            <a:r>
              <a:rPr lang="en-US" dirty="0"/>
              <a:t>Maintenance</a:t>
            </a:r>
          </a:p>
        </p:txBody>
      </p:sp>
    </p:spTree>
    <p:extLst>
      <p:ext uri="{BB962C8B-B14F-4D97-AF65-F5344CB8AC3E}">
        <p14:creationId xmlns:p14="http://schemas.microsoft.com/office/powerpoint/2010/main" val="265605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418F-4152-41BB-A5FE-6C62B21F70F4}"/>
              </a:ext>
            </a:extLst>
          </p:cNvPr>
          <p:cNvSpPr>
            <a:spLocks noGrp="1"/>
          </p:cNvSpPr>
          <p:nvPr>
            <p:ph type="title"/>
          </p:nvPr>
        </p:nvSpPr>
        <p:spPr/>
        <p:txBody>
          <a:bodyPr/>
          <a:lstStyle/>
          <a:p>
            <a:r>
              <a:rPr lang="en-US" altLang="en-US" b="1" dirty="0"/>
              <a:t>Investigation</a:t>
            </a:r>
            <a:endParaRPr lang="en-US" b="1" dirty="0"/>
          </a:p>
        </p:txBody>
      </p:sp>
      <p:sp>
        <p:nvSpPr>
          <p:cNvPr id="3" name="Content Placeholder 2">
            <a:extLst>
              <a:ext uri="{FF2B5EF4-FFF2-40B4-BE49-F238E27FC236}">
                <a16:creationId xmlns:a16="http://schemas.microsoft.com/office/drawing/2014/main" id="{C6DEF924-8CE5-4816-8743-5EBE101626E2}"/>
              </a:ext>
            </a:extLst>
          </p:cNvPr>
          <p:cNvSpPr>
            <a:spLocks noGrp="1"/>
          </p:cNvSpPr>
          <p:nvPr>
            <p:ph idx="1"/>
          </p:nvPr>
        </p:nvSpPr>
        <p:spPr/>
        <p:txBody>
          <a:bodyPr/>
          <a:lstStyle/>
          <a:p>
            <a:r>
              <a:rPr lang="en-US" altLang="en-US" dirty="0"/>
              <a:t>What is the problem the system is being developed to solve?  </a:t>
            </a:r>
          </a:p>
          <a:p>
            <a:pPr lvl="1"/>
            <a:r>
              <a:rPr lang="en-US" altLang="en-US" dirty="0"/>
              <a:t>The objectives, constraints, and scope of the project are specified</a:t>
            </a:r>
          </a:p>
          <a:p>
            <a:pPr lvl="1"/>
            <a:r>
              <a:rPr lang="en-US" altLang="en-US" dirty="0"/>
              <a:t>A preliminary cost/benefit analysis is developed</a:t>
            </a:r>
          </a:p>
          <a:p>
            <a:pPr lvl="1"/>
            <a:r>
              <a:rPr lang="en-US" altLang="en-US" dirty="0"/>
              <a:t>A feasibility analysis is performed to assesses the economic, technical, and behavioral feasibilities of the process</a:t>
            </a:r>
          </a:p>
          <a:p>
            <a:endParaRPr lang="en-US" dirty="0"/>
          </a:p>
        </p:txBody>
      </p:sp>
    </p:spTree>
    <p:extLst>
      <p:ext uri="{BB962C8B-B14F-4D97-AF65-F5344CB8AC3E}">
        <p14:creationId xmlns:p14="http://schemas.microsoft.com/office/powerpoint/2010/main" val="121439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6AE-71E1-4124-A626-B3CAB37FAB4D}"/>
              </a:ext>
            </a:extLst>
          </p:cNvPr>
          <p:cNvSpPr>
            <a:spLocks noGrp="1"/>
          </p:cNvSpPr>
          <p:nvPr>
            <p:ph type="title"/>
          </p:nvPr>
        </p:nvSpPr>
        <p:spPr/>
        <p:txBody>
          <a:bodyPr/>
          <a:lstStyle/>
          <a:p>
            <a:r>
              <a:rPr lang="en-US" altLang="en-US" b="1" dirty="0"/>
              <a:t>Analysis</a:t>
            </a:r>
            <a:endParaRPr lang="en-US" b="1" dirty="0"/>
          </a:p>
        </p:txBody>
      </p:sp>
      <p:sp>
        <p:nvSpPr>
          <p:cNvPr id="3" name="Content Placeholder 2">
            <a:extLst>
              <a:ext uri="{FF2B5EF4-FFF2-40B4-BE49-F238E27FC236}">
                <a16:creationId xmlns:a16="http://schemas.microsoft.com/office/drawing/2014/main" id="{86AF9485-F1EE-4B59-9453-347A98D7FA18}"/>
              </a:ext>
            </a:extLst>
          </p:cNvPr>
          <p:cNvSpPr>
            <a:spLocks noGrp="1"/>
          </p:cNvSpPr>
          <p:nvPr>
            <p:ph idx="1"/>
          </p:nvPr>
        </p:nvSpPr>
        <p:spPr/>
        <p:txBody>
          <a:bodyPr>
            <a:normAutofit fontScale="77500" lnSpcReduction="20000"/>
          </a:bodyPr>
          <a:lstStyle/>
          <a:p>
            <a:r>
              <a:rPr lang="en-US" altLang="en-US" sz="2800" dirty="0"/>
              <a:t>Consists primarily of</a:t>
            </a:r>
            <a:r>
              <a:rPr lang="en-US" altLang="en-US" dirty="0"/>
              <a:t> </a:t>
            </a:r>
          </a:p>
          <a:p>
            <a:pPr lvl="1"/>
            <a:r>
              <a:rPr lang="en-US" altLang="en-US" sz="2200" dirty="0"/>
              <a:t>assessments of the organization</a:t>
            </a:r>
          </a:p>
          <a:p>
            <a:pPr lvl="1"/>
            <a:r>
              <a:rPr lang="en-US" altLang="en-US" sz="2200" dirty="0"/>
              <a:t>the status of current systems</a:t>
            </a:r>
          </a:p>
          <a:p>
            <a:pPr lvl="1"/>
            <a:r>
              <a:rPr lang="en-US" altLang="en-US" sz="2200" dirty="0"/>
              <a:t>capability to support the proposed systems  </a:t>
            </a:r>
          </a:p>
          <a:p>
            <a:r>
              <a:rPr lang="en-US" altLang="en-US" sz="2800" dirty="0"/>
              <a:t>Analysts begin to determine</a:t>
            </a:r>
          </a:p>
          <a:p>
            <a:pPr lvl="1"/>
            <a:r>
              <a:rPr lang="en-US" altLang="en-US" sz="2200" dirty="0"/>
              <a:t>what the new system is expected to do</a:t>
            </a:r>
          </a:p>
          <a:p>
            <a:pPr lvl="1"/>
            <a:r>
              <a:rPr lang="en-US" altLang="en-US" sz="2200" dirty="0"/>
              <a:t>how the new system will interact with existing systems</a:t>
            </a:r>
          </a:p>
          <a:p>
            <a:r>
              <a:rPr lang="en-US" altLang="en-US" sz="2800" dirty="0"/>
              <a:t>Ends with the documentation of the findings and a feasibility analysis update</a:t>
            </a:r>
          </a:p>
          <a:p>
            <a:endParaRPr lang="en-US" dirty="0"/>
          </a:p>
        </p:txBody>
      </p:sp>
    </p:spTree>
    <p:extLst>
      <p:ext uri="{BB962C8B-B14F-4D97-AF65-F5344CB8AC3E}">
        <p14:creationId xmlns:p14="http://schemas.microsoft.com/office/powerpoint/2010/main" val="87589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B145-B2E9-440A-A5BE-313764102442}"/>
              </a:ext>
            </a:extLst>
          </p:cNvPr>
          <p:cNvSpPr>
            <a:spLocks noGrp="1"/>
          </p:cNvSpPr>
          <p:nvPr>
            <p:ph type="title"/>
          </p:nvPr>
        </p:nvSpPr>
        <p:spPr/>
        <p:txBody>
          <a:bodyPr/>
          <a:lstStyle/>
          <a:p>
            <a:r>
              <a:rPr lang="en-US" altLang="en-US" b="1" dirty="0"/>
              <a:t>Logical Design</a:t>
            </a:r>
            <a:endParaRPr lang="en-US" b="1" dirty="0"/>
          </a:p>
        </p:txBody>
      </p:sp>
      <p:sp>
        <p:nvSpPr>
          <p:cNvPr id="3" name="Content Placeholder 2">
            <a:extLst>
              <a:ext uri="{FF2B5EF4-FFF2-40B4-BE49-F238E27FC236}">
                <a16:creationId xmlns:a16="http://schemas.microsoft.com/office/drawing/2014/main" id="{F7E5046D-3D60-4B2D-9477-B34C6A950BFD}"/>
              </a:ext>
            </a:extLst>
          </p:cNvPr>
          <p:cNvSpPr>
            <a:spLocks noGrp="1"/>
          </p:cNvSpPr>
          <p:nvPr>
            <p:ph idx="1"/>
          </p:nvPr>
        </p:nvSpPr>
        <p:spPr/>
        <p:txBody>
          <a:bodyPr/>
          <a:lstStyle/>
          <a:p>
            <a:pPr>
              <a:lnSpc>
                <a:spcPct val="90000"/>
              </a:lnSpc>
            </a:pPr>
            <a:r>
              <a:rPr lang="en-US" altLang="en-US" dirty="0"/>
              <a:t>Based on business need, applications are selected capable of providing needed services </a:t>
            </a:r>
          </a:p>
          <a:p>
            <a:pPr>
              <a:lnSpc>
                <a:spcPct val="90000"/>
              </a:lnSpc>
            </a:pPr>
            <a:r>
              <a:rPr lang="en-US" altLang="en-US" dirty="0"/>
              <a:t>Based on applications needed, data support and structures capable of providing the needed inputs are identified</a:t>
            </a:r>
          </a:p>
          <a:p>
            <a:pPr>
              <a:lnSpc>
                <a:spcPct val="90000"/>
              </a:lnSpc>
            </a:pPr>
            <a:r>
              <a:rPr lang="en-US" altLang="en-US" dirty="0"/>
              <a:t>Finally, based on all of the above, select specific ways to implement the physical solution are chosen  </a:t>
            </a:r>
          </a:p>
          <a:p>
            <a:pPr>
              <a:lnSpc>
                <a:spcPct val="90000"/>
              </a:lnSpc>
            </a:pPr>
            <a:r>
              <a:rPr lang="en-US" altLang="en-US" dirty="0"/>
              <a:t>At the end, another feasibility analysis is performed</a:t>
            </a:r>
          </a:p>
          <a:p>
            <a:endParaRPr lang="en-US" dirty="0"/>
          </a:p>
        </p:txBody>
      </p:sp>
    </p:spTree>
    <p:extLst>
      <p:ext uri="{BB962C8B-B14F-4D97-AF65-F5344CB8AC3E}">
        <p14:creationId xmlns:p14="http://schemas.microsoft.com/office/powerpoint/2010/main" val="3248258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6FA5-3652-460D-9AA0-302E722413E4}"/>
              </a:ext>
            </a:extLst>
          </p:cNvPr>
          <p:cNvSpPr>
            <a:spLocks noGrp="1"/>
          </p:cNvSpPr>
          <p:nvPr>
            <p:ph type="title"/>
          </p:nvPr>
        </p:nvSpPr>
        <p:spPr/>
        <p:txBody>
          <a:bodyPr/>
          <a:lstStyle/>
          <a:p>
            <a:r>
              <a:rPr lang="en-US" altLang="en-US" b="1" dirty="0"/>
              <a:t>Physical Design</a:t>
            </a:r>
            <a:endParaRPr lang="en-US" b="1" dirty="0"/>
          </a:p>
        </p:txBody>
      </p:sp>
      <p:sp>
        <p:nvSpPr>
          <p:cNvPr id="3" name="Content Placeholder 2">
            <a:extLst>
              <a:ext uri="{FF2B5EF4-FFF2-40B4-BE49-F238E27FC236}">
                <a16:creationId xmlns:a16="http://schemas.microsoft.com/office/drawing/2014/main" id="{DF8C10B9-3BE2-4F90-9FB3-72A997768C43}"/>
              </a:ext>
            </a:extLst>
          </p:cNvPr>
          <p:cNvSpPr>
            <a:spLocks noGrp="1"/>
          </p:cNvSpPr>
          <p:nvPr>
            <p:ph idx="1"/>
          </p:nvPr>
        </p:nvSpPr>
        <p:spPr/>
        <p:txBody>
          <a:bodyPr/>
          <a:lstStyle/>
          <a:p>
            <a:r>
              <a:rPr lang="en-US" altLang="en-US" dirty="0"/>
              <a:t>Specific technologies are selected to support the alternatives identified and evaluated in the logical design</a:t>
            </a:r>
          </a:p>
          <a:p>
            <a:r>
              <a:rPr lang="en-US" altLang="en-US" dirty="0"/>
              <a:t>Selected components are evaluated based on a make-or-buy decision </a:t>
            </a:r>
          </a:p>
          <a:p>
            <a:r>
              <a:rPr lang="en-US" altLang="en-US" dirty="0"/>
              <a:t>Entire solution is presented to the end-user representatives for approval</a:t>
            </a:r>
          </a:p>
          <a:p>
            <a:endParaRPr lang="en-US" dirty="0"/>
          </a:p>
        </p:txBody>
      </p:sp>
    </p:spTree>
    <p:extLst>
      <p:ext uri="{BB962C8B-B14F-4D97-AF65-F5344CB8AC3E}">
        <p14:creationId xmlns:p14="http://schemas.microsoft.com/office/powerpoint/2010/main" val="199774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FF57-1962-437D-B62B-F831066E4A85}"/>
              </a:ext>
            </a:extLst>
          </p:cNvPr>
          <p:cNvSpPr>
            <a:spLocks noGrp="1"/>
          </p:cNvSpPr>
          <p:nvPr>
            <p:ph type="title"/>
          </p:nvPr>
        </p:nvSpPr>
        <p:spPr/>
        <p:txBody>
          <a:bodyPr/>
          <a:lstStyle/>
          <a:p>
            <a:r>
              <a:rPr lang="en-US" altLang="en-US" b="1" dirty="0"/>
              <a:t>Implementation</a:t>
            </a:r>
            <a:endParaRPr lang="en-US" b="1" dirty="0"/>
          </a:p>
        </p:txBody>
      </p:sp>
      <p:sp>
        <p:nvSpPr>
          <p:cNvPr id="3" name="Content Placeholder 2">
            <a:extLst>
              <a:ext uri="{FF2B5EF4-FFF2-40B4-BE49-F238E27FC236}">
                <a16:creationId xmlns:a16="http://schemas.microsoft.com/office/drawing/2014/main" id="{3C987BFD-D4E6-412E-BE98-04B515267CEE}"/>
              </a:ext>
            </a:extLst>
          </p:cNvPr>
          <p:cNvSpPr>
            <a:spLocks noGrp="1"/>
          </p:cNvSpPr>
          <p:nvPr>
            <p:ph idx="1"/>
          </p:nvPr>
        </p:nvSpPr>
        <p:spPr/>
        <p:txBody>
          <a:bodyPr/>
          <a:lstStyle/>
          <a:p>
            <a:r>
              <a:rPr lang="en-US" altLang="en-US" dirty="0"/>
              <a:t>Components are ordered, received, assembled, and tested</a:t>
            </a:r>
          </a:p>
          <a:p>
            <a:r>
              <a:rPr lang="en-US" altLang="en-US" dirty="0"/>
              <a:t>Users are trained and documentation created</a:t>
            </a:r>
          </a:p>
          <a:p>
            <a:r>
              <a:rPr lang="en-US" altLang="en-US" dirty="0"/>
              <a:t>Users are then presented with the system for a performance review and acceptance test</a:t>
            </a:r>
          </a:p>
          <a:p>
            <a:endParaRPr lang="en-US" dirty="0"/>
          </a:p>
        </p:txBody>
      </p:sp>
    </p:spTree>
    <p:extLst>
      <p:ext uri="{BB962C8B-B14F-4D97-AF65-F5344CB8AC3E}">
        <p14:creationId xmlns:p14="http://schemas.microsoft.com/office/powerpoint/2010/main" val="2903593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D9F7-48AB-4CDB-88A5-ED17F6FBD1C5}"/>
              </a:ext>
            </a:extLst>
          </p:cNvPr>
          <p:cNvSpPr>
            <a:spLocks noGrp="1"/>
          </p:cNvSpPr>
          <p:nvPr>
            <p:ph type="title"/>
          </p:nvPr>
        </p:nvSpPr>
        <p:spPr/>
        <p:txBody>
          <a:bodyPr/>
          <a:lstStyle/>
          <a:p>
            <a:r>
              <a:rPr lang="en-US" altLang="en-US" b="1" dirty="0"/>
              <a:t>Maintenance and Change</a:t>
            </a:r>
            <a:endParaRPr lang="en-US" b="1" dirty="0"/>
          </a:p>
        </p:txBody>
      </p:sp>
      <p:sp>
        <p:nvSpPr>
          <p:cNvPr id="3" name="Content Placeholder 2">
            <a:extLst>
              <a:ext uri="{FF2B5EF4-FFF2-40B4-BE49-F238E27FC236}">
                <a16:creationId xmlns:a16="http://schemas.microsoft.com/office/drawing/2014/main" id="{70533799-D904-4976-875B-34B69273278B}"/>
              </a:ext>
            </a:extLst>
          </p:cNvPr>
          <p:cNvSpPr>
            <a:spLocks noGrp="1"/>
          </p:cNvSpPr>
          <p:nvPr>
            <p:ph idx="1"/>
          </p:nvPr>
        </p:nvSpPr>
        <p:spPr/>
        <p:txBody>
          <a:bodyPr/>
          <a:lstStyle/>
          <a:p>
            <a:r>
              <a:rPr lang="en-US" altLang="en-US" dirty="0"/>
              <a:t>Tasks necessary to support and modify the system for the remainder of its useful life</a:t>
            </a:r>
          </a:p>
          <a:p>
            <a:r>
              <a:rPr lang="en-US" altLang="en-US" dirty="0"/>
              <a:t>The life cycle continues until the process begins again from the investigation phase</a:t>
            </a:r>
          </a:p>
          <a:p>
            <a:r>
              <a:rPr lang="en-US" altLang="en-US" dirty="0"/>
              <a:t>When the current system can no longer support the mission of the organization, a new project is implemented</a:t>
            </a:r>
          </a:p>
          <a:p>
            <a:endParaRPr lang="en-US" dirty="0"/>
          </a:p>
        </p:txBody>
      </p:sp>
    </p:spTree>
    <p:extLst>
      <p:ext uri="{BB962C8B-B14F-4D97-AF65-F5344CB8AC3E}">
        <p14:creationId xmlns:p14="http://schemas.microsoft.com/office/powerpoint/2010/main" val="295425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3718-82D4-4121-A139-9B8A087FE718}"/>
              </a:ext>
            </a:extLst>
          </p:cNvPr>
          <p:cNvSpPr>
            <a:spLocks noGrp="1"/>
          </p:cNvSpPr>
          <p:nvPr>
            <p:ph type="title"/>
          </p:nvPr>
        </p:nvSpPr>
        <p:spPr/>
        <p:txBody>
          <a:bodyPr/>
          <a:lstStyle/>
          <a:p>
            <a:r>
              <a:rPr lang="en-US" b="1" dirty="0"/>
              <a:t>Securing the SDLC</a:t>
            </a:r>
          </a:p>
        </p:txBody>
      </p:sp>
      <p:sp>
        <p:nvSpPr>
          <p:cNvPr id="3" name="Content Placeholder 2">
            <a:extLst>
              <a:ext uri="{FF2B5EF4-FFF2-40B4-BE49-F238E27FC236}">
                <a16:creationId xmlns:a16="http://schemas.microsoft.com/office/drawing/2014/main" id="{3D294AF2-3969-4CEA-BCE0-AA7848CEC03C}"/>
              </a:ext>
            </a:extLst>
          </p:cNvPr>
          <p:cNvSpPr>
            <a:spLocks noGrp="1"/>
          </p:cNvSpPr>
          <p:nvPr>
            <p:ph idx="1"/>
          </p:nvPr>
        </p:nvSpPr>
        <p:spPr/>
        <p:txBody>
          <a:bodyPr/>
          <a:lstStyle/>
          <a:p>
            <a:r>
              <a:rPr lang="en-US" dirty="0"/>
              <a:t>implementation of a system should be secure and does not risk compromising the confidentiality, integrity, and availability of the organization’s information assets</a:t>
            </a:r>
          </a:p>
        </p:txBody>
      </p:sp>
    </p:spTree>
    <p:extLst>
      <p:ext uri="{BB962C8B-B14F-4D97-AF65-F5344CB8AC3E}">
        <p14:creationId xmlns:p14="http://schemas.microsoft.com/office/powerpoint/2010/main" val="424115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6435-2093-4CD1-916A-D5ACE7FF92AE}"/>
              </a:ext>
            </a:extLst>
          </p:cNvPr>
          <p:cNvSpPr>
            <a:spLocks noGrp="1"/>
          </p:cNvSpPr>
          <p:nvPr>
            <p:ph type="title"/>
          </p:nvPr>
        </p:nvSpPr>
        <p:spPr/>
        <p:txBody>
          <a:bodyPr/>
          <a:lstStyle/>
          <a:p>
            <a:r>
              <a:rPr lang="en-US" altLang="en-US" b="1" dirty="0"/>
              <a:t>What is Information Security?</a:t>
            </a:r>
            <a:r>
              <a:rPr lang="en-US" altLang="en-US" sz="2400" b="1" dirty="0"/>
              <a:t> </a:t>
            </a:r>
            <a:endParaRPr lang="en-US" b="1" dirty="0"/>
          </a:p>
        </p:txBody>
      </p:sp>
      <p:sp>
        <p:nvSpPr>
          <p:cNvPr id="3" name="Content Placeholder 2">
            <a:extLst>
              <a:ext uri="{FF2B5EF4-FFF2-40B4-BE49-F238E27FC236}">
                <a16:creationId xmlns:a16="http://schemas.microsoft.com/office/drawing/2014/main" id="{072C9422-F3B5-4CBF-BE29-D207683BB7CF}"/>
              </a:ext>
            </a:extLst>
          </p:cNvPr>
          <p:cNvSpPr>
            <a:spLocks noGrp="1"/>
          </p:cNvSpPr>
          <p:nvPr>
            <p:ph idx="1"/>
          </p:nvPr>
        </p:nvSpPr>
        <p:spPr/>
        <p:txBody>
          <a:bodyPr/>
          <a:lstStyle/>
          <a:p>
            <a:pPr eaLnBrk="0" hangingPunct="0">
              <a:buFontTx/>
              <a:buNone/>
            </a:pPr>
            <a:r>
              <a:rPr lang="en-US" altLang="en-US" sz="3200" b="1" dirty="0"/>
              <a:t>Information security</a:t>
            </a:r>
          </a:p>
          <a:p>
            <a:pPr lvl="1" eaLnBrk="0" hangingPunct="0">
              <a:buFontTx/>
              <a:buChar char="–"/>
            </a:pPr>
            <a:r>
              <a:rPr lang="en-US" altLang="en-US" dirty="0"/>
              <a:t>The protection of information and its critical elements (confidentiality, integrity and availability), including the systems and hardware that use, store, and transmit that information</a:t>
            </a:r>
          </a:p>
          <a:p>
            <a:pPr lvl="1" eaLnBrk="0" hangingPunct="0">
              <a:buFontTx/>
              <a:buChar char="–"/>
            </a:pPr>
            <a:r>
              <a:rPr lang="en-US" altLang="en-US" dirty="0"/>
              <a:t>Achieved through the application of policy, technology, and training and awareness programs</a:t>
            </a:r>
          </a:p>
          <a:p>
            <a:pPr lvl="1" eaLnBrk="0" hangingPunct="0">
              <a:buFontTx/>
              <a:buChar char="–"/>
            </a:pPr>
            <a:endParaRPr lang="en-US" altLang="en-US" dirty="0"/>
          </a:p>
          <a:p>
            <a:endParaRPr lang="en-US" dirty="0"/>
          </a:p>
        </p:txBody>
      </p:sp>
    </p:spTree>
    <p:extLst>
      <p:ext uri="{BB962C8B-B14F-4D97-AF65-F5344CB8AC3E}">
        <p14:creationId xmlns:p14="http://schemas.microsoft.com/office/powerpoint/2010/main" val="2022798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7C13-1CF3-48E2-84B0-3B315F656A66}"/>
              </a:ext>
            </a:extLst>
          </p:cNvPr>
          <p:cNvSpPr>
            <a:spLocks noGrp="1"/>
          </p:cNvSpPr>
          <p:nvPr>
            <p:ph type="title"/>
          </p:nvPr>
        </p:nvSpPr>
        <p:spPr/>
        <p:txBody>
          <a:bodyPr/>
          <a:lstStyle/>
          <a:p>
            <a:r>
              <a:rPr lang="en-US" b="1" dirty="0"/>
              <a:t>SDLC and </a:t>
            </a:r>
            <a:r>
              <a:rPr lang="en-US" b="1" dirty="0" err="1"/>
              <a:t>SecSDLC</a:t>
            </a:r>
            <a:r>
              <a:rPr lang="en-US" b="1" dirty="0"/>
              <a:t> Phase Summary</a:t>
            </a:r>
          </a:p>
        </p:txBody>
      </p:sp>
      <p:pic>
        <p:nvPicPr>
          <p:cNvPr id="5" name="Content Placeholder 4">
            <a:extLst>
              <a:ext uri="{FF2B5EF4-FFF2-40B4-BE49-F238E27FC236}">
                <a16:creationId xmlns:a16="http://schemas.microsoft.com/office/drawing/2014/main" id="{A8EDC9C0-AF2C-41CA-BF15-6B4B8C8A4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480" y="2336799"/>
            <a:ext cx="9235440" cy="4348481"/>
          </a:xfrm>
        </p:spPr>
      </p:pic>
    </p:spTree>
    <p:extLst>
      <p:ext uri="{BB962C8B-B14F-4D97-AF65-F5344CB8AC3E}">
        <p14:creationId xmlns:p14="http://schemas.microsoft.com/office/powerpoint/2010/main" val="172098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D152-8952-4CCE-B76B-BB8107CAF558}"/>
              </a:ext>
            </a:extLst>
          </p:cNvPr>
          <p:cNvSpPr>
            <a:spLocks noGrp="1"/>
          </p:cNvSpPr>
          <p:nvPr>
            <p:ph type="title"/>
          </p:nvPr>
        </p:nvSpPr>
        <p:spPr/>
        <p:txBody>
          <a:bodyPr/>
          <a:lstStyle/>
          <a:p>
            <a:r>
              <a:rPr lang="en-US" b="1" dirty="0"/>
              <a:t>Key Information Security Concepts</a:t>
            </a:r>
          </a:p>
        </p:txBody>
      </p:sp>
      <p:sp>
        <p:nvSpPr>
          <p:cNvPr id="3" name="Content Placeholder 2">
            <a:extLst>
              <a:ext uri="{FF2B5EF4-FFF2-40B4-BE49-F238E27FC236}">
                <a16:creationId xmlns:a16="http://schemas.microsoft.com/office/drawing/2014/main" id="{85F5BB94-7EE1-4348-BE73-263C1AE4AAA1}"/>
              </a:ext>
            </a:extLst>
          </p:cNvPr>
          <p:cNvSpPr>
            <a:spLocks noGrp="1"/>
          </p:cNvSpPr>
          <p:nvPr>
            <p:ph idx="1"/>
          </p:nvPr>
        </p:nvSpPr>
        <p:spPr/>
        <p:txBody>
          <a:bodyPr>
            <a:normAutofit fontScale="92500" lnSpcReduction="10000"/>
          </a:bodyPr>
          <a:lstStyle/>
          <a:p>
            <a:r>
              <a:rPr lang="en-US" b="1" dirty="0"/>
              <a:t>Access: </a:t>
            </a:r>
            <a:r>
              <a:rPr lang="en-US" dirty="0"/>
              <a:t>A subject or object’s ability to use, manipulate, modify, or affect another subject or object. Authorized users have legal access to a system, whereas hackers have illegal access to a system</a:t>
            </a:r>
          </a:p>
          <a:p>
            <a:r>
              <a:rPr lang="en-US" b="1" dirty="0"/>
              <a:t>Asset: </a:t>
            </a:r>
            <a:r>
              <a:rPr lang="en-US" dirty="0"/>
              <a:t>The organizational resource that is being protected. An asset can be logical, such as a Web site, information, or data; or an asset can be physical, such as a person, computer system</a:t>
            </a:r>
          </a:p>
          <a:p>
            <a:r>
              <a:rPr lang="en-US" b="1" dirty="0"/>
              <a:t>Attack: </a:t>
            </a:r>
            <a:r>
              <a:rPr lang="en-US" dirty="0"/>
              <a:t>An intentional or unintentional act that can cause damage to or otherwise compromise information and/or the systems that support it. Attacks can be passive, intentional or unintentional, and direct or indirect</a:t>
            </a:r>
          </a:p>
        </p:txBody>
      </p:sp>
    </p:spTree>
    <p:extLst>
      <p:ext uri="{BB962C8B-B14F-4D97-AF65-F5344CB8AC3E}">
        <p14:creationId xmlns:p14="http://schemas.microsoft.com/office/powerpoint/2010/main" val="241103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03A7-895B-4A74-922A-72897893B62A}"/>
              </a:ext>
            </a:extLst>
          </p:cNvPr>
          <p:cNvSpPr>
            <a:spLocks noGrp="1"/>
          </p:cNvSpPr>
          <p:nvPr>
            <p:ph type="title"/>
          </p:nvPr>
        </p:nvSpPr>
        <p:spPr/>
        <p:txBody>
          <a:bodyPr/>
          <a:lstStyle/>
          <a:p>
            <a:r>
              <a:rPr lang="en-US" b="1" dirty="0"/>
              <a:t>Key Information Security Concepts(</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6156542E-A794-4DEB-893B-429F665D7F36}"/>
              </a:ext>
            </a:extLst>
          </p:cNvPr>
          <p:cNvSpPr>
            <a:spLocks noGrp="1"/>
          </p:cNvSpPr>
          <p:nvPr>
            <p:ph idx="1"/>
          </p:nvPr>
        </p:nvSpPr>
        <p:spPr/>
        <p:txBody>
          <a:bodyPr>
            <a:normAutofit lnSpcReduction="10000"/>
          </a:bodyPr>
          <a:lstStyle/>
          <a:p>
            <a:r>
              <a:rPr lang="en-US" b="1" dirty="0"/>
              <a:t>Exploit: </a:t>
            </a:r>
            <a:r>
              <a:rPr lang="en-US" dirty="0"/>
              <a:t>A technique used to compromise a system. Threat agents may attempt to exploit a system or other information asset by using it illegally for their personal gain</a:t>
            </a:r>
          </a:p>
          <a:p>
            <a:r>
              <a:rPr lang="en-US" b="1" dirty="0"/>
              <a:t>Exposure: </a:t>
            </a:r>
            <a:r>
              <a:rPr lang="en-US" dirty="0"/>
              <a:t>A condition or state of being exposed. In information security, exposure exists when a vulnerability known to an attacker is present</a:t>
            </a:r>
          </a:p>
          <a:p>
            <a:r>
              <a:rPr lang="en-US" b="1" dirty="0"/>
              <a:t>Loss: </a:t>
            </a:r>
            <a:r>
              <a:rPr lang="en-US" dirty="0"/>
              <a:t>A single instance of an information asset suffering damage or unintended or unauthorized modification or disclosure. When an organization’s information is stolen, it has suffered a loss</a:t>
            </a:r>
          </a:p>
        </p:txBody>
      </p:sp>
    </p:spTree>
    <p:extLst>
      <p:ext uri="{BB962C8B-B14F-4D97-AF65-F5344CB8AC3E}">
        <p14:creationId xmlns:p14="http://schemas.microsoft.com/office/powerpoint/2010/main" val="427633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9434-520A-42A3-8C88-0390FC7ED9B3}"/>
              </a:ext>
            </a:extLst>
          </p:cNvPr>
          <p:cNvSpPr>
            <a:spLocks noGrp="1"/>
          </p:cNvSpPr>
          <p:nvPr>
            <p:ph type="title"/>
          </p:nvPr>
        </p:nvSpPr>
        <p:spPr/>
        <p:txBody>
          <a:bodyPr/>
          <a:lstStyle/>
          <a:p>
            <a:r>
              <a:rPr lang="en-US" b="1" dirty="0"/>
              <a:t>Key Information Security Concepts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C465E821-5298-46E1-B7C2-83D5EE37149E}"/>
              </a:ext>
            </a:extLst>
          </p:cNvPr>
          <p:cNvSpPr>
            <a:spLocks noGrp="1"/>
          </p:cNvSpPr>
          <p:nvPr>
            <p:ph idx="1"/>
          </p:nvPr>
        </p:nvSpPr>
        <p:spPr>
          <a:xfrm>
            <a:off x="1484310" y="2438399"/>
            <a:ext cx="10018713" cy="3352801"/>
          </a:xfrm>
        </p:spPr>
        <p:txBody>
          <a:bodyPr>
            <a:normAutofit lnSpcReduction="10000"/>
          </a:bodyPr>
          <a:lstStyle/>
          <a:p>
            <a:r>
              <a:rPr lang="en-US" b="1" dirty="0"/>
              <a:t>Risk:  </a:t>
            </a:r>
            <a:r>
              <a:rPr lang="en-US" dirty="0"/>
              <a:t>danger or harm arising from unauthorized access. causing harm to an organization or system e.g. financial loss, reputational damage</a:t>
            </a:r>
          </a:p>
          <a:p>
            <a:r>
              <a:rPr lang="en-US" b="1" dirty="0"/>
              <a:t>Threats: </a:t>
            </a:r>
            <a:r>
              <a:rPr lang="en-US" dirty="0"/>
              <a:t>A person, object or any other entity that presents a danger to an assets. potential danger or harmful event that exploit a weakness in a system security e.g. Malware, attack </a:t>
            </a:r>
          </a:p>
          <a:p>
            <a:r>
              <a:rPr lang="en-US" b="1" dirty="0"/>
              <a:t>Threat Agents: </a:t>
            </a:r>
            <a:r>
              <a:rPr lang="en-US" dirty="0"/>
              <a:t>Hacker</a:t>
            </a:r>
          </a:p>
          <a:p>
            <a:r>
              <a:rPr lang="en-US" b="1" dirty="0"/>
              <a:t>Vulnerability: </a:t>
            </a:r>
            <a:r>
              <a:rPr lang="en-US" dirty="0"/>
              <a:t>Weakness in system security that could exploited by a threat software flaws, weak passwords</a:t>
            </a:r>
          </a:p>
          <a:p>
            <a:endParaRPr lang="en-US" dirty="0"/>
          </a:p>
        </p:txBody>
      </p:sp>
    </p:spTree>
    <p:extLst>
      <p:ext uri="{BB962C8B-B14F-4D97-AF65-F5344CB8AC3E}">
        <p14:creationId xmlns:p14="http://schemas.microsoft.com/office/powerpoint/2010/main" val="336602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DD7A-BC2B-4F6D-9ADD-C57443EF305D}"/>
              </a:ext>
            </a:extLst>
          </p:cNvPr>
          <p:cNvSpPr>
            <a:spLocks noGrp="1"/>
          </p:cNvSpPr>
          <p:nvPr>
            <p:ph type="title"/>
          </p:nvPr>
        </p:nvSpPr>
        <p:spPr/>
        <p:txBody>
          <a:bodyPr/>
          <a:lstStyle/>
          <a:p>
            <a:r>
              <a:rPr lang="en-US" b="1" dirty="0"/>
              <a:t>Critical Characteristics of Information</a:t>
            </a:r>
          </a:p>
        </p:txBody>
      </p:sp>
      <p:sp>
        <p:nvSpPr>
          <p:cNvPr id="3" name="Content Placeholder 2">
            <a:extLst>
              <a:ext uri="{FF2B5EF4-FFF2-40B4-BE49-F238E27FC236}">
                <a16:creationId xmlns:a16="http://schemas.microsoft.com/office/drawing/2014/main" id="{935C00EC-8928-4239-ADCD-FFF3E935C522}"/>
              </a:ext>
            </a:extLst>
          </p:cNvPr>
          <p:cNvSpPr>
            <a:spLocks noGrp="1"/>
          </p:cNvSpPr>
          <p:nvPr>
            <p:ph idx="1"/>
          </p:nvPr>
        </p:nvSpPr>
        <p:spPr/>
        <p:txBody>
          <a:bodyPr>
            <a:normAutofit fontScale="77500" lnSpcReduction="20000"/>
          </a:bodyPr>
          <a:lstStyle/>
          <a:p>
            <a:r>
              <a:rPr lang="en-US" dirty="0"/>
              <a:t>The value of information comes from the characteristics it possesses. When a characteristic of information changes, the value of that information either increases, or, more commonly, decreases</a:t>
            </a:r>
          </a:p>
          <a:p>
            <a:r>
              <a:rPr lang="en-US" b="1" dirty="0"/>
              <a:t>Availability: </a:t>
            </a:r>
            <a:r>
              <a:rPr lang="en-US" dirty="0"/>
              <a:t>enables authorized users—persons or computer systems—to access information without interference or obstruction and to receive it in the required format</a:t>
            </a:r>
          </a:p>
          <a:p>
            <a:r>
              <a:rPr lang="en-US" b="1" dirty="0"/>
              <a:t>Accuracy: </a:t>
            </a:r>
            <a:r>
              <a:rPr lang="en-US" dirty="0"/>
              <a:t>Information has accuracy when it is free from mistakes or errors and it has the value that the end user expects. If information has been intentionally or unintentionally modified, it is no longer accurate</a:t>
            </a:r>
          </a:p>
          <a:p>
            <a:r>
              <a:rPr lang="en-US" b="1" dirty="0"/>
              <a:t>Authenticity: </a:t>
            </a:r>
            <a:r>
              <a:rPr lang="en-US" dirty="0"/>
              <a:t>Authenticity of information is the quality or state of being genuine or original, rather than a reproduction or fabrication. Information is authentic when it is in the same state in which it was created, placed, stored, or transferred</a:t>
            </a:r>
          </a:p>
        </p:txBody>
      </p:sp>
    </p:spTree>
    <p:extLst>
      <p:ext uri="{BB962C8B-B14F-4D97-AF65-F5344CB8AC3E}">
        <p14:creationId xmlns:p14="http://schemas.microsoft.com/office/powerpoint/2010/main" val="410084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CE05-297C-4066-860B-4A3C584BFEC6}"/>
              </a:ext>
            </a:extLst>
          </p:cNvPr>
          <p:cNvSpPr>
            <a:spLocks noGrp="1"/>
          </p:cNvSpPr>
          <p:nvPr>
            <p:ph type="title"/>
          </p:nvPr>
        </p:nvSpPr>
        <p:spPr/>
        <p:txBody>
          <a:bodyPr/>
          <a:lstStyle/>
          <a:p>
            <a:r>
              <a:rPr lang="en-US" b="1" dirty="0"/>
              <a:t>Critical Characteristics of Information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703206E5-A8A4-4789-BF5B-4045CA99D581}"/>
              </a:ext>
            </a:extLst>
          </p:cNvPr>
          <p:cNvSpPr>
            <a:spLocks noGrp="1"/>
          </p:cNvSpPr>
          <p:nvPr>
            <p:ph idx="1"/>
          </p:nvPr>
        </p:nvSpPr>
        <p:spPr>
          <a:xfrm>
            <a:off x="1677350" y="2661920"/>
            <a:ext cx="10018713" cy="4196080"/>
          </a:xfrm>
        </p:spPr>
        <p:txBody>
          <a:bodyPr>
            <a:normAutofit fontScale="70000" lnSpcReduction="20000"/>
          </a:bodyPr>
          <a:lstStyle/>
          <a:p>
            <a:r>
              <a:rPr lang="en-US" b="1" dirty="0"/>
              <a:t>Confidentiality: </a:t>
            </a:r>
            <a:r>
              <a:rPr lang="en-US" dirty="0"/>
              <a:t>Information has confidentiality when it is protected from disclosure or exposure to unauthorized individuals or systems</a:t>
            </a:r>
          </a:p>
          <a:p>
            <a:r>
              <a:rPr lang="en-US" altLang="en-US" dirty="0"/>
              <a:t>Measures used to protect confidentiality</a:t>
            </a:r>
          </a:p>
          <a:p>
            <a:pPr lvl="1"/>
            <a:r>
              <a:rPr lang="en-US" altLang="en-US" dirty="0"/>
              <a:t>Information classification</a:t>
            </a:r>
          </a:p>
          <a:p>
            <a:pPr lvl="1"/>
            <a:r>
              <a:rPr lang="en-US" altLang="en-US" dirty="0"/>
              <a:t>Secure document storage</a:t>
            </a:r>
          </a:p>
          <a:p>
            <a:pPr lvl="1"/>
            <a:r>
              <a:rPr lang="en-US" altLang="en-US" dirty="0"/>
              <a:t>Application of general security policies</a:t>
            </a:r>
          </a:p>
          <a:p>
            <a:pPr lvl="1"/>
            <a:r>
              <a:rPr lang="en-US" altLang="en-US" dirty="0"/>
              <a:t>Education of information custodians and end users </a:t>
            </a:r>
          </a:p>
          <a:p>
            <a:r>
              <a:rPr lang="en-US" b="1" dirty="0"/>
              <a:t>Utility: </a:t>
            </a:r>
            <a:r>
              <a:rPr lang="en-US" dirty="0"/>
              <a:t>The utility of information is the quality or state of having value for some purpose or end. Information has value when it can serve a purpose. If information is available, but is not in a format meaningful to the end user, it is not useful</a:t>
            </a:r>
          </a:p>
          <a:p>
            <a:r>
              <a:rPr lang="en-US" b="1" dirty="0"/>
              <a:t>Integrity: </a:t>
            </a:r>
            <a:r>
              <a:rPr lang="en-US" dirty="0"/>
              <a:t>Information has integrity when it is whole, complete, and uncorrupted. </a:t>
            </a:r>
            <a:r>
              <a:rPr lang="en-US" altLang="en-US" dirty="0"/>
              <a:t>Information integrity is threatened If exposed to corruption, damage, destruction, or other disruption of its authentic state. Corruption can occur while information is being compiled, stored, or transmitted </a:t>
            </a:r>
          </a:p>
          <a:p>
            <a:r>
              <a:rPr lang="en-US" altLang="en-US" b="1" dirty="0"/>
              <a:t>Possession: </a:t>
            </a:r>
            <a:r>
              <a:rPr lang="en-US" altLang="en-US" dirty="0"/>
              <a:t>refers to holding, control and ability to use like student portal</a:t>
            </a:r>
            <a:endParaRPr lang="en-US" dirty="0"/>
          </a:p>
          <a:p>
            <a:pPr lvl="1"/>
            <a:endParaRPr lang="en-US" altLang="en-US" dirty="0"/>
          </a:p>
          <a:p>
            <a:pPr marL="457200" lvl="1" indent="0">
              <a:buNone/>
            </a:pPr>
            <a:endParaRPr lang="en-US" altLang="en-US" dirty="0"/>
          </a:p>
          <a:p>
            <a:pPr marL="457200" lvl="1" indent="0">
              <a:buNone/>
            </a:pPr>
            <a:endParaRPr lang="en-US" altLang="en-US" dirty="0"/>
          </a:p>
          <a:p>
            <a:endParaRPr lang="en-US" dirty="0"/>
          </a:p>
        </p:txBody>
      </p:sp>
    </p:spTree>
    <p:extLst>
      <p:ext uri="{BB962C8B-B14F-4D97-AF65-F5344CB8AC3E}">
        <p14:creationId xmlns:p14="http://schemas.microsoft.com/office/powerpoint/2010/main" val="95254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821D-D5E9-455D-BC7A-EFD39F22E2AE}"/>
              </a:ext>
            </a:extLst>
          </p:cNvPr>
          <p:cNvSpPr>
            <a:spLocks noGrp="1"/>
          </p:cNvSpPr>
          <p:nvPr>
            <p:ph type="title"/>
          </p:nvPr>
        </p:nvSpPr>
        <p:spPr/>
        <p:txBody>
          <a:bodyPr/>
          <a:lstStyle/>
          <a:p>
            <a:r>
              <a:rPr lang="en-US" b="1" dirty="0"/>
              <a:t>Committee on National Security Systems(</a:t>
            </a:r>
            <a:r>
              <a:rPr lang="en-US" altLang="en-US" b="1" dirty="0"/>
              <a:t>CNSS) Model</a:t>
            </a:r>
            <a:endParaRPr lang="en-US" b="1" dirty="0"/>
          </a:p>
        </p:txBody>
      </p:sp>
      <p:sp>
        <p:nvSpPr>
          <p:cNvPr id="3" name="Content Placeholder 2">
            <a:extLst>
              <a:ext uri="{FF2B5EF4-FFF2-40B4-BE49-F238E27FC236}">
                <a16:creationId xmlns:a16="http://schemas.microsoft.com/office/drawing/2014/main" id="{711B18FE-640B-4905-87A1-819B93FA029D}"/>
              </a:ext>
            </a:extLst>
          </p:cNvPr>
          <p:cNvSpPr>
            <a:spLocks noGrp="1"/>
          </p:cNvSpPr>
          <p:nvPr>
            <p:ph idx="1"/>
          </p:nvPr>
        </p:nvSpPr>
        <p:spPr>
          <a:xfrm>
            <a:off x="1484311" y="3337559"/>
            <a:ext cx="10018713" cy="3124201"/>
          </a:xfrm>
        </p:spPr>
        <p:txBody>
          <a:bodyPr>
            <a:normAutofit fontScale="92500"/>
          </a:bodyPr>
          <a:lstStyle/>
          <a:p>
            <a:pPr lvl="1"/>
            <a:r>
              <a:rPr lang="en-US" sz="2400" dirty="0"/>
              <a:t>Created by John </a:t>
            </a:r>
            <a:r>
              <a:rPr lang="en-US" sz="2400" dirty="0" err="1"/>
              <a:t>McCumber</a:t>
            </a:r>
            <a:r>
              <a:rPr lang="en-US" sz="2400" dirty="0"/>
              <a:t> in 1991, provides a graphical representation of the architectural approach widely used in computer and information security</a:t>
            </a:r>
          </a:p>
          <a:p>
            <a:pPr lvl="1"/>
            <a:r>
              <a:rPr lang="en-US" altLang="en-US" sz="2400" dirty="0"/>
              <a:t>Also known as the </a:t>
            </a:r>
            <a:r>
              <a:rPr lang="en-US" altLang="en-US" sz="2400" dirty="0" err="1"/>
              <a:t>McCumber</a:t>
            </a:r>
            <a:r>
              <a:rPr lang="en-US" altLang="en-US" sz="2400" dirty="0"/>
              <a:t> Cube</a:t>
            </a:r>
          </a:p>
          <a:p>
            <a:pPr lvl="1"/>
            <a:r>
              <a:rPr lang="en-US" altLang="en-US" sz="2400" dirty="0"/>
              <a:t>Provides a more detailed perspective on security</a:t>
            </a:r>
          </a:p>
          <a:p>
            <a:pPr lvl="1"/>
            <a:r>
              <a:rPr lang="en-US" altLang="en-US" sz="2400" dirty="0"/>
              <a:t>Covers the three dimensions of information security three dimensions- 3x3x3 cube with 27 cells representing areas that must be addressed to secure today information systems</a:t>
            </a:r>
          </a:p>
          <a:p>
            <a:pPr lvl="1"/>
            <a:endParaRPr lang="en-US" altLang="en-US" sz="2400" dirty="0"/>
          </a:p>
          <a:p>
            <a:endParaRPr lang="en-US" dirty="0"/>
          </a:p>
        </p:txBody>
      </p:sp>
    </p:spTree>
    <p:extLst>
      <p:ext uri="{BB962C8B-B14F-4D97-AF65-F5344CB8AC3E}">
        <p14:creationId xmlns:p14="http://schemas.microsoft.com/office/powerpoint/2010/main" val="3234076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TotalTime>
  <Words>1753</Words>
  <Application>Microsoft Office PowerPoint</Application>
  <PresentationFormat>Widescreen</PresentationFormat>
  <Paragraphs>139</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Parallax</vt:lpstr>
      <vt:lpstr>PowerPoint Presentation</vt:lpstr>
      <vt:lpstr>What is Security?</vt:lpstr>
      <vt:lpstr>What is Information Security? </vt:lpstr>
      <vt:lpstr>Key Information Security Concepts</vt:lpstr>
      <vt:lpstr>Key Information Security Concepts(Cont)</vt:lpstr>
      <vt:lpstr>Key Information Security Concepts (Cont)</vt:lpstr>
      <vt:lpstr>Critical Characteristics of Information</vt:lpstr>
      <vt:lpstr>Critical Characteristics of Information (Cont)</vt:lpstr>
      <vt:lpstr>Committee on National Security Systems(CNSS) Model</vt:lpstr>
      <vt:lpstr>CNSS Security Model (Cont)</vt:lpstr>
      <vt:lpstr>Components of Information Security</vt:lpstr>
      <vt:lpstr>Components of Information Security</vt:lpstr>
      <vt:lpstr>Components of Information Security</vt:lpstr>
      <vt:lpstr>Balancing Information Security and Access</vt:lpstr>
      <vt:lpstr>Balancing Information Security and Access</vt:lpstr>
      <vt:lpstr>Approaches to Information Security Implementation</vt:lpstr>
      <vt:lpstr>Approaches to Information Security Implementation(Cont)</vt:lpstr>
      <vt:lpstr>Approaches to Information Security Implementation(Cont)</vt:lpstr>
      <vt:lpstr>Approaches to Information Security Implementation(Cont)</vt:lpstr>
      <vt:lpstr>Systems Development Life Cycle (SDLC)</vt:lpstr>
      <vt:lpstr>Systems Development Life Cycle (SDLC)</vt:lpstr>
      <vt:lpstr>Systems Development Life Cycle (SDLC)</vt:lpstr>
      <vt:lpstr>Investigation</vt:lpstr>
      <vt:lpstr>Analysis</vt:lpstr>
      <vt:lpstr>Logical Design</vt:lpstr>
      <vt:lpstr>Physical Design</vt:lpstr>
      <vt:lpstr>Implementation</vt:lpstr>
      <vt:lpstr>Maintenance and Change</vt:lpstr>
      <vt:lpstr>Securing the SDLC</vt:lpstr>
      <vt:lpstr>SDLC and SecSDLC Phase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Security ?</dc:title>
  <dc:creator>Sania Umer</dc:creator>
  <cp:lastModifiedBy>Sania Umer</cp:lastModifiedBy>
  <cp:revision>80</cp:revision>
  <dcterms:created xsi:type="dcterms:W3CDTF">2024-08-30T14:56:27Z</dcterms:created>
  <dcterms:modified xsi:type="dcterms:W3CDTF">2024-09-06T03:48:53Z</dcterms:modified>
</cp:coreProperties>
</file>