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2" r:id="rId1"/>
  </p:sldMasterIdLst>
  <p:sldIdLst>
    <p:sldId id="269" r:id="rId2"/>
    <p:sldId id="256" r:id="rId3"/>
    <p:sldId id="268" r:id="rId4"/>
    <p:sldId id="257" r:id="rId5"/>
    <p:sldId id="258" r:id="rId6"/>
    <p:sldId id="259" r:id="rId7"/>
    <p:sldId id="260" r:id="rId8"/>
    <p:sldId id="261" r:id="rId9"/>
    <p:sldId id="262" r:id="rId10"/>
    <p:sldId id="263" r:id="rId11"/>
    <p:sldId id="264" r:id="rId12"/>
    <p:sldId id="273" r:id="rId13"/>
    <p:sldId id="276" r:id="rId14"/>
    <p:sldId id="271" r:id="rId15"/>
    <p:sldId id="274" r:id="rId16"/>
    <p:sldId id="272" r:id="rId17"/>
    <p:sldId id="281" r:id="rId18"/>
    <p:sldId id="282" r:id="rId19"/>
    <p:sldId id="285" r:id="rId20"/>
    <p:sldId id="284" r:id="rId21"/>
    <p:sldId id="283"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5" r:id="rId39"/>
    <p:sldId id="306" r:id="rId40"/>
    <p:sldId id="307" r:id="rId41"/>
    <p:sldId id="30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CB46AB15-8333-4426-95DC-0C4699060EB5}" type="datetimeFigureOut">
              <a:rPr lang="en-US" smtClean="0"/>
              <a:t>9/20/2024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CF066308-D853-41A6-A72E-78E3DC11E314}" type="slidenum">
              <a:rPr lang="en-US" smtClean="0"/>
              <a:t>‹#›</a:t>
            </a:fld>
            <a:endParaRPr lang="en-US"/>
          </a:p>
        </p:txBody>
      </p:sp>
    </p:spTree>
    <p:extLst>
      <p:ext uri="{BB962C8B-B14F-4D97-AF65-F5344CB8AC3E}">
        <p14:creationId xmlns:p14="http://schemas.microsoft.com/office/powerpoint/2010/main" val="294433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6AB15-8333-4426-95DC-0C4699060EB5}"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66308-D853-41A6-A72E-78E3DC11E314}" type="slidenum">
              <a:rPr lang="en-US" smtClean="0"/>
              <a:t>‹#›</a:t>
            </a:fld>
            <a:endParaRPr lang="en-US"/>
          </a:p>
        </p:txBody>
      </p:sp>
    </p:spTree>
    <p:extLst>
      <p:ext uri="{BB962C8B-B14F-4D97-AF65-F5344CB8AC3E}">
        <p14:creationId xmlns:p14="http://schemas.microsoft.com/office/powerpoint/2010/main" val="235173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CB46AB15-8333-4426-95DC-0C4699060EB5}" type="datetimeFigureOut">
              <a:rPr lang="en-US" smtClean="0"/>
              <a:t>9/20/2024</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CF066308-D853-41A6-A72E-78E3DC11E314}" type="slidenum">
              <a:rPr lang="en-US" smtClean="0"/>
              <a:t>‹#›</a:t>
            </a:fld>
            <a:endParaRPr lang="en-US"/>
          </a:p>
        </p:txBody>
      </p:sp>
    </p:spTree>
    <p:extLst>
      <p:ext uri="{BB962C8B-B14F-4D97-AF65-F5344CB8AC3E}">
        <p14:creationId xmlns:p14="http://schemas.microsoft.com/office/powerpoint/2010/main" val="165817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6AB15-8333-4426-95DC-0C4699060EB5}"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66308-D853-41A6-A72E-78E3DC11E314}" type="slidenum">
              <a:rPr lang="en-US" smtClean="0"/>
              <a:t>‹#›</a:t>
            </a:fld>
            <a:endParaRPr lang="en-US"/>
          </a:p>
        </p:txBody>
      </p:sp>
    </p:spTree>
    <p:extLst>
      <p:ext uri="{BB962C8B-B14F-4D97-AF65-F5344CB8AC3E}">
        <p14:creationId xmlns:p14="http://schemas.microsoft.com/office/powerpoint/2010/main" val="3492115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CB46AB15-8333-4426-95DC-0C4699060EB5}" type="datetimeFigureOut">
              <a:rPr lang="en-US" smtClean="0"/>
              <a:t>9/20/2024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CF066308-D853-41A6-A72E-78E3DC11E314}" type="slidenum">
              <a:rPr lang="en-US" smtClean="0"/>
              <a:t>‹#›</a:t>
            </a:fld>
            <a:endParaRPr lang="en-US"/>
          </a:p>
        </p:txBody>
      </p:sp>
    </p:spTree>
    <p:extLst>
      <p:ext uri="{BB962C8B-B14F-4D97-AF65-F5344CB8AC3E}">
        <p14:creationId xmlns:p14="http://schemas.microsoft.com/office/powerpoint/2010/main" val="3847568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CB46AB15-8333-4426-95DC-0C4699060EB5}" type="datetimeFigureOut">
              <a:rPr lang="en-US" smtClean="0"/>
              <a:t>9/20/2024</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CF066308-D853-41A6-A72E-78E3DC11E314}" type="slidenum">
              <a:rPr lang="en-US" smtClean="0"/>
              <a:t>‹#›</a:t>
            </a:fld>
            <a:endParaRPr lang="en-US"/>
          </a:p>
        </p:txBody>
      </p:sp>
    </p:spTree>
    <p:extLst>
      <p:ext uri="{BB962C8B-B14F-4D97-AF65-F5344CB8AC3E}">
        <p14:creationId xmlns:p14="http://schemas.microsoft.com/office/powerpoint/2010/main" val="476594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CB46AB15-8333-4426-95DC-0C4699060EB5}" type="datetimeFigureOut">
              <a:rPr lang="en-US" smtClean="0"/>
              <a:t>9/20/2024</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CF066308-D853-41A6-A72E-78E3DC11E314}" type="slidenum">
              <a:rPr lang="en-US" smtClean="0"/>
              <a:t>‹#›</a:t>
            </a:fld>
            <a:endParaRPr lang="en-US"/>
          </a:p>
        </p:txBody>
      </p:sp>
    </p:spTree>
    <p:extLst>
      <p:ext uri="{BB962C8B-B14F-4D97-AF65-F5344CB8AC3E}">
        <p14:creationId xmlns:p14="http://schemas.microsoft.com/office/powerpoint/2010/main" val="145382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46AB15-8333-4426-95DC-0C4699060EB5}" type="datetimeFigureOut">
              <a:rPr lang="en-US" smtClean="0"/>
              <a:t>9/20/2024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066308-D853-41A6-A72E-78E3DC11E314}" type="slidenum">
              <a:rPr lang="en-US" smtClean="0"/>
              <a:t>‹#›</a:t>
            </a:fld>
            <a:endParaRPr lang="en-US"/>
          </a:p>
        </p:txBody>
      </p:sp>
    </p:spTree>
    <p:extLst>
      <p:ext uri="{BB962C8B-B14F-4D97-AF65-F5344CB8AC3E}">
        <p14:creationId xmlns:p14="http://schemas.microsoft.com/office/powerpoint/2010/main" val="1713211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CB46AB15-8333-4426-95DC-0C4699060EB5}" type="datetimeFigureOut">
              <a:rPr lang="en-US" smtClean="0"/>
              <a:t>9/20/2024</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CF066308-D853-41A6-A72E-78E3DC11E314}" type="slidenum">
              <a:rPr lang="en-US" smtClean="0"/>
              <a:t>‹#›</a:t>
            </a:fld>
            <a:endParaRPr lang="en-US"/>
          </a:p>
        </p:txBody>
      </p:sp>
    </p:spTree>
    <p:extLst>
      <p:ext uri="{BB962C8B-B14F-4D97-AF65-F5344CB8AC3E}">
        <p14:creationId xmlns:p14="http://schemas.microsoft.com/office/powerpoint/2010/main" val="2890398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46AB15-8333-4426-95DC-0C4699060EB5}"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066308-D853-41A6-A72E-78E3DC11E314}" type="slidenum">
              <a:rPr lang="en-US" smtClean="0"/>
              <a:t>‹#›</a:t>
            </a:fld>
            <a:endParaRPr lang="en-US"/>
          </a:p>
        </p:txBody>
      </p:sp>
    </p:spTree>
    <p:extLst>
      <p:ext uri="{BB962C8B-B14F-4D97-AF65-F5344CB8AC3E}">
        <p14:creationId xmlns:p14="http://schemas.microsoft.com/office/powerpoint/2010/main" val="118082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CB46AB15-8333-4426-95DC-0C4699060EB5}" type="datetimeFigureOut">
              <a:rPr lang="en-US" smtClean="0"/>
              <a:t>9/20/2024</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CF066308-D853-41A6-A72E-78E3DC11E314}" type="slidenum">
              <a:rPr lang="en-US" smtClean="0"/>
              <a:t>‹#›</a:t>
            </a:fld>
            <a:endParaRPr lang="en-US"/>
          </a:p>
        </p:txBody>
      </p:sp>
    </p:spTree>
    <p:extLst>
      <p:ext uri="{BB962C8B-B14F-4D97-AF65-F5344CB8AC3E}">
        <p14:creationId xmlns:p14="http://schemas.microsoft.com/office/powerpoint/2010/main" val="1218316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CB46AB15-8333-4426-95DC-0C4699060EB5}" type="datetimeFigureOut">
              <a:rPr lang="en-US" smtClean="0"/>
              <a:t>9/20/2024</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CF066308-D853-41A6-A72E-78E3DC11E314}" type="slidenum">
              <a:rPr lang="en-US" smtClean="0"/>
              <a:t>‹#›</a:t>
            </a:fld>
            <a:endParaRPr lang="en-US"/>
          </a:p>
        </p:txBody>
      </p:sp>
    </p:spTree>
    <p:extLst>
      <p:ext uri="{BB962C8B-B14F-4D97-AF65-F5344CB8AC3E}">
        <p14:creationId xmlns:p14="http://schemas.microsoft.com/office/powerpoint/2010/main" val="712834084"/>
      </p:ext>
    </p:extLst>
  </p:cSld>
  <p:clrMap bg1="lt1" tx1="dk1" bg2="lt2" tx2="dk2" accent1="accent1" accent2="accent2" accent3="accent3" accent4="accent4" accent5="accent5" accent6="accent6" hlink="hlink" folHlink="folHlink"/>
  <p:sldLayoutIdLst>
    <p:sldLayoutId id="2147484203" r:id="rId1"/>
    <p:sldLayoutId id="2147484204" r:id="rId2"/>
    <p:sldLayoutId id="2147484205" r:id="rId3"/>
    <p:sldLayoutId id="2147484206" r:id="rId4"/>
    <p:sldLayoutId id="2147484207" r:id="rId5"/>
    <p:sldLayoutId id="2147484208" r:id="rId6"/>
    <p:sldLayoutId id="2147484209" r:id="rId7"/>
    <p:sldLayoutId id="2147484210" r:id="rId8"/>
    <p:sldLayoutId id="2147484211" r:id="rId9"/>
    <p:sldLayoutId id="2147484212" r:id="rId10"/>
    <p:sldLayoutId id="214748421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91B7-3D76-4DFA-A680-0BCD0B77E8F7}"/>
              </a:ext>
            </a:extLst>
          </p:cNvPr>
          <p:cNvSpPr>
            <a:spLocks noGrp="1"/>
          </p:cNvSpPr>
          <p:nvPr>
            <p:ph type="ctrTitle"/>
          </p:nvPr>
        </p:nvSpPr>
        <p:spPr/>
        <p:txBody>
          <a:bodyPr>
            <a:normAutofit/>
          </a:bodyPr>
          <a:lstStyle/>
          <a:p>
            <a:r>
              <a:rPr lang="en-US" sz="4000" b="1" dirty="0">
                <a:latin typeface="Arial" panose="020B0604020202020204" pitchFamily="34" charset="0"/>
                <a:cs typeface="Arial" panose="020B0604020202020204" pitchFamily="34" charset="0"/>
              </a:rPr>
              <a:t>Chapter 2</a:t>
            </a:r>
          </a:p>
        </p:txBody>
      </p:sp>
      <p:sp>
        <p:nvSpPr>
          <p:cNvPr id="3" name="Subtitle 2">
            <a:extLst>
              <a:ext uri="{FF2B5EF4-FFF2-40B4-BE49-F238E27FC236}">
                <a16:creationId xmlns:a16="http://schemas.microsoft.com/office/drawing/2014/main" id="{955B5E75-6959-43AF-A071-4D5C6D9C4D03}"/>
              </a:ext>
            </a:extLst>
          </p:cNvPr>
          <p:cNvSpPr>
            <a:spLocks noGrp="1"/>
          </p:cNvSpPr>
          <p:nvPr>
            <p:ph type="subTitle" idx="1"/>
          </p:nvPr>
        </p:nvSpPr>
        <p:spPr/>
        <p:txBody>
          <a:bodyPr>
            <a:normAutofit/>
          </a:bodyPr>
          <a:lstStyle/>
          <a:p>
            <a:r>
              <a:rPr lang="en-US" sz="3600" b="1" dirty="0"/>
              <a:t>The Need for security</a:t>
            </a:r>
          </a:p>
        </p:txBody>
      </p:sp>
    </p:spTree>
    <p:extLst>
      <p:ext uri="{BB962C8B-B14F-4D97-AF65-F5344CB8AC3E}">
        <p14:creationId xmlns:p14="http://schemas.microsoft.com/office/powerpoint/2010/main" val="3731024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030A-2E65-4BC7-BA4E-116ADE5CE124}"/>
              </a:ext>
            </a:extLst>
          </p:cNvPr>
          <p:cNvSpPr>
            <a:spLocks noGrp="1"/>
          </p:cNvSpPr>
          <p:nvPr>
            <p:ph type="title"/>
          </p:nvPr>
        </p:nvSpPr>
        <p:spPr/>
        <p:txBody>
          <a:bodyPr/>
          <a:lstStyle/>
          <a:p>
            <a:r>
              <a:rPr lang="en-US" b="1" dirty="0"/>
              <a:t>Compromises to intellectual Property</a:t>
            </a:r>
          </a:p>
        </p:txBody>
      </p:sp>
      <p:sp>
        <p:nvSpPr>
          <p:cNvPr id="3" name="Content Placeholder 2">
            <a:extLst>
              <a:ext uri="{FF2B5EF4-FFF2-40B4-BE49-F238E27FC236}">
                <a16:creationId xmlns:a16="http://schemas.microsoft.com/office/drawing/2014/main" id="{8504F8D8-A73C-490C-BA71-CF12F8BA6E7B}"/>
              </a:ext>
            </a:extLst>
          </p:cNvPr>
          <p:cNvSpPr>
            <a:spLocks noGrp="1"/>
          </p:cNvSpPr>
          <p:nvPr>
            <p:ph idx="1"/>
          </p:nvPr>
        </p:nvSpPr>
        <p:spPr/>
        <p:txBody>
          <a:bodyPr/>
          <a:lstStyle/>
          <a:p>
            <a:r>
              <a:rPr lang="en-US" dirty="0"/>
              <a:t>Intellectual property is defined </a:t>
            </a:r>
            <a:r>
              <a:rPr lang="en-US" b="1" dirty="0"/>
              <a:t>as “the ownership of ideas and control over the tangible or virtual representation of those idea</a:t>
            </a:r>
          </a:p>
          <a:p>
            <a:pPr lvl="1"/>
            <a:r>
              <a:rPr lang="en-US" dirty="0"/>
              <a:t>Trade secret </a:t>
            </a:r>
          </a:p>
          <a:p>
            <a:pPr lvl="1"/>
            <a:r>
              <a:rPr lang="en-US" dirty="0"/>
              <a:t>Trade Mark</a:t>
            </a:r>
          </a:p>
          <a:p>
            <a:pPr lvl="1"/>
            <a:r>
              <a:rPr lang="en-US" dirty="0"/>
              <a:t>Patent</a:t>
            </a:r>
          </a:p>
          <a:p>
            <a:r>
              <a:rPr lang="en-US" dirty="0"/>
              <a:t>The most common IP breach is the unlawful use or duplication of software-based intellectual property</a:t>
            </a:r>
          </a:p>
        </p:txBody>
      </p:sp>
    </p:spTree>
    <p:extLst>
      <p:ext uri="{BB962C8B-B14F-4D97-AF65-F5344CB8AC3E}">
        <p14:creationId xmlns:p14="http://schemas.microsoft.com/office/powerpoint/2010/main" val="1860752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3ED-7183-4AF9-AFA5-C55E85295279}"/>
              </a:ext>
            </a:extLst>
          </p:cNvPr>
          <p:cNvSpPr>
            <a:spLocks noGrp="1"/>
          </p:cNvSpPr>
          <p:nvPr>
            <p:ph type="title"/>
          </p:nvPr>
        </p:nvSpPr>
        <p:spPr/>
        <p:txBody>
          <a:bodyPr/>
          <a:lstStyle/>
          <a:p>
            <a:r>
              <a:rPr lang="en-US" b="1" dirty="0"/>
              <a:t>Deliberate Software attacks</a:t>
            </a:r>
          </a:p>
        </p:txBody>
      </p:sp>
      <p:sp>
        <p:nvSpPr>
          <p:cNvPr id="3" name="Content Placeholder 2">
            <a:extLst>
              <a:ext uri="{FF2B5EF4-FFF2-40B4-BE49-F238E27FC236}">
                <a16:creationId xmlns:a16="http://schemas.microsoft.com/office/drawing/2014/main" id="{E3CE1E1C-7EC3-4EAE-A698-B521F3CC617F}"/>
              </a:ext>
            </a:extLst>
          </p:cNvPr>
          <p:cNvSpPr>
            <a:spLocks noGrp="1"/>
          </p:cNvSpPr>
          <p:nvPr>
            <p:ph idx="1"/>
          </p:nvPr>
        </p:nvSpPr>
        <p:spPr/>
        <p:txBody>
          <a:bodyPr/>
          <a:lstStyle/>
          <a:p>
            <a:r>
              <a:rPr lang="en-US" dirty="0"/>
              <a:t>Deliberate software attacks occur when an individual or group designs and deploys software to attack a system</a:t>
            </a:r>
          </a:p>
          <a:p>
            <a:r>
              <a:rPr lang="en-US" dirty="0"/>
              <a:t>They can damage, destroy, or deny service to the target systems. Some of the more common instances of malicious code are viruses and worms, Trojan horses, logic bombs, and back doors</a:t>
            </a:r>
          </a:p>
        </p:txBody>
      </p:sp>
    </p:spTree>
    <p:extLst>
      <p:ext uri="{BB962C8B-B14F-4D97-AF65-F5344CB8AC3E}">
        <p14:creationId xmlns:p14="http://schemas.microsoft.com/office/powerpoint/2010/main" val="3301964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A9DB-04D9-4093-8317-643A1A30E841}"/>
              </a:ext>
            </a:extLst>
          </p:cNvPr>
          <p:cNvSpPr>
            <a:spLocks noGrp="1"/>
          </p:cNvSpPr>
          <p:nvPr>
            <p:ph type="title"/>
          </p:nvPr>
        </p:nvSpPr>
        <p:spPr/>
        <p:txBody>
          <a:bodyPr/>
          <a:lstStyle/>
          <a:p>
            <a:r>
              <a:rPr lang="en-US" b="1" dirty="0"/>
              <a:t>Deliberate Software attacks</a:t>
            </a:r>
            <a:endParaRPr lang="en-US" dirty="0"/>
          </a:p>
        </p:txBody>
      </p:sp>
      <p:sp>
        <p:nvSpPr>
          <p:cNvPr id="3" name="Text Placeholder 2">
            <a:extLst>
              <a:ext uri="{FF2B5EF4-FFF2-40B4-BE49-F238E27FC236}">
                <a16:creationId xmlns:a16="http://schemas.microsoft.com/office/drawing/2014/main" id="{93D72BF3-C570-4CEC-80C5-1DE07F867156}"/>
              </a:ext>
            </a:extLst>
          </p:cNvPr>
          <p:cNvSpPr>
            <a:spLocks noGrp="1"/>
          </p:cNvSpPr>
          <p:nvPr>
            <p:ph type="body" idx="1"/>
          </p:nvPr>
        </p:nvSpPr>
        <p:spPr/>
        <p:txBody>
          <a:bodyPr/>
          <a:lstStyle/>
          <a:p>
            <a:r>
              <a:rPr lang="en-US" b="1" dirty="0"/>
              <a:t>Virus</a:t>
            </a:r>
          </a:p>
        </p:txBody>
      </p:sp>
      <p:sp>
        <p:nvSpPr>
          <p:cNvPr id="4" name="Content Placeholder 3">
            <a:extLst>
              <a:ext uri="{FF2B5EF4-FFF2-40B4-BE49-F238E27FC236}">
                <a16:creationId xmlns:a16="http://schemas.microsoft.com/office/drawing/2014/main" id="{31C612C4-30EC-4FB6-8769-A756CC36CB31}"/>
              </a:ext>
            </a:extLst>
          </p:cNvPr>
          <p:cNvSpPr>
            <a:spLocks noGrp="1"/>
          </p:cNvSpPr>
          <p:nvPr>
            <p:ph sz="half" idx="2"/>
          </p:nvPr>
        </p:nvSpPr>
        <p:spPr/>
        <p:txBody>
          <a:bodyPr>
            <a:normAutofit fontScale="70000" lnSpcReduction="20000"/>
          </a:bodyPr>
          <a:lstStyle/>
          <a:p>
            <a:r>
              <a:rPr lang="en-US" b="1" dirty="0"/>
              <a:t>Virus: </a:t>
            </a:r>
            <a:r>
              <a:rPr lang="en-US" dirty="0"/>
              <a:t>A computer virus consists of segments of code that attach itself to the application and runs whenever application runs </a:t>
            </a:r>
          </a:p>
          <a:p>
            <a:r>
              <a:rPr lang="en-US" dirty="0"/>
              <a:t>computer viruses are passed from machine to machine via physical media, e-mail, or other forms of computer data transmission</a:t>
            </a:r>
          </a:p>
          <a:p>
            <a:r>
              <a:rPr lang="en-US" dirty="0"/>
              <a:t>Modify the program  functionality </a:t>
            </a:r>
          </a:p>
          <a:p>
            <a:r>
              <a:rPr lang="en-US" dirty="0"/>
              <a:t>Eg.Vlc media files deletion</a:t>
            </a:r>
          </a:p>
          <a:p>
            <a:endParaRPr lang="en-US" dirty="0"/>
          </a:p>
          <a:p>
            <a:endParaRPr lang="en-US" dirty="0"/>
          </a:p>
        </p:txBody>
      </p:sp>
      <p:sp>
        <p:nvSpPr>
          <p:cNvPr id="5" name="Text Placeholder 4">
            <a:extLst>
              <a:ext uri="{FF2B5EF4-FFF2-40B4-BE49-F238E27FC236}">
                <a16:creationId xmlns:a16="http://schemas.microsoft.com/office/drawing/2014/main" id="{5211F478-5C5E-4AA9-93A5-DE3A9B3D5164}"/>
              </a:ext>
            </a:extLst>
          </p:cNvPr>
          <p:cNvSpPr>
            <a:spLocks noGrp="1"/>
          </p:cNvSpPr>
          <p:nvPr>
            <p:ph type="body" sz="quarter" idx="3"/>
          </p:nvPr>
        </p:nvSpPr>
        <p:spPr/>
        <p:txBody>
          <a:bodyPr/>
          <a:lstStyle/>
          <a:p>
            <a:r>
              <a:rPr lang="en-US" b="1" dirty="0"/>
              <a:t>Worms</a:t>
            </a:r>
          </a:p>
        </p:txBody>
      </p:sp>
      <p:sp>
        <p:nvSpPr>
          <p:cNvPr id="6" name="Content Placeholder 5">
            <a:extLst>
              <a:ext uri="{FF2B5EF4-FFF2-40B4-BE49-F238E27FC236}">
                <a16:creationId xmlns:a16="http://schemas.microsoft.com/office/drawing/2014/main" id="{5871EE3F-AF60-4118-A10E-F41DEA00F1E4}"/>
              </a:ext>
            </a:extLst>
          </p:cNvPr>
          <p:cNvSpPr>
            <a:spLocks noGrp="1"/>
          </p:cNvSpPr>
          <p:nvPr>
            <p:ph sz="quarter" idx="4"/>
          </p:nvPr>
        </p:nvSpPr>
        <p:spPr/>
        <p:txBody>
          <a:bodyPr>
            <a:normAutofit fontScale="70000" lnSpcReduction="20000"/>
          </a:bodyPr>
          <a:lstStyle/>
          <a:p>
            <a:r>
              <a:rPr lang="en-US" dirty="0"/>
              <a:t>worm is a malicious program that replicates itself constantly  </a:t>
            </a:r>
          </a:p>
          <a:p>
            <a:r>
              <a:rPr lang="en-US" dirty="0"/>
              <a:t>Worms can continue replicating themselves until they completely fill available resources, such as memory, hard drive space, and network bandwidth</a:t>
            </a:r>
          </a:p>
          <a:p>
            <a:r>
              <a:rPr lang="en-US" dirty="0"/>
              <a:t>Consume computer resources and slow down your system</a:t>
            </a:r>
          </a:p>
        </p:txBody>
      </p:sp>
    </p:spTree>
    <p:extLst>
      <p:ext uri="{BB962C8B-B14F-4D97-AF65-F5344CB8AC3E}">
        <p14:creationId xmlns:p14="http://schemas.microsoft.com/office/powerpoint/2010/main" val="1958841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B826-9AFB-49CB-B0CD-D5178A314390}"/>
              </a:ext>
            </a:extLst>
          </p:cNvPr>
          <p:cNvSpPr>
            <a:spLocks noGrp="1"/>
          </p:cNvSpPr>
          <p:nvPr>
            <p:ph type="title"/>
          </p:nvPr>
        </p:nvSpPr>
        <p:spPr/>
        <p:txBody>
          <a:bodyPr/>
          <a:lstStyle/>
          <a:p>
            <a:r>
              <a:rPr lang="en-US" b="1" dirty="0"/>
              <a:t>Deliberate Software attacks</a:t>
            </a:r>
            <a:endParaRPr lang="en-US" dirty="0"/>
          </a:p>
        </p:txBody>
      </p:sp>
      <p:sp>
        <p:nvSpPr>
          <p:cNvPr id="3" name="Text Placeholder 2">
            <a:extLst>
              <a:ext uri="{FF2B5EF4-FFF2-40B4-BE49-F238E27FC236}">
                <a16:creationId xmlns:a16="http://schemas.microsoft.com/office/drawing/2014/main" id="{5B6D4251-25E3-4294-8977-44F0724AB07E}"/>
              </a:ext>
            </a:extLst>
          </p:cNvPr>
          <p:cNvSpPr>
            <a:spLocks noGrp="1"/>
          </p:cNvSpPr>
          <p:nvPr>
            <p:ph type="body" idx="1"/>
          </p:nvPr>
        </p:nvSpPr>
        <p:spPr/>
        <p:txBody>
          <a:bodyPr/>
          <a:lstStyle/>
          <a:p>
            <a:r>
              <a:rPr lang="en-US" b="1" dirty="0"/>
              <a:t>Polymorphic attack</a:t>
            </a:r>
          </a:p>
        </p:txBody>
      </p:sp>
      <p:sp>
        <p:nvSpPr>
          <p:cNvPr id="4" name="Content Placeholder 3">
            <a:extLst>
              <a:ext uri="{FF2B5EF4-FFF2-40B4-BE49-F238E27FC236}">
                <a16:creationId xmlns:a16="http://schemas.microsoft.com/office/drawing/2014/main" id="{34B92A63-9FCF-4788-879D-53244ACE06D1}"/>
              </a:ext>
            </a:extLst>
          </p:cNvPr>
          <p:cNvSpPr>
            <a:spLocks noGrp="1"/>
          </p:cNvSpPr>
          <p:nvPr>
            <p:ph sz="half" idx="2"/>
          </p:nvPr>
        </p:nvSpPr>
        <p:spPr/>
        <p:txBody>
          <a:bodyPr>
            <a:normAutofit/>
          </a:bodyPr>
          <a:lstStyle/>
          <a:p>
            <a:r>
              <a:rPr lang="en-US" dirty="0"/>
              <a:t>A polymorphic attack is a type of cyber attack that </a:t>
            </a:r>
            <a:r>
              <a:rPr lang="en-US" b="1" dirty="0"/>
              <a:t>uses a constantly changing code, content, or structure</a:t>
            </a:r>
            <a:r>
              <a:rPr lang="en-US" dirty="0"/>
              <a:t> in order to evade detection by security systems</a:t>
            </a:r>
          </a:p>
        </p:txBody>
      </p:sp>
      <p:sp>
        <p:nvSpPr>
          <p:cNvPr id="5" name="Text Placeholder 4">
            <a:extLst>
              <a:ext uri="{FF2B5EF4-FFF2-40B4-BE49-F238E27FC236}">
                <a16:creationId xmlns:a16="http://schemas.microsoft.com/office/drawing/2014/main" id="{452A7D1E-F249-420A-B2E2-A0063C61FAA0}"/>
              </a:ext>
            </a:extLst>
          </p:cNvPr>
          <p:cNvSpPr>
            <a:spLocks noGrp="1"/>
          </p:cNvSpPr>
          <p:nvPr>
            <p:ph type="body" sz="quarter" idx="3"/>
          </p:nvPr>
        </p:nvSpPr>
        <p:spPr/>
        <p:txBody>
          <a:bodyPr/>
          <a:lstStyle/>
          <a:p>
            <a:r>
              <a:rPr lang="en-US" b="1" dirty="0"/>
              <a:t>Back Door or Trap Door</a:t>
            </a:r>
          </a:p>
        </p:txBody>
      </p:sp>
      <p:sp>
        <p:nvSpPr>
          <p:cNvPr id="6" name="Content Placeholder 5">
            <a:extLst>
              <a:ext uri="{FF2B5EF4-FFF2-40B4-BE49-F238E27FC236}">
                <a16:creationId xmlns:a16="http://schemas.microsoft.com/office/drawing/2014/main" id="{AF83336B-BF68-45AE-A45E-56D9281CDA3E}"/>
              </a:ext>
            </a:extLst>
          </p:cNvPr>
          <p:cNvSpPr>
            <a:spLocks noGrp="1"/>
          </p:cNvSpPr>
          <p:nvPr>
            <p:ph sz="quarter" idx="4"/>
          </p:nvPr>
        </p:nvSpPr>
        <p:spPr/>
        <p:txBody>
          <a:bodyPr>
            <a:normAutofit/>
          </a:bodyPr>
          <a:lstStyle/>
          <a:p>
            <a:r>
              <a:rPr lang="en-US" dirty="0"/>
              <a:t>A virus or worm can have a payload that installs a back door or trap door component in a system, which allows the attacker to access the system at will with special privileges</a:t>
            </a:r>
          </a:p>
        </p:txBody>
      </p:sp>
    </p:spTree>
    <p:extLst>
      <p:ext uri="{BB962C8B-B14F-4D97-AF65-F5344CB8AC3E}">
        <p14:creationId xmlns:p14="http://schemas.microsoft.com/office/powerpoint/2010/main" val="3121761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0B3A-E9B7-4B51-B461-098863CF5EC6}"/>
              </a:ext>
            </a:extLst>
          </p:cNvPr>
          <p:cNvSpPr>
            <a:spLocks noGrp="1"/>
          </p:cNvSpPr>
          <p:nvPr>
            <p:ph type="title"/>
          </p:nvPr>
        </p:nvSpPr>
        <p:spPr/>
        <p:txBody>
          <a:bodyPr/>
          <a:lstStyle/>
          <a:p>
            <a:r>
              <a:rPr lang="en-US" b="1" dirty="0"/>
              <a:t>Trojan horses</a:t>
            </a:r>
            <a:br>
              <a:rPr lang="en-US" dirty="0"/>
            </a:br>
            <a:endParaRPr lang="en-US" dirty="0"/>
          </a:p>
        </p:txBody>
      </p:sp>
      <p:sp>
        <p:nvSpPr>
          <p:cNvPr id="3" name="Content Placeholder 2">
            <a:extLst>
              <a:ext uri="{FF2B5EF4-FFF2-40B4-BE49-F238E27FC236}">
                <a16:creationId xmlns:a16="http://schemas.microsoft.com/office/drawing/2014/main" id="{A9438E30-1EB2-4D5D-AD98-720386AEF1E8}"/>
              </a:ext>
            </a:extLst>
          </p:cNvPr>
          <p:cNvSpPr>
            <a:spLocks noGrp="1"/>
          </p:cNvSpPr>
          <p:nvPr>
            <p:ph idx="1"/>
          </p:nvPr>
        </p:nvSpPr>
        <p:spPr>
          <a:xfrm>
            <a:off x="5098127" y="142786"/>
            <a:ext cx="6281873" cy="5248622"/>
          </a:xfrm>
        </p:spPr>
        <p:txBody>
          <a:bodyPr/>
          <a:lstStyle/>
          <a:p>
            <a:r>
              <a:rPr lang="en-US" dirty="0"/>
              <a:t>Trojan horses is a type of malware that hides within a legitimate file or program to gain access to your device and leak the confidential information</a:t>
            </a:r>
          </a:p>
          <a:p>
            <a:endParaRPr lang="en-US" dirty="0"/>
          </a:p>
        </p:txBody>
      </p:sp>
      <p:pic>
        <p:nvPicPr>
          <p:cNvPr id="5" name="Picture 4">
            <a:extLst>
              <a:ext uri="{FF2B5EF4-FFF2-40B4-BE49-F238E27FC236}">
                <a16:creationId xmlns:a16="http://schemas.microsoft.com/office/drawing/2014/main" id="{7B755771-82DB-4C7D-B4E5-C3EEFA15D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4449" y="3049826"/>
            <a:ext cx="5801551" cy="3066494"/>
          </a:xfrm>
          <a:prstGeom prst="rect">
            <a:avLst/>
          </a:prstGeom>
        </p:spPr>
      </p:pic>
    </p:spTree>
    <p:extLst>
      <p:ext uri="{BB962C8B-B14F-4D97-AF65-F5344CB8AC3E}">
        <p14:creationId xmlns:p14="http://schemas.microsoft.com/office/powerpoint/2010/main" val="2834445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0852-3D79-482C-A817-880DABB311CD}"/>
              </a:ext>
            </a:extLst>
          </p:cNvPr>
          <p:cNvSpPr>
            <a:spLocks noGrp="1"/>
          </p:cNvSpPr>
          <p:nvPr>
            <p:ph type="title"/>
          </p:nvPr>
        </p:nvSpPr>
        <p:spPr/>
        <p:txBody>
          <a:bodyPr>
            <a:normAutofit/>
          </a:bodyPr>
          <a:lstStyle/>
          <a:p>
            <a:r>
              <a:rPr lang="en-US" b="1" dirty="0"/>
              <a:t>Deviations in Quality of Service</a:t>
            </a:r>
          </a:p>
        </p:txBody>
      </p:sp>
      <p:sp>
        <p:nvSpPr>
          <p:cNvPr id="3" name="Content Placeholder 2">
            <a:extLst>
              <a:ext uri="{FF2B5EF4-FFF2-40B4-BE49-F238E27FC236}">
                <a16:creationId xmlns:a16="http://schemas.microsoft.com/office/drawing/2014/main" id="{0D518BC4-5EF3-4C76-9817-9C925CCBC1F1}"/>
              </a:ext>
            </a:extLst>
          </p:cNvPr>
          <p:cNvSpPr>
            <a:spLocks noGrp="1"/>
          </p:cNvSpPr>
          <p:nvPr>
            <p:ph idx="1"/>
          </p:nvPr>
        </p:nvSpPr>
        <p:spPr/>
        <p:txBody>
          <a:bodyPr/>
          <a:lstStyle/>
          <a:p>
            <a:r>
              <a:rPr lang="en-US" dirty="0"/>
              <a:t>Irregularities in Internet service, communications, and power supplies can dramatically affect the availability of information and systems</a:t>
            </a:r>
          </a:p>
          <a:p>
            <a:r>
              <a:rPr lang="en-US" b="1" dirty="0"/>
              <a:t>Internet Service Issues: </a:t>
            </a:r>
            <a:r>
              <a:rPr lang="en-US" dirty="0"/>
              <a:t>Internet service provider failures can considerably undermine the availability of information</a:t>
            </a:r>
          </a:p>
          <a:p>
            <a:r>
              <a:rPr lang="en-US" b="1" dirty="0"/>
              <a:t>Web hosting provider: </a:t>
            </a:r>
            <a:r>
              <a:rPr lang="en-US" dirty="0"/>
              <a:t>When a service provider fails to meet the Service Level Agreement (SLA)</a:t>
            </a:r>
            <a:endParaRPr lang="en-US" b="1" dirty="0"/>
          </a:p>
        </p:txBody>
      </p:sp>
    </p:spTree>
    <p:extLst>
      <p:ext uri="{BB962C8B-B14F-4D97-AF65-F5344CB8AC3E}">
        <p14:creationId xmlns:p14="http://schemas.microsoft.com/office/powerpoint/2010/main" val="13914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C178-A1E0-48C4-917D-6D772BA0A14A}"/>
              </a:ext>
            </a:extLst>
          </p:cNvPr>
          <p:cNvSpPr>
            <a:spLocks noGrp="1"/>
          </p:cNvSpPr>
          <p:nvPr>
            <p:ph type="title"/>
          </p:nvPr>
        </p:nvSpPr>
        <p:spPr/>
        <p:txBody>
          <a:bodyPr/>
          <a:lstStyle/>
          <a:p>
            <a:r>
              <a:rPr lang="en-US" b="1" dirty="0"/>
              <a:t>Deviations in Quality of Service</a:t>
            </a:r>
            <a:endParaRPr lang="en-US" dirty="0"/>
          </a:p>
        </p:txBody>
      </p:sp>
      <p:sp>
        <p:nvSpPr>
          <p:cNvPr id="3" name="Content Placeholder 2">
            <a:extLst>
              <a:ext uri="{FF2B5EF4-FFF2-40B4-BE49-F238E27FC236}">
                <a16:creationId xmlns:a16="http://schemas.microsoft.com/office/drawing/2014/main" id="{3FADFC97-C2B0-4EAF-8764-71924EA42617}"/>
              </a:ext>
            </a:extLst>
          </p:cNvPr>
          <p:cNvSpPr>
            <a:spLocks noGrp="1"/>
          </p:cNvSpPr>
          <p:nvPr>
            <p:ph idx="1"/>
          </p:nvPr>
        </p:nvSpPr>
        <p:spPr/>
        <p:txBody>
          <a:bodyPr/>
          <a:lstStyle/>
          <a:p>
            <a:r>
              <a:rPr lang="en-US" b="1" dirty="0"/>
              <a:t>Communications and Other Service Provider Issues </a:t>
            </a:r>
            <a:r>
              <a:rPr lang="en-US" dirty="0"/>
              <a:t>Other utility services can affect organizations as well. Among these are telephone, water, wastewater, internet issues</a:t>
            </a:r>
          </a:p>
          <a:p>
            <a:r>
              <a:rPr lang="en-US" b="1" dirty="0"/>
              <a:t>Power Irregularities</a:t>
            </a:r>
          </a:p>
          <a:p>
            <a:pPr lvl="1"/>
            <a:r>
              <a:rPr lang="en-US" dirty="0"/>
              <a:t>lead to fluctuations such as power excesses, power shortages, and power losses</a:t>
            </a:r>
          </a:p>
          <a:p>
            <a:pPr lvl="1"/>
            <a:r>
              <a:rPr lang="en-US" dirty="0"/>
              <a:t>High voltage and low voltage severely damage or destroy equipment</a:t>
            </a:r>
          </a:p>
          <a:p>
            <a:pPr lvl="1"/>
            <a:endParaRPr lang="en-US" dirty="0"/>
          </a:p>
        </p:txBody>
      </p:sp>
    </p:spTree>
    <p:extLst>
      <p:ext uri="{BB962C8B-B14F-4D97-AF65-F5344CB8AC3E}">
        <p14:creationId xmlns:p14="http://schemas.microsoft.com/office/powerpoint/2010/main" val="913166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05051-2368-4423-B89D-3B4A6F7E658A}"/>
              </a:ext>
            </a:extLst>
          </p:cNvPr>
          <p:cNvSpPr>
            <a:spLocks noGrp="1"/>
          </p:cNvSpPr>
          <p:nvPr>
            <p:ph type="title"/>
          </p:nvPr>
        </p:nvSpPr>
        <p:spPr/>
        <p:txBody>
          <a:bodyPr/>
          <a:lstStyle/>
          <a:p>
            <a:r>
              <a:rPr lang="en-US" b="1" dirty="0"/>
              <a:t>Espionage</a:t>
            </a:r>
          </a:p>
        </p:txBody>
      </p:sp>
      <p:sp>
        <p:nvSpPr>
          <p:cNvPr id="3" name="Content Placeholder 2">
            <a:extLst>
              <a:ext uri="{FF2B5EF4-FFF2-40B4-BE49-F238E27FC236}">
                <a16:creationId xmlns:a16="http://schemas.microsoft.com/office/drawing/2014/main" id="{15E8B543-EB47-4FA7-B787-32B07E7FFF70}"/>
              </a:ext>
            </a:extLst>
          </p:cNvPr>
          <p:cNvSpPr>
            <a:spLocks noGrp="1"/>
          </p:cNvSpPr>
          <p:nvPr>
            <p:ph idx="1"/>
          </p:nvPr>
        </p:nvSpPr>
        <p:spPr/>
        <p:txBody>
          <a:bodyPr/>
          <a:lstStyle/>
          <a:p>
            <a:r>
              <a:rPr lang="en-US" dirty="0"/>
              <a:t>When an unauthorized individual gains access to the information an organization is trying to protect, that act is categorized as espionage or trespass</a:t>
            </a:r>
          </a:p>
        </p:txBody>
      </p:sp>
    </p:spTree>
    <p:extLst>
      <p:ext uri="{BB962C8B-B14F-4D97-AF65-F5344CB8AC3E}">
        <p14:creationId xmlns:p14="http://schemas.microsoft.com/office/powerpoint/2010/main" val="1574588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2399-70A9-4636-A952-BEDCD46E33A6}"/>
              </a:ext>
            </a:extLst>
          </p:cNvPr>
          <p:cNvSpPr>
            <a:spLocks noGrp="1"/>
          </p:cNvSpPr>
          <p:nvPr>
            <p:ph type="title"/>
          </p:nvPr>
        </p:nvSpPr>
        <p:spPr/>
        <p:txBody>
          <a:bodyPr/>
          <a:lstStyle/>
          <a:p>
            <a:r>
              <a:rPr lang="en-US" b="1" dirty="0"/>
              <a:t>Espionage</a:t>
            </a:r>
            <a:endParaRPr lang="en-US" dirty="0"/>
          </a:p>
        </p:txBody>
      </p:sp>
      <p:sp>
        <p:nvSpPr>
          <p:cNvPr id="3" name="Text Placeholder 2">
            <a:extLst>
              <a:ext uri="{FF2B5EF4-FFF2-40B4-BE49-F238E27FC236}">
                <a16:creationId xmlns:a16="http://schemas.microsoft.com/office/drawing/2014/main" id="{E5E4C286-2F1B-43D3-852A-971B840F6A59}"/>
              </a:ext>
            </a:extLst>
          </p:cNvPr>
          <p:cNvSpPr>
            <a:spLocks noGrp="1"/>
          </p:cNvSpPr>
          <p:nvPr>
            <p:ph type="body" idx="1"/>
          </p:nvPr>
        </p:nvSpPr>
        <p:spPr/>
        <p:txBody>
          <a:bodyPr/>
          <a:lstStyle/>
          <a:p>
            <a:r>
              <a:rPr lang="en-US" b="1" dirty="0"/>
              <a:t>competitive intelligence (legal)</a:t>
            </a:r>
          </a:p>
        </p:txBody>
      </p:sp>
      <p:sp>
        <p:nvSpPr>
          <p:cNvPr id="4" name="Content Placeholder 3">
            <a:extLst>
              <a:ext uri="{FF2B5EF4-FFF2-40B4-BE49-F238E27FC236}">
                <a16:creationId xmlns:a16="http://schemas.microsoft.com/office/drawing/2014/main" id="{54DB826B-2381-4061-AB1B-9E25C1280251}"/>
              </a:ext>
            </a:extLst>
          </p:cNvPr>
          <p:cNvSpPr>
            <a:spLocks noGrp="1"/>
          </p:cNvSpPr>
          <p:nvPr>
            <p:ph sz="half" idx="2"/>
          </p:nvPr>
        </p:nvSpPr>
        <p:spPr/>
        <p:txBody>
          <a:bodyPr>
            <a:normAutofit lnSpcReduction="10000"/>
          </a:bodyPr>
          <a:lstStyle/>
          <a:p>
            <a:r>
              <a:rPr lang="en-US" dirty="0"/>
              <a:t>Some information gathering techniques are quite legal, for example, using a Web browser to perform market research. These legal techniques are called, collectively, competitive intelligence</a:t>
            </a:r>
          </a:p>
        </p:txBody>
      </p:sp>
      <p:sp>
        <p:nvSpPr>
          <p:cNvPr id="5" name="Text Placeholder 4">
            <a:extLst>
              <a:ext uri="{FF2B5EF4-FFF2-40B4-BE49-F238E27FC236}">
                <a16:creationId xmlns:a16="http://schemas.microsoft.com/office/drawing/2014/main" id="{5051A0CE-52E1-4FC0-B3BE-36B4B2121D5B}"/>
              </a:ext>
            </a:extLst>
          </p:cNvPr>
          <p:cNvSpPr>
            <a:spLocks noGrp="1"/>
          </p:cNvSpPr>
          <p:nvPr>
            <p:ph type="body" sz="quarter" idx="3"/>
          </p:nvPr>
        </p:nvSpPr>
        <p:spPr/>
        <p:txBody>
          <a:bodyPr/>
          <a:lstStyle/>
          <a:p>
            <a:r>
              <a:rPr lang="en-US" b="1" dirty="0"/>
              <a:t>industrial espionage (illegal)</a:t>
            </a:r>
          </a:p>
        </p:txBody>
      </p:sp>
      <p:sp>
        <p:nvSpPr>
          <p:cNvPr id="6" name="Content Placeholder 5">
            <a:extLst>
              <a:ext uri="{FF2B5EF4-FFF2-40B4-BE49-F238E27FC236}">
                <a16:creationId xmlns:a16="http://schemas.microsoft.com/office/drawing/2014/main" id="{B7B711DB-4DF2-4122-9DE6-82E1785388B8}"/>
              </a:ext>
            </a:extLst>
          </p:cNvPr>
          <p:cNvSpPr>
            <a:spLocks noGrp="1"/>
          </p:cNvSpPr>
          <p:nvPr>
            <p:ph sz="quarter" idx="4"/>
          </p:nvPr>
        </p:nvSpPr>
        <p:spPr/>
        <p:txBody>
          <a:bodyPr>
            <a:normAutofit lnSpcReduction="10000"/>
          </a:bodyPr>
          <a:lstStyle/>
          <a:p>
            <a:r>
              <a:rPr lang="en-US" dirty="0"/>
              <a:t>When information gatherers employ techniques that cross the threshold of what is legal or ethical, they are conducting industrial espionage. It is theft of trade secret or confidential information from a business competitor</a:t>
            </a:r>
          </a:p>
        </p:txBody>
      </p:sp>
    </p:spTree>
    <p:extLst>
      <p:ext uri="{BB962C8B-B14F-4D97-AF65-F5344CB8AC3E}">
        <p14:creationId xmlns:p14="http://schemas.microsoft.com/office/powerpoint/2010/main" val="2879637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91773-D42D-4460-AB24-36F16275DF43}"/>
              </a:ext>
            </a:extLst>
          </p:cNvPr>
          <p:cNvSpPr>
            <a:spLocks noGrp="1"/>
          </p:cNvSpPr>
          <p:nvPr>
            <p:ph type="title"/>
          </p:nvPr>
        </p:nvSpPr>
        <p:spPr/>
        <p:txBody>
          <a:bodyPr/>
          <a:lstStyle/>
          <a:p>
            <a:r>
              <a:rPr lang="en-US" b="1" dirty="0"/>
              <a:t>Espionage</a:t>
            </a:r>
            <a:endParaRPr lang="en-US" dirty="0"/>
          </a:p>
        </p:txBody>
      </p:sp>
      <p:sp>
        <p:nvSpPr>
          <p:cNvPr id="4" name="Text Placeholder 3">
            <a:extLst>
              <a:ext uri="{FF2B5EF4-FFF2-40B4-BE49-F238E27FC236}">
                <a16:creationId xmlns:a16="http://schemas.microsoft.com/office/drawing/2014/main" id="{16020699-A93A-4DB8-99B9-FED12AB3803D}"/>
              </a:ext>
            </a:extLst>
          </p:cNvPr>
          <p:cNvSpPr>
            <a:spLocks noGrp="1"/>
          </p:cNvSpPr>
          <p:nvPr>
            <p:ph type="body" sz="half" idx="2"/>
          </p:nvPr>
        </p:nvSpPr>
        <p:spPr/>
        <p:txBody>
          <a:bodyPr>
            <a:normAutofit/>
          </a:bodyPr>
          <a:lstStyle/>
          <a:p>
            <a:r>
              <a:rPr lang="en-US" sz="2400" dirty="0"/>
              <a:t>Shoulder Surfing</a:t>
            </a:r>
          </a:p>
        </p:txBody>
      </p:sp>
      <p:sp>
        <p:nvSpPr>
          <p:cNvPr id="8" name="Content Placeholder 7">
            <a:extLst>
              <a:ext uri="{FF2B5EF4-FFF2-40B4-BE49-F238E27FC236}">
                <a16:creationId xmlns:a16="http://schemas.microsoft.com/office/drawing/2014/main" id="{EC9435C4-CCFC-46A1-9738-3099699FD334}"/>
              </a:ext>
            </a:extLst>
          </p:cNvPr>
          <p:cNvSpPr>
            <a:spLocks noGrp="1"/>
          </p:cNvSpPr>
          <p:nvPr>
            <p:ph idx="1"/>
          </p:nvPr>
        </p:nvSpPr>
        <p:spPr>
          <a:xfrm>
            <a:off x="5109983" y="-91271"/>
            <a:ext cx="6275035" cy="5249940"/>
          </a:xfrm>
        </p:spPr>
        <p:txBody>
          <a:bodyPr/>
          <a:lstStyle/>
          <a:p>
            <a:r>
              <a:rPr lang="en-US" dirty="0"/>
              <a:t>Atm machines</a:t>
            </a:r>
          </a:p>
          <a:p>
            <a:r>
              <a:rPr lang="en-US" dirty="0"/>
              <a:t>PC passwords</a:t>
            </a:r>
          </a:p>
          <a:p>
            <a:r>
              <a:rPr lang="en-US" dirty="0"/>
              <a:t>Mobile Passwords</a:t>
            </a:r>
          </a:p>
          <a:p>
            <a:r>
              <a:rPr lang="en-US" dirty="0"/>
              <a:t>Website Credentials</a:t>
            </a:r>
          </a:p>
          <a:p>
            <a:endParaRPr lang="en-US" dirty="0"/>
          </a:p>
          <a:p>
            <a:endParaRPr lang="en-US" dirty="0"/>
          </a:p>
        </p:txBody>
      </p:sp>
      <p:pic>
        <p:nvPicPr>
          <p:cNvPr id="10" name="Picture 9">
            <a:extLst>
              <a:ext uri="{FF2B5EF4-FFF2-40B4-BE49-F238E27FC236}">
                <a16:creationId xmlns:a16="http://schemas.microsoft.com/office/drawing/2014/main" id="{3A590BAF-A409-4C5F-8F49-87A54AEF4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136" y="3078480"/>
            <a:ext cx="6195882" cy="3355405"/>
          </a:xfrm>
          <a:prstGeom prst="rect">
            <a:avLst/>
          </a:prstGeom>
        </p:spPr>
      </p:pic>
    </p:spTree>
    <p:extLst>
      <p:ext uri="{BB962C8B-B14F-4D97-AF65-F5344CB8AC3E}">
        <p14:creationId xmlns:p14="http://schemas.microsoft.com/office/powerpoint/2010/main" val="108372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6EF2B-2C86-45AD-9D4F-26736E2635B6}"/>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0E6EDC5F-6207-44D1-8E63-C9D9830A6E49}"/>
              </a:ext>
            </a:extLst>
          </p:cNvPr>
          <p:cNvSpPr>
            <a:spLocks noGrp="1"/>
          </p:cNvSpPr>
          <p:nvPr>
            <p:ph idx="1"/>
          </p:nvPr>
        </p:nvSpPr>
        <p:spPr/>
        <p:txBody>
          <a:bodyPr/>
          <a:lstStyle/>
          <a:p>
            <a:r>
              <a:rPr lang="en-US" dirty="0"/>
              <a:t>The primary mission of an information security program is to ensure that systems and their contents remain the same</a:t>
            </a:r>
          </a:p>
          <a:p>
            <a:r>
              <a:rPr lang="en-US" dirty="0"/>
              <a:t>Organizations expend hundreds of thousands of dollars and thousands of man-hours to maintain their information systems</a:t>
            </a:r>
          </a:p>
          <a:p>
            <a:r>
              <a:rPr lang="en-US" dirty="0"/>
              <a:t>Attacks on information systems are a daily occurrence, and the need for information security grows along with the sophistication of such attacks</a:t>
            </a:r>
          </a:p>
        </p:txBody>
      </p:sp>
    </p:spTree>
    <p:extLst>
      <p:ext uri="{BB962C8B-B14F-4D97-AF65-F5344CB8AC3E}">
        <p14:creationId xmlns:p14="http://schemas.microsoft.com/office/powerpoint/2010/main" val="939019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F427-4A4B-4D27-84C5-0B8925110B59}"/>
              </a:ext>
            </a:extLst>
          </p:cNvPr>
          <p:cNvSpPr>
            <a:spLocks noGrp="1"/>
          </p:cNvSpPr>
          <p:nvPr>
            <p:ph type="title"/>
          </p:nvPr>
        </p:nvSpPr>
        <p:spPr/>
        <p:txBody>
          <a:bodyPr/>
          <a:lstStyle/>
          <a:p>
            <a:r>
              <a:rPr lang="en-US" b="1" dirty="0"/>
              <a:t>Trespass</a:t>
            </a:r>
          </a:p>
        </p:txBody>
      </p:sp>
      <p:sp>
        <p:nvSpPr>
          <p:cNvPr id="3" name="Content Placeholder 2">
            <a:extLst>
              <a:ext uri="{FF2B5EF4-FFF2-40B4-BE49-F238E27FC236}">
                <a16:creationId xmlns:a16="http://schemas.microsoft.com/office/drawing/2014/main" id="{11DC89EA-36AD-41A2-B836-6E3895A87742}"/>
              </a:ext>
            </a:extLst>
          </p:cNvPr>
          <p:cNvSpPr>
            <a:spLocks noGrp="1"/>
          </p:cNvSpPr>
          <p:nvPr>
            <p:ph idx="1"/>
          </p:nvPr>
        </p:nvSpPr>
        <p:spPr/>
        <p:txBody>
          <a:bodyPr/>
          <a:lstStyle/>
          <a:p>
            <a:r>
              <a:rPr lang="en-US" dirty="0"/>
              <a:t>An attempt to use the devices without the owner's permission e.g. guess the password </a:t>
            </a:r>
          </a:p>
          <a:p>
            <a:r>
              <a:rPr lang="en-US" dirty="0"/>
              <a:t>Acts of trespass can lead to unauthorized real or virtual actions that enable information gatherers to enter premises or systems they have not been authorized to enter</a:t>
            </a:r>
          </a:p>
          <a:p>
            <a:r>
              <a:rPr lang="en-US" b="1" dirty="0"/>
              <a:t>Hackers </a:t>
            </a:r>
            <a:r>
              <a:rPr lang="en-US" dirty="0"/>
              <a:t>are “people who use and create computer software to gain access to information illegally</a:t>
            </a:r>
          </a:p>
        </p:txBody>
      </p:sp>
    </p:spTree>
    <p:extLst>
      <p:ext uri="{BB962C8B-B14F-4D97-AF65-F5344CB8AC3E}">
        <p14:creationId xmlns:p14="http://schemas.microsoft.com/office/powerpoint/2010/main" val="782928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41E2-4756-498C-9D56-F5A6AB2BC065}"/>
              </a:ext>
            </a:extLst>
          </p:cNvPr>
          <p:cNvSpPr>
            <a:spLocks noGrp="1"/>
          </p:cNvSpPr>
          <p:nvPr>
            <p:ph type="title"/>
          </p:nvPr>
        </p:nvSpPr>
        <p:spPr/>
        <p:txBody>
          <a:bodyPr/>
          <a:lstStyle/>
          <a:p>
            <a:r>
              <a:rPr lang="en-US" b="1" dirty="0"/>
              <a:t>Hackers</a:t>
            </a:r>
            <a:endParaRPr lang="en-US" dirty="0"/>
          </a:p>
        </p:txBody>
      </p:sp>
      <p:sp>
        <p:nvSpPr>
          <p:cNvPr id="3" name="Text Placeholder 2">
            <a:extLst>
              <a:ext uri="{FF2B5EF4-FFF2-40B4-BE49-F238E27FC236}">
                <a16:creationId xmlns:a16="http://schemas.microsoft.com/office/drawing/2014/main" id="{4C986D5A-3711-40A9-8723-3B6F2A042715}"/>
              </a:ext>
            </a:extLst>
          </p:cNvPr>
          <p:cNvSpPr>
            <a:spLocks noGrp="1"/>
          </p:cNvSpPr>
          <p:nvPr>
            <p:ph type="body" idx="1"/>
          </p:nvPr>
        </p:nvSpPr>
        <p:spPr/>
        <p:txBody>
          <a:bodyPr/>
          <a:lstStyle/>
          <a:p>
            <a:r>
              <a:rPr lang="en-US" dirty="0"/>
              <a:t>Expert Hackers</a:t>
            </a:r>
          </a:p>
        </p:txBody>
      </p:sp>
      <p:sp>
        <p:nvSpPr>
          <p:cNvPr id="4" name="Content Placeholder 3">
            <a:extLst>
              <a:ext uri="{FF2B5EF4-FFF2-40B4-BE49-F238E27FC236}">
                <a16:creationId xmlns:a16="http://schemas.microsoft.com/office/drawing/2014/main" id="{35CDA0B1-D0E5-4F9E-8241-E27BE18DE336}"/>
              </a:ext>
            </a:extLst>
          </p:cNvPr>
          <p:cNvSpPr>
            <a:spLocks noGrp="1"/>
          </p:cNvSpPr>
          <p:nvPr>
            <p:ph sz="half" idx="2"/>
          </p:nvPr>
        </p:nvSpPr>
        <p:spPr/>
        <p:txBody>
          <a:bodyPr/>
          <a:lstStyle/>
          <a:p>
            <a:r>
              <a:rPr lang="en-US" dirty="0"/>
              <a:t>develops software scripts and program</a:t>
            </a:r>
          </a:p>
          <a:p>
            <a:r>
              <a:rPr lang="en-US" dirty="0"/>
              <a:t>master of programming languages, networking protocols, and operating systems </a:t>
            </a:r>
          </a:p>
        </p:txBody>
      </p:sp>
      <p:sp>
        <p:nvSpPr>
          <p:cNvPr id="5" name="Text Placeholder 4">
            <a:extLst>
              <a:ext uri="{FF2B5EF4-FFF2-40B4-BE49-F238E27FC236}">
                <a16:creationId xmlns:a16="http://schemas.microsoft.com/office/drawing/2014/main" id="{731EE517-1C3A-45A4-ADCC-2766DF25E683}"/>
              </a:ext>
            </a:extLst>
          </p:cNvPr>
          <p:cNvSpPr>
            <a:spLocks noGrp="1"/>
          </p:cNvSpPr>
          <p:nvPr>
            <p:ph type="body" sz="quarter" idx="3"/>
          </p:nvPr>
        </p:nvSpPr>
        <p:spPr/>
        <p:txBody>
          <a:bodyPr/>
          <a:lstStyle/>
          <a:p>
            <a:r>
              <a:rPr lang="en-US" dirty="0"/>
              <a:t>unskilled hacker</a:t>
            </a:r>
          </a:p>
        </p:txBody>
      </p:sp>
      <p:sp>
        <p:nvSpPr>
          <p:cNvPr id="6" name="Content Placeholder 5">
            <a:extLst>
              <a:ext uri="{FF2B5EF4-FFF2-40B4-BE49-F238E27FC236}">
                <a16:creationId xmlns:a16="http://schemas.microsoft.com/office/drawing/2014/main" id="{EBB92E10-6453-41F0-823D-5D69EB740A36}"/>
              </a:ext>
            </a:extLst>
          </p:cNvPr>
          <p:cNvSpPr>
            <a:spLocks noGrp="1"/>
          </p:cNvSpPr>
          <p:nvPr>
            <p:ph sz="quarter" idx="4"/>
          </p:nvPr>
        </p:nvSpPr>
        <p:spPr/>
        <p:txBody>
          <a:bodyPr/>
          <a:lstStyle/>
          <a:p>
            <a:r>
              <a:rPr lang="en-US" dirty="0"/>
              <a:t>Use expertly written software to exploit a system</a:t>
            </a:r>
          </a:p>
          <a:p>
            <a:r>
              <a:rPr lang="en-US" dirty="0"/>
              <a:t>Do not fully understand the system they hack</a:t>
            </a:r>
          </a:p>
          <a:p>
            <a:r>
              <a:rPr lang="en-US" b="1" dirty="0"/>
              <a:t>Phreaker</a:t>
            </a:r>
            <a:r>
              <a:rPr lang="en-US" dirty="0"/>
              <a:t> hacks the public telephone network to make free calls or disrupt services</a:t>
            </a:r>
          </a:p>
          <a:p>
            <a:endParaRPr lang="en-US" dirty="0"/>
          </a:p>
        </p:txBody>
      </p:sp>
    </p:spTree>
    <p:extLst>
      <p:ext uri="{BB962C8B-B14F-4D97-AF65-F5344CB8AC3E}">
        <p14:creationId xmlns:p14="http://schemas.microsoft.com/office/powerpoint/2010/main" val="2527720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EE09-0F50-44D7-86D6-E6542CB06876}"/>
              </a:ext>
            </a:extLst>
          </p:cNvPr>
          <p:cNvSpPr>
            <a:spLocks noGrp="1"/>
          </p:cNvSpPr>
          <p:nvPr>
            <p:ph type="title"/>
          </p:nvPr>
        </p:nvSpPr>
        <p:spPr/>
        <p:txBody>
          <a:bodyPr/>
          <a:lstStyle/>
          <a:p>
            <a:r>
              <a:rPr lang="en-US" b="1" dirty="0"/>
              <a:t>Forces of Nature</a:t>
            </a:r>
          </a:p>
        </p:txBody>
      </p:sp>
      <p:sp>
        <p:nvSpPr>
          <p:cNvPr id="3" name="Content Placeholder 2">
            <a:extLst>
              <a:ext uri="{FF2B5EF4-FFF2-40B4-BE49-F238E27FC236}">
                <a16:creationId xmlns:a16="http://schemas.microsoft.com/office/drawing/2014/main" id="{002F9FBA-756C-4E33-9F6C-C982C5F892C1}"/>
              </a:ext>
            </a:extLst>
          </p:cNvPr>
          <p:cNvSpPr>
            <a:spLocks noGrp="1"/>
          </p:cNvSpPr>
          <p:nvPr>
            <p:ph idx="1"/>
          </p:nvPr>
        </p:nvSpPr>
        <p:spPr/>
        <p:txBody>
          <a:bodyPr/>
          <a:lstStyle/>
          <a:p>
            <a:r>
              <a:rPr lang="en-US" dirty="0"/>
              <a:t>Forces of nature are most dangerous threats because they are beyond the control of people</a:t>
            </a:r>
          </a:p>
          <a:p>
            <a:pPr lvl="1"/>
            <a:r>
              <a:rPr lang="en-US" dirty="0"/>
              <a:t>Fire</a:t>
            </a:r>
          </a:p>
          <a:p>
            <a:pPr lvl="1"/>
            <a:r>
              <a:rPr lang="en-US" dirty="0"/>
              <a:t>Flood</a:t>
            </a:r>
          </a:p>
          <a:p>
            <a:pPr lvl="1"/>
            <a:r>
              <a:rPr lang="en-US" dirty="0"/>
              <a:t>Earthquake</a:t>
            </a:r>
          </a:p>
        </p:txBody>
      </p:sp>
    </p:spTree>
    <p:extLst>
      <p:ext uri="{BB962C8B-B14F-4D97-AF65-F5344CB8AC3E}">
        <p14:creationId xmlns:p14="http://schemas.microsoft.com/office/powerpoint/2010/main" val="3591111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1297-3E7B-43BD-A808-F803ECC1F92D}"/>
              </a:ext>
            </a:extLst>
          </p:cNvPr>
          <p:cNvSpPr>
            <a:spLocks noGrp="1"/>
          </p:cNvSpPr>
          <p:nvPr>
            <p:ph type="title"/>
          </p:nvPr>
        </p:nvSpPr>
        <p:spPr/>
        <p:txBody>
          <a:bodyPr/>
          <a:lstStyle/>
          <a:p>
            <a:r>
              <a:rPr lang="en-US" b="1" dirty="0"/>
              <a:t>Human Error and Failure</a:t>
            </a:r>
          </a:p>
        </p:txBody>
      </p:sp>
      <p:sp>
        <p:nvSpPr>
          <p:cNvPr id="3" name="Content Placeholder 2">
            <a:extLst>
              <a:ext uri="{FF2B5EF4-FFF2-40B4-BE49-F238E27FC236}">
                <a16:creationId xmlns:a16="http://schemas.microsoft.com/office/drawing/2014/main" id="{1A3A97AD-090E-4ED7-B318-0578A189FDD1}"/>
              </a:ext>
            </a:extLst>
          </p:cNvPr>
          <p:cNvSpPr>
            <a:spLocks noGrp="1"/>
          </p:cNvSpPr>
          <p:nvPr>
            <p:ph idx="1"/>
          </p:nvPr>
        </p:nvSpPr>
        <p:spPr/>
        <p:txBody>
          <a:bodyPr>
            <a:normAutofit/>
          </a:bodyPr>
          <a:lstStyle/>
          <a:p>
            <a:r>
              <a:rPr lang="en-US" dirty="0"/>
              <a:t>One of the greatest threats to an organization’s information security is the organization’s own employees</a:t>
            </a:r>
          </a:p>
          <a:p>
            <a:pPr lvl="1"/>
            <a:r>
              <a:rPr lang="en-US" dirty="0"/>
              <a:t> inexperience</a:t>
            </a:r>
          </a:p>
          <a:p>
            <a:pPr lvl="1"/>
            <a:r>
              <a:rPr lang="en-US" dirty="0"/>
              <a:t> improper train</a:t>
            </a:r>
          </a:p>
          <a:p>
            <a:pPr lvl="1"/>
            <a:r>
              <a:rPr lang="en-US" dirty="0"/>
              <a:t>incorrect assumptions</a:t>
            </a:r>
          </a:p>
          <a:p>
            <a:r>
              <a:rPr lang="en-US" dirty="0"/>
              <a:t>Employee mistakes can lead to </a:t>
            </a:r>
          </a:p>
          <a:p>
            <a:pPr lvl="1"/>
            <a:r>
              <a:rPr lang="en-US" dirty="0"/>
              <a:t>revelation of classified data,</a:t>
            </a:r>
          </a:p>
          <a:p>
            <a:pPr lvl="1"/>
            <a:r>
              <a:rPr lang="en-US" dirty="0"/>
              <a:t>entry of erroneous data, </a:t>
            </a:r>
          </a:p>
          <a:p>
            <a:pPr lvl="1"/>
            <a:r>
              <a:rPr lang="en-US" dirty="0"/>
              <a:t>accidental deletion or modification of data, </a:t>
            </a:r>
          </a:p>
          <a:p>
            <a:pPr lvl="1"/>
            <a:r>
              <a:rPr lang="en-US" dirty="0"/>
              <a:t>storage of data in unprotected areas,</a:t>
            </a:r>
          </a:p>
          <a:p>
            <a:pPr lvl="1"/>
            <a:r>
              <a:rPr lang="en-US" dirty="0"/>
              <a:t> failure to protect information</a:t>
            </a:r>
          </a:p>
          <a:p>
            <a:endParaRPr lang="en-US" dirty="0"/>
          </a:p>
          <a:p>
            <a:pPr lvl="1"/>
            <a:endParaRPr lang="en-US" dirty="0"/>
          </a:p>
        </p:txBody>
      </p:sp>
    </p:spTree>
    <p:extLst>
      <p:ext uri="{BB962C8B-B14F-4D97-AF65-F5344CB8AC3E}">
        <p14:creationId xmlns:p14="http://schemas.microsoft.com/office/powerpoint/2010/main" val="2152772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B95D-8EA0-4024-8665-598FC7E0DFF2}"/>
              </a:ext>
            </a:extLst>
          </p:cNvPr>
          <p:cNvSpPr>
            <a:spLocks noGrp="1"/>
          </p:cNvSpPr>
          <p:nvPr>
            <p:ph type="title"/>
          </p:nvPr>
        </p:nvSpPr>
        <p:spPr/>
        <p:txBody>
          <a:bodyPr/>
          <a:lstStyle/>
          <a:p>
            <a:r>
              <a:rPr lang="en-US" b="1" dirty="0"/>
              <a:t>Information extortion/Cyberextortion</a:t>
            </a:r>
          </a:p>
        </p:txBody>
      </p:sp>
      <p:sp>
        <p:nvSpPr>
          <p:cNvPr id="3" name="Content Placeholder 2">
            <a:extLst>
              <a:ext uri="{FF2B5EF4-FFF2-40B4-BE49-F238E27FC236}">
                <a16:creationId xmlns:a16="http://schemas.microsoft.com/office/drawing/2014/main" id="{E4236212-83D5-477B-B709-8C626D149069}"/>
              </a:ext>
            </a:extLst>
          </p:cNvPr>
          <p:cNvSpPr>
            <a:spLocks noGrp="1"/>
          </p:cNvSpPr>
          <p:nvPr>
            <p:ph idx="1"/>
          </p:nvPr>
        </p:nvSpPr>
        <p:spPr/>
        <p:txBody>
          <a:bodyPr/>
          <a:lstStyle/>
          <a:p>
            <a:r>
              <a:rPr lang="en-US" dirty="0"/>
              <a:t>An attacker or trusted insider steals information from a computer system and demands compensation for its return or for an agreement not to disclose it</a:t>
            </a:r>
          </a:p>
          <a:p>
            <a:r>
              <a:rPr lang="en-US" dirty="0"/>
              <a:t>Extortion is common in credit card number theft</a:t>
            </a:r>
          </a:p>
        </p:txBody>
      </p:sp>
    </p:spTree>
    <p:extLst>
      <p:ext uri="{BB962C8B-B14F-4D97-AF65-F5344CB8AC3E}">
        <p14:creationId xmlns:p14="http://schemas.microsoft.com/office/powerpoint/2010/main" val="2293851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711E-14F7-4C53-B2DB-D99D785673E2}"/>
              </a:ext>
            </a:extLst>
          </p:cNvPr>
          <p:cNvSpPr>
            <a:spLocks noGrp="1"/>
          </p:cNvSpPr>
          <p:nvPr>
            <p:ph type="title"/>
          </p:nvPr>
        </p:nvSpPr>
        <p:spPr/>
        <p:txBody>
          <a:bodyPr/>
          <a:lstStyle/>
          <a:p>
            <a:r>
              <a:rPr lang="en-US" b="1" dirty="0"/>
              <a:t>Sabotage or Vandalism</a:t>
            </a:r>
          </a:p>
        </p:txBody>
      </p:sp>
      <p:sp>
        <p:nvSpPr>
          <p:cNvPr id="3" name="Content Placeholder 2">
            <a:extLst>
              <a:ext uri="{FF2B5EF4-FFF2-40B4-BE49-F238E27FC236}">
                <a16:creationId xmlns:a16="http://schemas.microsoft.com/office/drawing/2014/main" id="{234DFF4F-6427-4BA1-9290-EA839C26F38F}"/>
              </a:ext>
            </a:extLst>
          </p:cNvPr>
          <p:cNvSpPr>
            <a:spLocks noGrp="1"/>
          </p:cNvSpPr>
          <p:nvPr>
            <p:ph idx="1"/>
          </p:nvPr>
        </p:nvSpPr>
        <p:spPr/>
        <p:txBody>
          <a:bodyPr/>
          <a:lstStyle/>
          <a:p>
            <a:r>
              <a:rPr lang="en-US" dirty="0"/>
              <a:t>The computer sabotage is the erasure, delete or modify without authorization functions or data of the computer system (hardware and / or software) with the intention of hindering the normal operation of the system</a:t>
            </a:r>
          </a:p>
          <a:p>
            <a:r>
              <a:rPr lang="en-US" dirty="0"/>
              <a:t>Purpose of sabotage or vandalism to either destroy an asset or damage the image of an organization</a:t>
            </a:r>
          </a:p>
        </p:txBody>
      </p:sp>
    </p:spTree>
    <p:extLst>
      <p:ext uri="{BB962C8B-B14F-4D97-AF65-F5344CB8AC3E}">
        <p14:creationId xmlns:p14="http://schemas.microsoft.com/office/powerpoint/2010/main" val="2281298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CC658-2EC9-4F9D-AEA0-6F4F4D80D6E1}"/>
              </a:ext>
            </a:extLst>
          </p:cNvPr>
          <p:cNvSpPr>
            <a:spLocks noGrp="1"/>
          </p:cNvSpPr>
          <p:nvPr>
            <p:ph type="title"/>
          </p:nvPr>
        </p:nvSpPr>
        <p:spPr/>
        <p:txBody>
          <a:bodyPr/>
          <a:lstStyle/>
          <a:p>
            <a:r>
              <a:rPr lang="en-US" b="1" dirty="0"/>
              <a:t>Theft</a:t>
            </a:r>
          </a:p>
        </p:txBody>
      </p:sp>
      <p:sp>
        <p:nvSpPr>
          <p:cNvPr id="3" name="Content Placeholder 2">
            <a:extLst>
              <a:ext uri="{FF2B5EF4-FFF2-40B4-BE49-F238E27FC236}">
                <a16:creationId xmlns:a16="http://schemas.microsoft.com/office/drawing/2014/main" id="{219B1389-7D7E-4083-B703-8CFEFAF9BD0B}"/>
              </a:ext>
            </a:extLst>
          </p:cNvPr>
          <p:cNvSpPr>
            <a:spLocks noGrp="1"/>
          </p:cNvSpPr>
          <p:nvPr>
            <p:ph idx="1"/>
          </p:nvPr>
        </p:nvSpPr>
        <p:spPr/>
        <p:txBody>
          <a:bodyPr/>
          <a:lstStyle/>
          <a:p>
            <a:r>
              <a:rPr lang="en-US" dirty="0"/>
              <a:t>The threat of theft—the illegal taking of another’s property, which can be physical, electronic, or intellectual</a:t>
            </a:r>
          </a:p>
          <a:p>
            <a:r>
              <a:rPr lang="en-US" dirty="0"/>
              <a:t>Physical theft can be controlled quite easily</a:t>
            </a:r>
          </a:p>
          <a:p>
            <a:r>
              <a:rPr lang="en-US" dirty="0"/>
              <a:t>Electronic theft is a more complex problem to manage and control</a:t>
            </a:r>
          </a:p>
        </p:txBody>
      </p:sp>
    </p:spTree>
    <p:extLst>
      <p:ext uri="{BB962C8B-B14F-4D97-AF65-F5344CB8AC3E}">
        <p14:creationId xmlns:p14="http://schemas.microsoft.com/office/powerpoint/2010/main" val="1338026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B564-96B5-4A8A-A2E9-B97CE6307621}"/>
              </a:ext>
            </a:extLst>
          </p:cNvPr>
          <p:cNvSpPr>
            <a:spLocks noGrp="1"/>
          </p:cNvSpPr>
          <p:nvPr>
            <p:ph type="title"/>
          </p:nvPr>
        </p:nvSpPr>
        <p:spPr/>
        <p:txBody>
          <a:bodyPr>
            <a:normAutofit/>
          </a:bodyPr>
          <a:lstStyle/>
          <a:p>
            <a:r>
              <a:rPr lang="en-US" b="1" dirty="0"/>
              <a:t>Technical hardware failures or errors</a:t>
            </a:r>
            <a:endParaRPr lang="en-US" dirty="0"/>
          </a:p>
        </p:txBody>
      </p:sp>
      <p:sp>
        <p:nvSpPr>
          <p:cNvPr id="3" name="Content Placeholder 2">
            <a:extLst>
              <a:ext uri="{FF2B5EF4-FFF2-40B4-BE49-F238E27FC236}">
                <a16:creationId xmlns:a16="http://schemas.microsoft.com/office/drawing/2014/main" id="{314D8B68-D29A-41D0-B9D0-AB5B68349397}"/>
              </a:ext>
            </a:extLst>
          </p:cNvPr>
          <p:cNvSpPr>
            <a:spLocks noGrp="1"/>
          </p:cNvSpPr>
          <p:nvPr>
            <p:ph idx="1"/>
          </p:nvPr>
        </p:nvSpPr>
        <p:spPr/>
        <p:txBody>
          <a:bodyPr/>
          <a:lstStyle/>
          <a:p>
            <a:r>
              <a:rPr lang="en-US" dirty="0"/>
              <a:t>manufacturer distributes equipment containing a known or unknown flaw</a:t>
            </a:r>
          </a:p>
          <a:p>
            <a:r>
              <a:rPr lang="en-US" dirty="0"/>
              <a:t>system  perform outside of expected parameters, resulting in unreliable service or lack of availability</a:t>
            </a:r>
            <a:endParaRPr lang="en-US" b="1" dirty="0"/>
          </a:p>
          <a:p>
            <a:r>
              <a:rPr lang="en-US" dirty="0"/>
              <a:t>Some errors are terminal—that is, they result in the unrecoverable loss of the equipment</a:t>
            </a:r>
          </a:p>
          <a:p>
            <a:r>
              <a:rPr lang="en-US" dirty="0"/>
              <a:t>Some errors are intermittent, in that they only periodically manifest themselves, resulting in faults that are not easily repeated, and thus, equipment can sometimes stop working, or work in unexpected ways</a:t>
            </a:r>
          </a:p>
        </p:txBody>
      </p:sp>
    </p:spTree>
    <p:extLst>
      <p:ext uri="{BB962C8B-B14F-4D97-AF65-F5344CB8AC3E}">
        <p14:creationId xmlns:p14="http://schemas.microsoft.com/office/powerpoint/2010/main" val="1284194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2F9F-A781-4C38-B947-17956294294C}"/>
              </a:ext>
            </a:extLst>
          </p:cNvPr>
          <p:cNvSpPr>
            <a:spLocks noGrp="1"/>
          </p:cNvSpPr>
          <p:nvPr>
            <p:ph type="title"/>
          </p:nvPr>
        </p:nvSpPr>
        <p:spPr/>
        <p:txBody>
          <a:bodyPr>
            <a:normAutofit/>
          </a:bodyPr>
          <a:lstStyle/>
          <a:p>
            <a:r>
              <a:rPr lang="en-US" b="1" dirty="0"/>
              <a:t>Technical Software Failures or Errors</a:t>
            </a:r>
          </a:p>
        </p:txBody>
      </p:sp>
      <p:sp>
        <p:nvSpPr>
          <p:cNvPr id="3" name="Content Placeholder 2">
            <a:extLst>
              <a:ext uri="{FF2B5EF4-FFF2-40B4-BE49-F238E27FC236}">
                <a16:creationId xmlns:a16="http://schemas.microsoft.com/office/drawing/2014/main" id="{73B98C5D-4308-44B7-B2D9-44D71CC488AB}"/>
              </a:ext>
            </a:extLst>
          </p:cNvPr>
          <p:cNvSpPr>
            <a:spLocks noGrp="1"/>
          </p:cNvSpPr>
          <p:nvPr>
            <p:ph idx="1"/>
          </p:nvPr>
        </p:nvSpPr>
        <p:spPr/>
        <p:txBody>
          <a:bodyPr/>
          <a:lstStyle/>
          <a:p>
            <a:r>
              <a:rPr lang="en-US" dirty="0"/>
              <a:t>Large quantities of computer code are written, debugged, published, and sold before all their bugs are detected and resolved</a:t>
            </a:r>
          </a:p>
          <a:p>
            <a:r>
              <a:rPr lang="en-US" dirty="0"/>
              <a:t>combinations of certain software and hardware reveal new software bugs</a:t>
            </a:r>
          </a:p>
        </p:txBody>
      </p:sp>
    </p:spTree>
    <p:extLst>
      <p:ext uri="{BB962C8B-B14F-4D97-AF65-F5344CB8AC3E}">
        <p14:creationId xmlns:p14="http://schemas.microsoft.com/office/powerpoint/2010/main" val="640842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1151-CC93-4480-B6C8-8ED6E8881E56}"/>
              </a:ext>
            </a:extLst>
          </p:cNvPr>
          <p:cNvSpPr>
            <a:spLocks noGrp="1"/>
          </p:cNvSpPr>
          <p:nvPr>
            <p:ph type="title"/>
          </p:nvPr>
        </p:nvSpPr>
        <p:spPr/>
        <p:txBody>
          <a:bodyPr/>
          <a:lstStyle/>
          <a:p>
            <a:r>
              <a:rPr lang="en-US" b="1" dirty="0"/>
              <a:t>Attack</a:t>
            </a:r>
          </a:p>
        </p:txBody>
      </p:sp>
      <p:sp>
        <p:nvSpPr>
          <p:cNvPr id="3" name="Content Placeholder 2">
            <a:extLst>
              <a:ext uri="{FF2B5EF4-FFF2-40B4-BE49-F238E27FC236}">
                <a16:creationId xmlns:a16="http://schemas.microsoft.com/office/drawing/2014/main" id="{3BBE1F20-096E-4818-B27B-EB71FBA4E8A0}"/>
              </a:ext>
            </a:extLst>
          </p:cNvPr>
          <p:cNvSpPr>
            <a:spLocks noGrp="1"/>
          </p:cNvSpPr>
          <p:nvPr>
            <p:ph idx="1"/>
          </p:nvPr>
        </p:nvSpPr>
        <p:spPr/>
        <p:txBody>
          <a:bodyPr/>
          <a:lstStyle/>
          <a:p>
            <a:r>
              <a:rPr lang="en-US" dirty="0"/>
              <a:t>An attack is an act that takes advantage of a vulnerability to compromise a controlled system</a:t>
            </a:r>
          </a:p>
          <a:p>
            <a:r>
              <a:rPr lang="en-US" dirty="0"/>
              <a:t> Attacks are intentional and their objective is to harm the organization’s information or physical asset</a:t>
            </a:r>
          </a:p>
          <a:p>
            <a:endParaRPr lang="en-US" dirty="0"/>
          </a:p>
        </p:txBody>
      </p:sp>
    </p:spTree>
    <p:extLst>
      <p:ext uri="{BB962C8B-B14F-4D97-AF65-F5344CB8AC3E}">
        <p14:creationId xmlns:p14="http://schemas.microsoft.com/office/powerpoint/2010/main" val="345121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EEEC-0ED9-4FFA-872F-C35D6B291AE1}"/>
              </a:ext>
            </a:extLst>
          </p:cNvPr>
          <p:cNvSpPr>
            <a:spLocks noGrp="1"/>
          </p:cNvSpPr>
          <p:nvPr>
            <p:ph type="title"/>
          </p:nvPr>
        </p:nvSpPr>
        <p:spPr/>
        <p:txBody>
          <a:bodyPr/>
          <a:lstStyle/>
          <a:p>
            <a:r>
              <a:rPr lang="en-US" b="1" dirty="0"/>
              <a:t>Business Needs First</a:t>
            </a:r>
          </a:p>
        </p:txBody>
      </p:sp>
      <p:sp>
        <p:nvSpPr>
          <p:cNvPr id="3" name="Content Placeholder 2">
            <a:extLst>
              <a:ext uri="{FF2B5EF4-FFF2-40B4-BE49-F238E27FC236}">
                <a16:creationId xmlns:a16="http://schemas.microsoft.com/office/drawing/2014/main" id="{EFC23753-2BB5-47CC-994C-14CC2F5F90EC}"/>
              </a:ext>
            </a:extLst>
          </p:cNvPr>
          <p:cNvSpPr>
            <a:spLocks noGrp="1"/>
          </p:cNvSpPr>
          <p:nvPr>
            <p:ph idx="1"/>
          </p:nvPr>
        </p:nvSpPr>
        <p:spPr/>
        <p:txBody>
          <a:bodyPr/>
          <a:lstStyle/>
          <a:p>
            <a:pPr marL="0" indent="0">
              <a:buNone/>
            </a:pPr>
            <a:r>
              <a:rPr lang="en-US" b="1" dirty="0"/>
              <a:t>Information security performs four important functions for an organization: </a:t>
            </a:r>
          </a:p>
          <a:p>
            <a:r>
              <a:rPr lang="en-US" dirty="0"/>
              <a:t>Protecting the  functionality of an organization</a:t>
            </a:r>
          </a:p>
          <a:p>
            <a:r>
              <a:rPr lang="en-US" dirty="0"/>
              <a:t>Enabling the safe operation of applications running on the organization’s IT systems </a:t>
            </a:r>
          </a:p>
          <a:p>
            <a:r>
              <a:rPr lang="en-US" dirty="0"/>
              <a:t>Protecting the data the organization collects and uses </a:t>
            </a:r>
          </a:p>
          <a:p>
            <a:r>
              <a:rPr lang="en-US" dirty="0"/>
              <a:t>Safeguarding the organization’s technology assets</a:t>
            </a:r>
          </a:p>
        </p:txBody>
      </p:sp>
    </p:spTree>
    <p:extLst>
      <p:ext uri="{BB962C8B-B14F-4D97-AF65-F5344CB8AC3E}">
        <p14:creationId xmlns:p14="http://schemas.microsoft.com/office/powerpoint/2010/main" val="167008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CE9B-15C5-46E8-BB94-9074A5D320AB}"/>
              </a:ext>
            </a:extLst>
          </p:cNvPr>
          <p:cNvSpPr>
            <a:spLocks noGrp="1"/>
          </p:cNvSpPr>
          <p:nvPr>
            <p:ph type="title"/>
          </p:nvPr>
        </p:nvSpPr>
        <p:spPr/>
        <p:txBody>
          <a:bodyPr/>
          <a:lstStyle/>
          <a:p>
            <a:r>
              <a:rPr lang="en-US" b="1" dirty="0"/>
              <a:t>Malicious code</a:t>
            </a:r>
          </a:p>
        </p:txBody>
      </p:sp>
      <p:sp>
        <p:nvSpPr>
          <p:cNvPr id="3" name="Content Placeholder 2">
            <a:extLst>
              <a:ext uri="{FF2B5EF4-FFF2-40B4-BE49-F238E27FC236}">
                <a16:creationId xmlns:a16="http://schemas.microsoft.com/office/drawing/2014/main" id="{4348891E-F4A1-41B0-853D-59175BFBA7D3}"/>
              </a:ext>
            </a:extLst>
          </p:cNvPr>
          <p:cNvSpPr>
            <a:spLocks noGrp="1"/>
          </p:cNvSpPr>
          <p:nvPr>
            <p:ph idx="1"/>
          </p:nvPr>
        </p:nvSpPr>
        <p:spPr>
          <a:xfrm>
            <a:off x="5108173" y="587429"/>
            <a:ext cx="6281873" cy="5248622"/>
          </a:xfrm>
        </p:spPr>
        <p:txBody>
          <a:bodyPr/>
          <a:lstStyle/>
          <a:p>
            <a:r>
              <a:rPr lang="en-US" dirty="0"/>
              <a:t> Malicious code is any type of code that causes harm to a computer system or network. They includes the execution of viruses, worms, Trojan horses, and active Web scripts with the intent to destroy or steal information</a:t>
            </a:r>
          </a:p>
          <a:p>
            <a:r>
              <a:rPr lang="en-US" b="1" dirty="0"/>
              <a:t>Spyware</a:t>
            </a:r>
            <a:r>
              <a:rPr lang="en-US" dirty="0"/>
              <a:t> is a type of malicious software that is installed on a computing device without the end user's knowledge that aids in gathering information about a person or organization without their knowledge</a:t>
            </a:r>
            <a:r>
              <a:rPr lang="en-US" b="1" dirty="0"/>
              <a:t> </a:t>
            </a:r>
            <a:r>
              <a:rPr lang="en-US" dirty="0"/>
              <a:t>.</a:t>
            </a:r>
          </a:p>
        </p:txBody>
      </p:sp>
    </p:spTree>
    <p:extLst>
      <p:ext uri="{BB962C8B-B14F-4D97-AF65-F5344CB8AC3E}">
        <p14:creationId xmlns:p14="http://schemas.microsoft.com/office/powerpoint/2010/main" val="3496825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84319-589C-4985-A985-50A5F5521E76}"/>
              </a:ext>
            </a:extLst>
          </p:cNvPr>
          <p:cNvSpPr>
            <a:spLocks noGrp="1"/>
          </p:cNvSpPr>
          <p:nvPr>
            <p:ph type="title"/>
          </p:nvPr>
        </p:nvSpPr>
        <p:spPr/>
        <p:txBody>
          <a:bodyPr/>
          <a:lstStyle/>
          <a:p>
            <a:r>
              <a:rPr lang="en-US" b="1" dirty="0"/>
              <a:t>Attack</a:t>
            </a:r>
            <a:endParaRPr lang="en-US" dirty="0"/>
          </a:p>
        </p:txBody>
      </p:sp>
      <p:sp>
        <p:nvSpPr>
          <p:cNvPr id="3" name="Text Placeholder 2">
            <a:extLst>
              <a:ext uri="{FF2B5EF4-FFF2-40B4-BE49-F238E27FC236}">
                <a16:creationId xmlns:a16="http://schemas.microsoft.com/office/drawing/2014/main" id="{99324BA7-285B-4D22-B639-D3FAD9266318}"/>
              </a:ext>
            </a:extLst>
          </p:cNvPr>
          <p:cNvSpPr>
            <a:spLocks noGrp="1"/>
          </p:cNvSpPr>
          <p:nvPr>
            <p:ph type="body" idx="1"/>
          </p:nvPr>
        </p:nvSpPr>
        <p:spPr/>
        <p:txBody>
          <a:bodyPr/>
          <a:lstStyle/>
          <a:p>
            <a:r>
              <a:rPr lang="en-US" b="1" dirty="0"/>
              <a:t>hoaxes</a:t>
            </a:r>
          </a:p>
        </p:txBody>
      </p:sp>
      <p:sp>
        <p:nvSpPr>
          <p:cNvPr id="4" name="Content Placeholder 3">
            <a:extLst>
              <a:ext uri="{FF2B5EF4-FFF2-40B4-BE49-F238E27FC236}">
                <a16:creationId xmlns:a16="http://schemas.microsoft.com/office/drawing/2014/main" id="{744D1BC6-15DB-4269-B47B-726EEC967839}"/>
              </a:ext>
            </a:extLst>
          </p:cNvPr>
          <p:cNvSpPr>
            <a:spLocks noGrp="1"/>
          </p:cNvSpPr>
          <p:nvPr>
            <p:ph sz="half" idx="2"/>
          </p:nvPr>
        </p:nvSpPr>
        <p:spPr/>
        <p:txBody>
          <a:bodyPr/>
          <a:lstStyle/>
          <a:p>
            <a:r>
              <a:rPr lang="en-US" dirty="0"/>
              <a:t>hoaxes are warning messages of viruses that are distributed via pop-ups, emails, and spam messages</a:t>
            </a:r>
          </a:p>
          <a:p>
            <a:r>
              <a:rPr lang="en-US" dirty="0"/>
              <a:t>objective of the virus hoax is to create fear and doubts in the user’s mind</a:t>
            </a:r>
          </a:p>
          <a:p>
            <a:endParaRPr lang="en-US" dirty="0"/>
          </a:p>
        </p:txBody>
      </p:sp>
      <p:sp>
        <p:nvSpPr>
          <p:cNvPr id="5" name="Text Placeholder 4">
            <a:extLst>
              <a:ext uri="{FF2B5EF4-FFF2-40B4-BE49-F238E27FC236}">
                <a16:creationId xmlns:a16="http://schemas.microsoft.com/office/drawing/2014/main" id="{E351BAF5-9FC9-4A1A-84A9-BCC6CC3D7A21}"/>
              </a:ext>
            </a:extLst>
          </p:cNvPr>
          <p:cNvSpPr>
            <a:spLocks noGrp="1"/>
          </p:cNvSpPr>
          <p:nvPr>
            <p:ph type="body" sz="quarter" idx="3"/>
          </p:nvPr>
        </p:nvSpPr>
        <p:spPr/>
        <p:txBody>
          <a:bodyPr/>
          <a:lstStyle/>
          <a:p>
            <a:r>
              <a:rPr lang="en-US" b="1" dirty="0"/>
              <a:t>Password cracking</a:t>
            </a:r>
            <a:r>
              <a:rPr lang="en-US" dirty="0"/>
              <a:t> </a:t>
            </a:r>
            <a:endParaRPr lang="en-US" b="1" dirty="0"/>
          </a:p>
        </p:txBody>
      </p:sp>
      <p:sp>
        <p:nvSpPr>
          <p:cNvPr id="6" name="Content Placeholder 5">
            <a:extLst>
              <a:ext uri="{FF2B5EF4-FFF2-40B4-BE49-F238E27FC236}">
                <a16:creationId xmlns:a16="http://schemas.microsoft.com/office/drawing/2014/main" id="{7674C954-3282-42B8-AC68-9C8264EE7EBF}"/>
              </a:ext>
            </a:extLst>
          </p:cNvPr>
          <p:cNvSpPr>
            <a:spLocks noGrp="1"/>
          </p:cNvSpPr>
          <p:nvPr>
            <p:ph sz="quarter" idx="4"/>
          </p:nvPr>
        </p:nvSpPr>
        <p:spPr/>
        <p:txBody>
          <a:bodyPr/>
          <a:lstStyle/>
          <a:p>
            <a:r>
              <a:rPr lang="en-US" dirty="0"/>
              <a:t>Password cracking involves attackers trying to gain unauthorized access to systems, accounts, or files by deciphering passwords</a:t>
            </a:r>
          </a:p>
          <a:p>
            <a:endParaRPr lang="en-US" dirty="0"/>
          </a:p>
        </p:txBody>
      </p:sp>
    </p:spTree>
    <p:extLst>
      <p:ext uri="{BB962C8B-B14F-4D97-AF65-F5344CB8AC3E}">
        <p14:creationId xmlns:p14="http://schemas.microsoft.com/office/powerpoint/2010/main" val="1492413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70FE-78DE-4D9D-A779-4B5AADFB2EF9}"/>
              </a:ext>
            </a:extLst>
          </p:cNvPr>
          <p:cNvSpPr>
            <a:spLocks noGrp="1"/>
          </p:cNvSpPr>
          <p:nvPr>
            <p:ph type="title"/>
          </p:nvPr>
        </p:nvSpPr>
        <p:spPr/>
        <p:txBody>
          <a:bodyPr/>
          <a:lstStyle/>
          <a:p>
            <a:r>
              <a:rPr lang="en-US" b="1" dirty="0"/>
              <a:t>Attack</a:t>
            </a:r>
            <a:endParaRPr lang="en-US" dirty="0"/>
          </a:p>
        </p:txBody>
      </p:sp>
      <p:sp>
        <p:nvSpPr>
          <p:cNvPr id="3" name="Text Placeholder 2">
            <a:extLst>
              <a:ext uri="{FF2B5EF4-FFF2-40B4-BE49-F238E27FC236}">
                <a16:creationId xmlns:a16="http://schemas.microsoft.com/office/drawing/2014/main" id="{F4C64DDE-1C09-4330-B2AD-9B1D5CD83CDB}"/>
              </a:ext>
            </a:extLst>
          </p:cNvPr>
          <p:cNvSpPr>
            <a:spLocks noGrp="1"/>
          </p:cNvSpPr>
          <p:nvPr>
            <p:ph type="body" idx="1"/>
          </p:nvPr>
        </p:nvSpPr>
        <p:spPr/>
        <p:txBody>
          <a:bodyPr/>
          <a:lstStyle/>
          <a:p>
            <a:r>
              <a:rPr lang="en-US" b="1" dirty="0"/>
              <a:t>Brute force</a:t>
            </a:r>
          </a:p>
          <a:p>
            <a:endParaRPr lang="en-US" b="1" dirty="0"/>
          </a:p>
        </p:txBody>
      </p:sp>
      <p:sp>
        <p:nvSpPr>
          <p:cNvPr id="4" name="Content Placeholder 3">
            <a:extLst>
              <a:ext uri="{FF2B5EF4-FFF2-40B4-BE49-F238E27FC236}">
                <a16:creationId xmlns:a16="http://schemas.microsoft.com/office/drawing/2014/main" id="{B175056B-DC88-45DB-ACC6-3F327526A5AA}"/>
              </a:ext>
            </a:extLst>
          </p:cNvPr>
          <p:cNvSpPr>
            <a:spLocks noGrp="1"/>
          </p:cNvSpPr>
          <p:nvPr>
            <p:ph sz="half" idx="2"/>
          </p:nvPr>
        </p:nvSpPr>
        <p:spPr>
          <a:xfrm>
            <a:off x="5125305" y="1488985"/>
            <a:ext cx="6264350" cy="1940015"/>
          </a:xfrm>
        </p:spPr>
        <p:txBody>
          <a:bodyPr>
            <a:normAutofit fontScale="92500" lnSpcReduction="20000"/>
          </a:bodyPr>
          <a:lstStyle/>
          <a:p>
            <a:r>
              <a:rPr lang="en-US" dirty="0"/>
              <a:t>The application of computing and network resources to try every possible password combination is called a brute force attack</a:t>
            </a:r>
          </a:p>
          <a:p>
            <a:r>
              <a:rPr lang="en-US" dirty="0"/>
              <a:t>systematically entering every possible combination of letters, numbers, and symbols into a password field until one works</a:t>
            </a:r>
          </a:p>
          <a:p>
            <a:endParaRPr lang="en-US" dirty="0"/>
          </a:p>
        </p:txBody>
      </p:sp>
      <p:sp>
        <p:nvSpPr>
          <p:cNvPr id="5" name="Text Placeholder 4">
            <a:extLst>
              <a:ext uri="{FF2B5EF4-FFF2-40B4-BE49-F238E27FC236}">
                <a16:creationId xmlns:a16="http://schemas.microsoft.com/office/drawing/2014/main" id="{4C0775DD-C28E-4EBF-BD5B-47B0F1E9E2FD}"/>
              </a:ext>
            </a:extLst>
          </p:cNvPr>
          <p:cNvSpPr>
            <a:spLocks noGrp="1"/>
          </p:cNvSpPr>
          <p:nvPr>
            <p:ph type="body" sz="quarter" idx="3"/>
          </p:nvPr>
        </p:nvSpPr>
        <p:spPr/>
        <p:txBody>
          <a:bodyPr/>
          <a:lstStyle/>
          <a:p>
            <a:r>
              <a:rPr lang="en-US" b="1" dirty="0"/>
              <a:t>dictionary attack</a:t>
            </a:r>
          </a:p>
          <a:p>
            <a:endParaRPr lang="en-US" b="1" dirty="0"/>
          </a:p>
        </p:txBody>
      </p:sp>
      <p:sp>
        <p:nvSpPr>
          <p:cNvPr id="6" name="Content Placeholder 5">
            <a:extLst>
              <a:ext uri="{FF2B5EF4-FFF2-40B4-BE49-F238E27FC236}">
                <a16:creationId xmlns:a16="http://schemas.microsoft.com/office/drawing/2014/main" id="{C2F4D401-002A-44A8-B298-3E24072370F8}"/>
              </a:ext>
            </a:extLst>
          </p:cNvPr>
          <p:cNvSpPr>
            <a:spLocks noGrp="1"/>
          </p:cNvSpPr>
          <p:nvPr>
            <p:ph sz="quarter" idx="4"/>
          </p:nvPr>
        </p:nvSpPr>
        <p:spPr>
          <a:xfrm>
            <a:off x="5118447" y="4145280"/>
            <a:ext cx="6265588" cy="1910467"/>
          </a:xfrm>
        </p:spPr>
        <p:txBody>
          <a:bodyPr>
            <a:normAutofit fontScale="92500" lnSpcReduction="20000"/>
          </a:bodyPr>
          <a:lstStyle/>
          <a:p>
            <a:r>
              <a:rPr lang="en-US" dirty="0"/>
              <a:t>The dictionary attack is a variation of the brute force attack which narrows the field by selecting specific target accounts and using a list of commonly used passwords (the dictionary) instead of random combinations.</a:t>
            </a:r>
          </a:p>
          <a:p>
            <a:r>
              <a:rPr lang="en-US" dirty="0"/>
              <a:t>Some users pick easy to remember passwords, like “password” or “123abc</a:t>
            </a:r>
          </a:p>
          <a:p>
            <a:endParaRPr lang="en-US" dirty="0"/>
          </a:p>
        </p:txBody>
      </p:sp>
    </p:spTree>
    <p:extLst>
      <p:ext uri="{BB962C8B-B14F-4D97-AF65-F5344CB8AC3E}">
        <p14:creationId xmlns:p14="http://schemas.microsoft.com/office/powerpoint/2010/main" val="3857548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B4B00-4539-4D8C-814F-84CFD7D7AFE7}"/>
              </a:ext>
            </a:extLst>
          </p:cNvPr>
          <p:cNvSpPr>
            <a:spLocks noGrp="1"/>
          </p:cNvSpPr>
          <p:nvPr>
            <p:ph type="title"/>
          </p:nvPr>
        </p:nvSpPr>
        <p:spPr/>
        <p:txBody>
          <a:bodyPr/>
          <a:lstStyle/>
          <a:p>
            <a:r>
              <a:rPr lang="en-US" b="1" dirty="0"/>
              <a:t>Denial of services /DDOS</a:t>
            </a:r>
          </a:p>
        </p:txBody>
      </p:sp>
      <p:sp>
        <p:nvSpPr>
          <p:cNvPr id="3" name="Content Placeholder 2">
            <a:extLst>
              <a:ext uri="{FF2B5EF4-FFF2-40B4-BE49-F238E27FC236}">
                <a16:creationId xmlns:a16="http://schemas.microsoft.com/office/drawing/2014/main" id="{48AE3705-03B7-4B69-B633-B50184F2E36C}"/>
              </a:ext>
            </a:extLst>
          </p:cNvPr>
          <p:cNvSpPr>
            <a:spLocks noGrp="1"/>
          </p:cNvSpPr>
          <p:nvPr>
            <p:ph idx="1"/>
          </p:nvPr>
        </p:nvSpPr>
        <p:spPr/>
        <p:txBody>
          <a:bodyPr/>
          <a:lstStyle/>
          <a:p>
            <a:r>
              <a:rPr lang="en-US" dirty="0"/>
              <a:t>(</a:t>
            </a:r>
            <a:r>
              <a:rPr lang="en-US" b="1" dirty="0"/>
              <a:t>DoS) attack</a:t>
            </a:r>
            <a:r>
              <a:rPr lang="en-US" dirty="0"/>
              <a:t>, the attacker sends a large number of connection or information requests to a target</a:t>
            </a:r>
          </a:p>
          <a:p>
            <a:pPr lvl="1"/>
            <a:r>
              <a:rPr lang="en-US" dirty="0"/>
              <a:t>the target system becomes overloaded and cannot respond to legitimate requests for service</a:t>
            </a:r>
          </a:p>
          <a:p>
            <a:pPr lvl="1"/>
            <a:r>
              <a:rPr lang="en-US" dirty="0"/>
              <a:t>The system may crash become unable to perform ordinary functions</a:t>
            </a:r>
          </a:p>
          <a:p>
            <a:r>
              <a:rPr lang="en-US" dirty="0"/>
              <a:t> </a:t>
            </a:r>
            <a:r>
              <a:rPr lang="en-US" b="1" dirty="0"/>
              <a:t>Distributed denial of-service (DDoS) </a:t>
            </a:r>
            <a:r>
              <a:rPr lang="en-US" dirty="0"/>
              <a:t>is an attack in which a coordinated stream of requests is launched against a target from many locations at the same time</a:t>
            </a:r>
          </a:p>
        </p:txBody>
      </p:sp>
    </p:spTree>
    <p:extLst>
      <p:ext uri="{BB962C8B-B14F-4D97-AF65-F5344CB8AC3E}">
        <p14:creationId xmlns:p14="http://schemas.microsoft.com/office/powerpoint/2010/main" val="2595890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91C24-921F-4849-A718-390E8E734C4D}"/>
              </a:ext>
            </a:extLst>
          </p:cNvPr>
          <p:cNvSpPr>
            <a:spLocks noGrp="1"/>
          </p:cNvSpPr>
          <p:nvPr>
            <p:ph type="title"/>
          </p:nvPr>
        </p:nvSpPr>
        <p:spPr/>
        <p:txBody>
          <a:bodyPr/>
          <a:lstStyle/>
          <a:p>
            <a:r>
              <a:rPr lang="en-US" b="1" dirty="0"/>
              <a:t>Denial of services /DDOS</a:t>
            </a:r>
            <a:endParaRPr lang="en-US" dirty="0"/>
          </a:p>
        </p:txBody>
      </p:sp>
      <p:pic>
        <p:nvPicPr>
          <p:cNvPr id="5" name="Content Placeholder 4">
            <a:extLst>
              <a:ext uri="{FF2B5EF4-FFF2-40B4-BE49-F238E27FC236}">
                <a16:creationId xmlns:a16="http://schemas.microsoft.com/office/drawing/2014/main" id="{A79F452B-4B4D-4BA6-9294-D2F89C041F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5041" y="965201"/>
            <a:ext cx="6837680" cy="5191760"/>
          </a:xfrm>
        </p:spPr>
      </p:pic>
    </p:spTree>
    <p:extLst>
      <p:ext uri="{BB962C8B-B14F-4D97-AF65-F5344CB8AC3E}">
        <p14:creationId xmlns:p14="http://schemas.microsoft.com/office/powerpoint/2010/main" val="643792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D0986-0CE2-42F9-A110-ABBEFAD0C470}"/>
              </a:ext>
            </a:extLst>
          </p:cNvPr>
          <p:cNvSpPr>
            <a:spLocks noGrp="1"/>
          </p:cNvSpPr>
          <p:nvPr>
            <p:ph type="title"/>
          </p:nvPr>
        </p:nvSpPr>
        <p:spPr/>
        <p:txBody>
          <a:bodyPr/>
          <a:lstStyle/>
          <a:p>
            <a:r>
              <a:rPr lang="en-US" b="1" dirty="0"/>
              <a:t>Spoofing</a:t>
            </a:r>
          </a:p>
        </p:txBody>
      </p:sp>
      <p:sp>
        <p:nvSpPr>
          <p:cNvPr id="3" name="Content Placeholder 2">
            <a:extLst>
              <a:ext uri="{FF2B5EF4-FFF2-40B4-BE49-F238E27FC236}">
                <a16:creationId xmlns:a16="http://schemas.microsoft.com/office/drawing/2014/main" id="{EAA145E0-91B1-4B81-ABE1-69C105119C42}"/>
              </a:ext>
            </a:extLst>
          </p:cNvPr>
          <p:cNvSpPr>
            <a:spLocks noGrp="1"/>
          </p:cNvSpPr>
          <p:nvPr>
            <p:ph idx="1"/>
          </p:nvPr>
        </p:nvSpPr>
        <p:spPr>
          <a:xfrm>
            <a:off x="4793327" y="0"/>
            <a:ext cx="6281873" cy="3891280"/>
          </a:xfrm>
        </p:spPr>
        <p:txBody>
          <a:bodyPr/>
          <a:lstStyle/>
          <a:p>
            <a:r>
              <a:rPr lang="en-US" dirty="0"/>
              <a:t>Spoofing is a technique used to gain unauthorized access to computers, wherein the intruder sends messages with a source IP address that has been forged to indicate that the messages are coming from a trusted host. </a:t>
            </a:r>
          </a:p>
          <a:p>
            <a:endParaRPr lang="en-US" dirty="0"/>
          </a:p>
        </p:txBody>
      </p:sp>
      <p:pic>
        <p:nvPicPr>
          <p:cNvPr id="5" name="Picture 4">
            <a:extLst>
              <a:ext uri="{FF2B5EF4-FFF2-40B4-BE49-F238E27FC236}">
                <a16:creationId xmlns:a16="http://schemas.microsoft.com/office/drawing/2014/main" id="{34D3BF4A-1FA4-46C0-8DF8-D27601E7D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760" y="2702560"/>
            <a:ext cx="6786880" cy="3802519"/>
          </a:xfrm>
          <a:prstGeom prst="rect">
            <a:avLst/>
          </a:prstGeom>
        </p:spPr>
      </p:pic>
    </p:spTree>
    <p:extLst>
      <p:ext uri="{BB962C8B-B14F-4D97-AF65-F5344CB8AC3E}">
        <p14:creationId xmlns:p14="http://schemas.microsoft.com/office/powerpoint/2010/main" val="3017311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7AF2-3C36-4041-8C9A-C92B27C09ED6}"/>
              </a:ext>
            </a:extLst>
          </p:cNvPr>
          <p:cNvSpPr>
            <a:spLocks noGrp="1"/>
          </p:cNvSpPr>
          <p:nvPr>
            <p:ph type="title"/>
          </p:nvPr>
        </p:nvSpPr>
        <p:spPr/>
        <p:txBody>
          <a:bodyPr/>
          <a:lstStyle/>
          <a:p>
            <a:r>
              <a:rPr lang="en-US" b="1" dirty="0"/>
              <a:t>Man in the middle/ TCP hijacking</a:t>
            </a:r>
          </a:p>
        </p:txBody>
      </p:sp>
      <p:sp>
        <p:nvSpPr>
          <p:cNvPr id="3" name="Content Placeholder 2">
            <a:extLst>
              <a:ext uri="{FF2B5EF4-FFF2-40B4-BE49-F238E27FC236}">
                <a16:creationId xmlns:a16="http://schemas.microsoft.com/office/drawing/2014/main" id="{CF02EE41-B94B-4070-ADB3-32382EA524F2}"/>
              </a:ext>
            </a:extLst>
          </p:cNvPr>
          <p:cNvSpPr>
            <a:spLocks noGrp="1"/>
          </p:cNvSpPr>
          <p:nvPr>
            <p:ph idx="1"/>
          </p:nvPr>
        </p:nvSpPr>
        <p:spPr>
          <a:xfrm>
            <a:off x="5118447" y="803186"/>
            <a:ext cx="6778913" cy="5248622"/>
          </a:xfrm>
        </p:spPr>
        <p:txBody>
          <a:bodyPr/>
          <a:lstStyle/>
          <a:p>
            <a:r>
              <a:rPr lang="en-US" dirty="0"/>
              <a:t>Man-in-the-middle or TCP hijacking attack, an attacker monitors (or sniffs) packets from the network, modifies them, and inserts them back into the network. This type of attack uses IP spoofing to enable an attacker to impersonate another entity on the network.</a:t>
            </a:r>
          </a:p>
          <a:p>
            <a:r>
              <a:rPr lang="en-US" dirty="0"/>
              <a:t>TCP hijacking, involves the interception of an encryption key exchange, which enables the hacker to act as an invisible man-in-the-middle—that is, an eavesdropper—on encrypted communications.</a:t>
            </a:r>
          </a:p>
        </p:txBody>
      </p:sp>
    </p:spTree>
    <p:extLst>
      <p:ext uri="{BB962C8B-B14F-4D97-AF65-F5344CB8AC3E}">
        <p14:creationId xmlns:p14="http://schemas.microsoft.com/office/powerpoint/2010/main" val="1020515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A8C2D-E556-4CB7-9E6B-518B23150D7D}"/>
              </a:ext>
            </a:extLst>
          </p:cNvPr>
          <p:cNvSpPr>
            <a:spLocks noGrp="1"/>
          </p:cNvSpPr>
          <p:nvPr>
            <p:ph type="title"/>
          </p:nvPr>
        </p:nvSpPr>
        <p:spPr/>
        <p:txBody>
          <a:bodyPr/>
          <a:lstStyle/>
          <a:p>
            <a:r>
              <a:rPr lang="en-US" b="1" dirty="0"/>
              <a:t>Man in the middle/ TCP hijacking</a:t>
            </a:r>
            <a:endParaRPr lang="en-US" dirty="0"/>
          </a:p>
        </p:txBody>
      </p:sp>
      <p:pic>
        <p:nvPicPr>
          <p:cNvPr id="5" name="Content Placeholder 4">
            <a:extLst>
              <a:ext uri="{FF2B5EF4-FFF2-40B4-BE49-F238E27FC236}">
                <a16:creationId xmlns:a16="http://schemas.microsoft.com/office/drawing/2014/main" id="{68C6D634-E82E-4A39-AAE6-4A80CFE309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7440" y="558801"/>
            <a:ext cx="6597938" cy="5689599"/>
          </a:xfrm>
        </p:spPr>
      </p:pic>
    </p:spTree>
    <p:extLst>
      <p:ext uri="{BB962C8B-B14F-4D97-AF65-F5344CB8AC3E}">
        <p14:creationId xmlns:p14="http://schemas.microsoft.com/office/powerpoint/2010/main" val="8052482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57667-8E19-4EF7-B473-813EADC63DCC}"/>
              </a:ext>
            </a:extLst>
          </p:cNvPr>
          <p:cNvSpPr>
            <a:spLocks noGrp="1"/>
          </p:cNvSpPr>
          <p:nvPr>
            <p:ph type="title"/>
          </p:nvPr>
        </p:nvSpPr>
        <p:spPr/>
        <p:txBody>
          <a:bodyPr/>
          <a:lstStyle/>
          <a:p>
            <a:r>
              <a:rPr lang="en-US" b="1" dirty="0"/>
              <a:t>Attack</a:t>
            </a:r>
            <a:endParaRPr lang="en-US" dirty="0"/>
          </a:p>
        </p:txBody>
      </p:sp>
      <p:sp>
        <p:nvSpPr>
          <p:cNvPr id="3" name="Text Placeholder 2">
            <a:extLst>
              <a:ext uri="{FF2B5EF4-FFF2-40B4-BE49-F238E27FC236}">
                <a16:creationId xmlns:a16="http://schemas.microsoft.com/office/drawing/2014/main" id="{0151C9FE-D402-411D-BA1A-0D1BEA1B3621}"/>
              </a:ext>
            </a:extLst>
          </p:cNvPr>
          <p:cNvSpPr>
            <a:spLocks noGrp="1"/>
          </p:cNvSpPr>
          <p:nvPr>
            <p:ph type="body" idx="1"/>
          </p:nvPr>
        </p:nvSpPr>
        <p:spPr/>
        <p:txBody>
          <a:bodyPr/>
          <a:lstStyle/>
          <a:p>
            <a:r>
              <a:rPr lang="en-US" b="1" dirty="0"/>
              <a:t>Spam</a:t>
            </a:r>
          </a:p>
        </p:txBody>
      </p:sp>
      <p:sp>
        <p:nvSpPr>
          <p:cNvPr id="4" name="Content Placeholder 3">
            <a:extLst>
              <a:ext uri="{FF2B5EF4-FFF2-40B4-BE49-F238E27FC236}">
                <a16:creationId xmlns:a16="http://schemas.microsoft.com/office/drawing/2014/main" id="{83DB9E53-8805-4B5B-97C6-FA3C9B5A0068}"/>
              </a:ext>
            </a:extLst>
          </p:cNvPr>
          <p:cNvSpPr>
            <a:spLocks noGrp="1"/>
          </p:cNvSpPr>
          <p:nvPr>
            <p:ph sz="half" idx="2"/>
          </p:nvPr>
        </p:nvSpPr>
        <p:spPr/>
        <p:txBody>
          <a:bodyPr>
            <a:normAutofit/>
          </a:bodyPr>
          <a:lstStyle/>
          <a:p>
            <a:r>
              <a:rPr lang="en-US" dirty="0"/>
              <a:t>Spam is unsolicited commercial e-mail.</a:t>
            </a:r>
          </a:p>
          <a:p>
            <a:r>
              <a:rPr lang="en-US" dirty="0"/>
              <a:t>sending unwanted messages to many people, often for business or malicious reasons</a:t>
            </a:r>
          </a:p>
          <a:p>
            <a:r>
              <a:rPr lang="en-US" dirty="0"/>
              <a:t>use emails, texts, or instant messages</a:t>
            </a:r>
          </a:p>
          <a:p>
            <a:endParaRPr lang="en-US" dirty="0"/>
          </a:p>
        </p:txBody>
      </p:sp>
      <p:sp>
        <p:nvSpPr>
          <p:cNvPr id="5" name="Text Placeholder 4">
            <a:extLst>
              <a:ext uri="{FF2B5EF4-FFF2-40B4-BE49-F238E27FC236}">
                <a16:creationId xmlns:a16="http://schemas.microsoft.com/office/drawing/2014/main" id="{779991BA-C3F1-4382-A677-92E6439294B2}"/>
              </a:ext>
            </a:extLst>
          </p:cNvPr>
          <p:cNvSpPr>
            <a:spLocks noGrp="1"/>
          </p:cNvSpPr>
          <p:nvPr>
            <p:ph type="body" sz="quarter" idx="3"/>
          </p:nvPr>
        </p:nvSpPr>
        <p:spPr/>
        <p:txBody>
          <a:bodyPr/>
          <a:lstStyle/>
          <a:p>
            <a:r>
              <a:rPr lang="en-US" b="1" dirty="0"/>
              <a:t>Mail Bombing</a:t>
            </a:r>
          </a:p>
        </p:txBody>
      </p:sp>
      <p:sp>
        <p:nvSpPr>
          <p:cNvPr id="6" name="Content Placeholder 5">
            <a:extLst>
              <a:ext uri="{FF2B5EF4-FFF2-40B4-BE49-F238E27FC236}">
                <a16:creationId xmlns:a16="http://schemas.microsoft.com/office/drawing/2014/main" id="{39D7944B-1A5A-4D73-8F30-6AFC5BFF0341}"/>
              </a:ext>
            </a:extLst>
          </p:cNvPr>
          <p:cNvSpPr>
            <a:spLocks noGrp="1"/>
          </p:cNvSpPr>
          <p:nvPr>
            <p:ph sz="quarter" idx="4"/>
          </p:nvPr>
        </p:nvSpPr>
        <p:spPr/>
        <p:txBody>
          <a:bodyPr>
            <a:normAutofit/>
          </a:bodyPr>
          <a:lstStyle/>
          <a:p>
            <a:pPr marL="0" indent="0">
              <a:buNone/>
            </a:pPr>
            <a:r>
              <a:rPr lang="en-US" dirty="0"/>
              <a:t>An email bomb is a denial-of-service attack that involves sending large volumes of messages to an email address. Email bombing usually aims to render the victim’s email unusable or hide important messages </a:t>
            </a:r>
          </a:p>
        </p:txBody>
      </p:sp>
    </p:spTree>
    <p:extLst>
      <p:ext uri="{BB962C8B-B14F-4D97-AF65-F5344CB8AC3E}">
        <p14:creationId xmlns:p14="http://schemas.microsoft.com/office/powerpoint/2010/main" val="3328857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74F1-E9DE-4D55-8EED-3F3877024A9A}"/>
              </a:ext>
            </a:extLst>
          </p:cNvPr>
          <p:cNvSpPr>
            <a:spLocks noGrp="1"/>
          </p:cNvSpPr>
          <p:nvPr>
            <p:ph type="title"/>
          </p:nvPr>
        </p:nvSpPr>
        <p:spPr/>
        <p:txBody>
          <a:bodyPr/>
          <a:lstStyle/>
          <a:p>
            <a:r>
              <a:rPr lang="en-US" b="1" dirty="0"/>
              <a:t>Attack</a:t>
            </a:r>
            <a:endParaRPr lang="en-US" dirty="0"/>
          </a:p>
        </p:txBody>
      </p:sp>
      <p:sp>
        <p:nvSpPr>
          <p:cNvPr id="3" name="Text Placeholder 2">
            <a:extLst>
              <a:ext uri="{FF2B5EF4-FFF2-40B4-BE49-F238E27FC236}">
                <a16:creationId xmlns:a16="http://schemas.microsoft.com/office/drawing/2014/main" id="{A3C0A6BD-4B32-4448-8970-C57CD72A771E}"/>
              </a:ext>
            </a:extLst>
          </p:cNvPr>
          <p:cNvSpPr>
            <a:spLocks noGrp="1"/>
          </p:cNvSpPr>
          <p:nvPr>
            <p:ph type="body" idx="1"/>
          </p:nvPr>
        </p:nvSpPr>
        <p:spPr/>
        <p:txBody>
          <a:bodyPr/>
          <a:lstStyle/>
          <a:p>
            <a:r>
              <a:rPr lang="en-US" b="1" dirty="0"/>
              <a:t>sniffer</a:t>
            </a:r>
          </a:p>
        </p:txBody>
      </p:sp>
      <p:sp>
        <p:nvSpPr>
          <p:cNvPr id="4" name="Content Placeholder 3">
            <a:extLst>
              <a:ext uri="{FF2B5EF4-FFF2-40B4-BE49-F238E27FC236}">
                <a16:creationId xmlns:a16="http://schemas.microsoft.com/office/drawing/2014/main" id="{02E22E56-91F8-4067-B4F2-73C75A02DBCB}"/>
              </a:ext>
            </a:extLst>
          </p:cNvPr>
          <p:cNvSpPr>
            <a:spLocks noGrp="1"/>
          </p:cNvSpPr>
          <p:nvPr>
            <p:ph sz="half" idx="2"/>
          </p:nvPr>
        </p:nvSpPr>
        <p:spPr>
          <a:xfrm>
            <a:off x="5125305" y="1488985"/>
            <a:ext cx="6264350" cy="2280375"/>
          </a:xfrm>
        </p:spPr>
        <p:txBody>
          <a:bodyPr>
            <a:normAutofit fontScale="92500" lnSpcReduction="10000"/>
          </a:bodyPr>
          <a:lstStyle/>
          <a:p>
            <a:r>
              <a:rPr lang="en-US" dirty="0"/>
              <a:t>A sniffer is a program or device that can monitor data traveling over a network</a:t>
            </a:r>
          </a:p>
          <a:p>
            <a:r>
              <a:rPr lang="en-US" dirty="0"/>
              <a:t>Sniffers add risk to the network, users send information on local networks in clear text. A sniffer program shows all the data going by, including passwords, the data inside files—such as word-processing documents—and screens full of sensitive data from applications.</a:t>
            </a:r>
          </a:p>
        </p:txBody>
      </p:sp>
      <p:sp>
        <p:nvSpPr>
          <p:cNvPr id="5" name="Text Placeholder 4">
            <a:extLst>
              <a:ext uri="{FF2B5EF4-FFF2-40B4-BE49-F238E27FC236}">
                <a16:creationId xmlns:a16="http://schemas.microsoft.com/office/drawing/2014/main" id="{7D93379A-CB28-4E62-AFB6-0C7C3B3E0B50}"/>
              </a:ext>
            </a:extLst>
          </p:cNvPr>
          <p:cNvSpPr>
            <a:spLocks noGrp="1"/>
          </p:cNvSpPr>
          <p:nvPr>
            <p:ph type="body" sz="quarter" idx="3"/>
          </p:nvPr>
        </p:nvSpPr>
        <p:spPr/>
        <p:txBody>
          <a:bodyPr/>
          <a:lstStyle/>
          <a:p>
            <a:r>
              <a:rPr lang="en-US" b="1" dirty="0"/>
              <a:t>social engineering</a:t>
            </a:r>
          </a:p>
        </p:txBody>
      </p:sp>
      <p:sp>
        <p:nvSpPr>
          <p:cNvPr id="6" name="Content Placeholder 5">
            <a:extLst>
              <a:ext uri="{FF2B5EF4-FFF2-40B4-BE49-F238E27FC236}">
                <a16:creationId xmlns:a16="http://schemas.microsoft.com/office/drawing/2014/main" id="{C47CA98D-3AD2-45CC-99F7-A76C974E9EE6}"/>
              </a:ext>
            </a:extLst>
          </p:cNvPr>
          <p:cNvSpPr>
            <a:spLocks noGrp="1"/>
          </p:cNvSpPr>
          <p:nvPr>
            <p:ph sz="quarter" idx="4"/>
          </p:nvPr>
        </p:nvSpPr>
        <p:spPr/>
        <p:txBody>
          <a:bodyPr>
            <a:normAutofit fontScale="92500" lnSpcReduction="10000"/>
          </a:bodyPr>
          <a:lstStyle/>
          <a:p>
            <a:r>
              <a:rPr lang="en-US" dirty="0"/>
              <a:t>social engineering is the process of using social skills to convince people to reveal access credentials or other valuable information to the attacker</a:t>
            </a:r>
          </a:p>
        </p:txBody>
      </p:sp>
    </p:spTree>
    <p:extLst>
      <p:ext uri="{BB962C8B-B14F-4D97-AF65-F5344CB8AC3E}">
        <p14:creationId xmlns:p14="http://schemas.microsoft.com/office/powerpoint/2010/main" val="134808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A60F-B5BD-4223-BAB2-96E051368546}"/>
              </a:ext>
            </a:extLst>
          </p:cNvPr>
          <p:cNvSpPr>
            <a:spLocks noGrp="1"/>
          </p:cNvSpPr>
          <p:nvPr>
            <p:ph type="title"/>
          </p:nvPr>
        </p:nvSpPr>
        <p:spPr/>
        <p:txBody>
          <a:bodyPr>
            <a:normAutofit fontScale="90000"/>
          </a:bodyPr>
          <a:lstStyle/>
          <a:p>
            <a:r>
              <a:rPr lang="en-US" b="1" dirty="0"/>
              <a:t>Protecting the  functionality of an organization</a:t>
            </a:r>
            <a:br>
              <a:rPr lang="en-US" dirty="0"/>
            </a:br>
            <a:br>
              <a:rPr lang="en-US" dirty="0"/>
            </a:br>
            <a:endParaRPr lang="en-US" dirty="0"/>
          </a:p>
        </p:txBody>
      </p:sp>
      <p:sp>
        <p:nvSpPr>
          <p:cNvPr id="3" name="Content Placeholder 2">
            <a:extLst>
              <a:ext uri="{FF2B5EF4-FFF2-40B4-BE49-F238E27FC236}">
                <a16:creationId xmlns:a16="http://schemas.microsoft.com/office/drawing/2014/main" id="{A9D9CFD1-8DB1-400B-94E9-010F6FA68FBB}"/>
              </a:ext>
            </a:extLst>
          </p:cNvPr>
          <p:cNvSpPr>
            <a:spLocks noGrp="1"/>
          </p:cNvSpPr>
          <p:nvPr>
            <p:ph idx="1"/>
          </p:nvPr>
        </p:nvSpPr>
        <p:spPr/>
        <p:txBody>
          <a:bodyPr/>
          <a:lstStyle/>
          <a:p>
            <a:r>
              <a:rPr lang="en-US" dirty="0"/>
              <a:t>IT management are responsible for implementing security programs</a:t>
            </a:r>
          </a:p>
          <a:p>
            <a:r>
              <a:rPr lang="en-US" dirty="0"/>
              <a:t>organization’s communities of interest must address information security in terms of business impact and the cost of business interruption, rather than isolating security as a technical problem</a:t>
            </a:r>
          </a:p>
        </p:txBody>
      </p:sp>
    </p:spTree>
    <p:extLst>
      <p:ext uri="{BB962C8B-B14F-4D97-AF65-F5344CB8AC3E}">
        <p14:creationId xmlns:p14="http://schemas.microsoft.com/office/powerpoint/2010/main" val="1075117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5340B-51C1-4573-97A0-5684121B958D}"/>
              </a:ext>
            </a:extLst>
          </p:cNvPr>
          <p:cNvSpPr>
            <a:spLocks noGrp="1"/>
          </p:cNvSpPr>
          <p:nvPr>
            <p:ph type="title"/>
          </p:nvPr>
        </p:nvSpPr>
        <p:spPr/>
        <p:txBody>
          <a:bodyPr/>
          <a:lstStyle/>
          <a:p>
            <a:r>
              <a:rPr lang="en-US" b="1" dirty="0"/>
              <a:t>Attack</a:t>
            </a:r>
            <a:endParaRPr lang="en-US" dirty="0"/>
          </a:p>
        </p:txBody>
      </p:sp>
      <p:sp>
        <p:nvSpPr>
          <p:cNvPr id="3" name="Text Placeholder 2">
            <a:extLst>
              <a:ext uri="{FF2B5EF4-FFF2-40B4-BE49-F238E27FC236}">
                <a16:creationId xmlns:a16="http://schemas.microsoft.com/office/drawing/2014/main" id="{014364D2-A0A0-438B-B204-CD19BB3B4615}"/>
              </a:ext>
            </a:extLst>
          </p:cNvPr>
          <p:cNvSpPr>
            <a:spLocks noGrp="1"/>
          </p:cNvSpPr>
          <p:nvPr>
            <p:ph type="body" idx="1"/>
          </p:nvPr>
        </p:nvSpPr>
        <p:spPr/>
        <p:txBody>
          <a:bodyPr/>
          <a:lstStyle/>
          <a:p>
            <a:r>
              <a:rPr lang="en-US" b="1" dirty="0"/>
              <a:t>phishing</a:t>
            </a:r>
          </a:p>
        </p:txBody>
      </p:sp>
      <p:sp>
        <p:nvSpPr>
          <p:cNvPr id="4" name="Content Placeholder 3">
            <a:extLst>
              <a:ext uri="{FF2B5EF4-FFF2-40B4-BE49-F238E27FC236}">
                <a16:creationId xmlns:a16="http://schemas.microsoft.com/office/drawing/2014/main" id="{CCA33301-0494-4E1E-B39D-38B0578B928F}"/>
              </a:ext>
            </a:extLst>
          </p:cNvPr>
          <p:cNvSpPr>
            <a:spLocks noGrp="1"/>
          </p:cNvSpPr>
          <p:nvPr>
            <p:ph sz="half" idx="2"/>
          </p:nvPr>
        </p:nvSpPr>
        <p:spPr/>
        <p:txBody>
          <a:bodyPr>
            <a:normAutofit fontScale="85000" lnSpcReduction="10000"/>
          </a:bodyPr>
          <a:lstStyle/>
          <a:p>
            <a:r>
              <a:rPr lang="en-US" dirty="0"/>
              <a:t>phishing attack hackers create a counterfeit communication that looks legitimate and appears to come from a trusted source. Attackers use seemingly benign emails or text messages to trick unsuspecting users into taking an action such as downloading malware, visiting an infected site, or divulging login credentials in order to steal money or data</a:t>
            </a:r>
          </a:p>
        </p:txBody>
      </p:sp>
      <p:sp>
        <p:nvSpPr>
          <p:cNvPr id="5" name="Text Placeholder 4">
            <a:extLst>
              <a:ext uri="{FF2B5EF4-FFF2-40B4-BE49-F238E27FC236}">
                <a16:creationId xmlns:a16="http://schemas.microsoft.com/office/drawing/2014/main" id="{8FA59F5B-B87C-4957-8CB6-258A0240FEB7}"/>
              </a:ext>
            </a:extLst>
          </p:cNvPr>
          <p:cNvSpPr>
            <a:spLocks noGrp="1"/>
          </p:cNvSpPr>
          <p:nvPr>
            <p:ph type="body" sz="quarter" idx="3"/>
          </p:nvPr>
        </p:nvSpPr>
        <p:spPr/>
        <p:txBody>
          <a:bodyPr/>
          <a:lstStyle/>
          <a:p>
            <a:r>
              <a:rPr lang="en-US" b="1" dirty="0"/>
              <a:t>Pharming</a:t>
            </a:r>
          </a:p>
        </p:txBody>
      </p:sp>
      <p:sp>
        <p:nvSpPr>
          <p:cNvPr id="6" name="Content Placeholder 5">
            <a:extLst>
              <a:ext uri="{FF2B5EF4-FFF2-40B4-BE49-F238E27FC236}">
                <a16:creationId xmlns:a16="http://schemas.microsoft.com/office/drawing/2014/main" id="{C23C915A-E553-412D-9EEA-B6CA683ABAE2}"/>
              </a:ext>
            </a:extLst>
          </p:cNvPr>
          <p:cNvSpPr>
            <a:spLocks noGrp="1"/>
          </p:cNvSpPr>
          <p:nvPr>
            <p:ph sz="quarter" idx="4"/>
          </p:nvPr>
        </p:nvSpPr>
        <p:spPr/>
        <p:txBody>
          <a:bodyPr>
            <a:normAutofit fontScale="85000" lnSpcReduction="10000"/>
          </a:bodyPr>
          <a:lstStyle/>
          <a:p>
            <a:r>
              <a:rPr lang="en-US" dirty="0"/>
              <a:t>Pharming is “the redirection of legitimate Web traffic (e.g., browser requests) to an illegitimate site for the purpose of obtaining private information.</a:t>
            </a:r>
          </a:p>
        </p:txBody>
      </p:sp>
    </p:spTree>
    <p:extLst>
      <p:ext uri="{BB962C8B-B14F-4D97-AF65-F5344CB8AC3E}">
        <p14:creationId xmlns:p14="http://schemas.microsoft.com/office/powerpoint/2010/main" val="20152208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CD1A8-3698-44E1-9676-AA93CB205C82}"/>
              </a:ext>
            </a:extLst>
          </p:cNvPr>
          <p:cNvSpPr>
            <a:spLocks noGrp="1"/>
          </p:cNvSpPr>
          <p:nvPr>
            <p:ph type="title"/>
          </p:nvPr>
        </p:nvSpPr>
        <p:spPr/>
        <p:txBody>
          <a:bodyPr/>
          <a:lstStyle/>
          <a:p>
            <a:r>
              <a:rPr lang="en-US" b="1" dirty="0"/>
              <a:t>Attack</a:t>
            </a:r>
            <a:endParaRPr lang="en-US" dirty="0"/>
          </a:p>
        </p:txBody>
      </p:sp>
      <p:sp>
        <p:nvSpPr>
          <p:cNvPr id="3" name="Text Placeholder 2">
            <a:extLst>
              <a:ext uri="{FF2B5EF4-FFF2-40B4-BE49-F238E27FC236}">
                <a16:creationId xmlns:a16="http://schemas.microsoft.com/office/drawing/2014/main" id="{040A7103-4D70-44E3-BB1C-C3A9AE03B9D8}"/>
              </a:ext>
            </a:extLst>
          </p:cNvPr>
          <p:cNvSpPr>
            <a:spLocks noGrp="1"/>
          </p:cNvSpPr>
          <p:nvPr>
            <p:ph type="body" idx="1"/>
          </p:nvPr>
        </p:nvSpPr>
        <p:spPr/>
        <p:txBody>
          <a:bodyPr/>
          <a:lstStyle/>
          <a:p>
            <a:r>
              <a:rPr lang="en-US" b="1" dirty="0"/>
              <a:t>Time Attack</a:t>
            </a:r>
          </a:p>
        </p:txBody>
      </p:sp>
      <p:sp>
        <p:nvSpPr>
          <p:cNvPr id="4" name="Content Placeholder 3">
            <a:extLst>
              <a:ext uri="{FF2B5EF4-FFF2-40B4-BE49-F238E27FC236}">
                <a16:creationId xmlns:a16="http://schemas.microsoft.com/office/drawing/2014/main" id="{10385D4F-2414-4FEE-BD90-DF167E764927}"/>
              </a:ext>
            </a:extLst>
          </p:cNvPr>
          <p:cNvSpPr>
            <a:spLocks noGrp="1"/>
          </p:cNvSpPr>
          <p:nvPr>
            <p:ph sz="half" idx="2"/>
          </p:nvPr>
        </p:nvSpPr>
        <p:spPr/>
        <p:txBody>
          <a:bodyPr>
            <a:normAutofit lnSpcReduction="10000"/>
          </a:bodyPr>
          <a:lstStyle/>
          <a:p>
            <a:r>
              <a:rPr lang="en-US" dirty="0"/>
              <a:t>A timing attack explores the contents of a Web browser’s cache and stores a malicious cookie on the client’s system. The cookie can allow the designer to collect information on how to access password-protected sites.</a:t>
            </a:r>
          </a:p>
        </p:txBody>
      </p:sp>
    </p:spTree>
    <p:extLst>
      <p:ext uri="{BB962C8B-B14F-4D97-AF65-F5344CB8AC3E}">
        <p14:creationId xmlns:p14="http://schemas.microsoft.com/office/powerpoint/2010/main" val="2948111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C6BA2-95DE-4409-9046-06B2E0B6DCBD}"/>
              </a:ext>
            </a:extLst>
          </p:cNvPr>
          <p:cNvSpPr>
            <a:spLocks noGrp="1"/>
          </p:cNvSpPr>
          <p:nvPr>
            <p:ph type="title"/>
          </p:nvPr>
        </p:nvSpPr>
        <p:spPr/>
        <p:txBody>
          <a:bodyPr/>
          <a:lstStyle/>
          <a:p>
            <a:r>
              <a:rPr lang="en-US" b="1" dirty="0"/>
              <a:t>Enable the safe operations of applications</a:t>
            </a:r>
          </a:p>
        </p:txBody>
      </p:sp>
      <p:sp>
        <p:nvSpPr>
          <p:cNvPr id="3" name="Content Placeholder 2">
            <a:extLst>
              <a:ext uri="{FF2B5EF4-FFF2-40B4-BE49-F238E27FC236}">
                <a16:creationId xmlns:a16="http://schemas.microsoft.com/office/drawing/2014/main" id="{25EE5D13-B2AE-45C6-BCF4-774D249CB59C}"/>
              </a:ext>
            </a:extLst>
          </p:cNvPr>
          <p:cNvSpPr>
            <a:spLocks noGrp="1"/>
          </p:cNvSpPr>
          <p:nvPr>
            <p:ph idx="1"/>
          </p:nvPr>
        </p:nvSpPr>
        <p:spPr/>
        <p:txBody>
          <a:bodyPr/>
          <a:lstStyle/>
          <a:p>
            <a:r>
              <a:rPr lang="en-US" dirty="0"/>
              <a:t>A modern organization needs to create an environment that safeguards these applications</a:t>
            </a:r>
          </a:p>
          <a:p>
            <a:r>
              <a:rPr lang="en-US" dirty="0"/>
              <a:t>Enable Safe operations</a:t>
            </a:r>
          </a:p>
          <a:p>
            <a:r>
              <a:rPr lang="en-US" dirty="0"/>
              <a:t>important elements of the organization’s infrastructure—operating system platforms, electronic mail (e-mail), and instant messaging (IM) applications</a:t>
            </a:r>
          </a:p>
        </p:txBody>
      </p:sp>
    </p:spTree>
    <p:extLst>
      <p:ext uri="{BB962C8B-B14F-4D97-AF65-F5344CB8AC3E}">
        <p14:creationId xmlns:p14="http://schemas.microsoft.com/office/powerpoint/2010/main" val="2164890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15CC-03A9-40C3-9E74-6444B5CC187C}"/>
              </a:ext>
            </a:extLst>
          </p:cNvPr>
          <p:cNvSpPr>
            <a:spLocks noGrp="1"/>
          </p:cNvSpPr>
          <p:nvPr>
            <p:ph type="title"/>
          </p:nvPr>
        </p:nvSpPr>
        <p:spPr/>
        <p:txBody>
          <a:bodyPr>
            <a:normAutofit fontScale="90000"/>
          </a:bodyPr>
          <a:lstStyle/>
          <a:p>
            <a:r>
              <a:rPr lang="en-US" b="1" dirty="0"/>
              <a:t>Protecting the data the organization collects and uses </a:t>
            </a:r>
            <a:br>
              <a:rPr lang="en-US" dirty="0"/>
            </a:br>
            <a:endParaRPr lang="en-US" dirty="0"/>
          </a:p>
        </p:txBody>
      </p:sp>
      <p:sp>
        <p:nvSpPr>
          <p:cNvPr id="3" name="Content Placeholder 2">
            <a:extLst>
              <a:ext uri="{FF2B5EF4-FFF2-40B4-BE49-F238E27FC236}">
                <a16:creationId xmlns:a16="http://schemas.microsoft.com/office/drawing/2014/main" id="{07F17432-AF41-4071-8408-10FB55C7D610}"/>
              </a:ext>
            </a:extLst>
          </p:cNvPr>
          <p:cNvSpPr>
            <a:spLocks noGrp="1"/>
          </p:cNvSpPr>
          <p:nvPr>
            <p:ph idx="1"/>
          </p:nvPr>
        </p:nvSpPr>
        <p:spPr/>
        <p:txBody>
          <a:bodyPr/>
          <a:lstStyle/>
          <a:p>
            <a:r>
              <a:rPr lang="en-US" dirty="0"/>
              <a:t>Without data, an organization loses its record of transactions and/or its ability to deliver value to its customers</a:t>
            </a:r>
          </a:p>
          <a:p>
            <a:r>
              <a:rPr lang="en-US" dirty="0"/>
              <a:t>protecting data in transmission, in processing  and data at rest(storage) are critical aspects of information security</a:t>
            </a:r>
          </a:p>
        </p:txBody>
      </p:sp>
    </p:spTree>
    <p:extLst>
      <p:ext uri="{BB962C8B-B14F-4D97-AF65-F5344CB8AC3E}">
        <p14:creationId xmlns:p14="http://schemas.microsoft.com/office/powerpoint/2010/main" val="126827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228CE-E8AA-4119-AC33-FDF25F742D94}"/>
              </a:ext>
            </a:extLst>
          </p:cNvPr>
          <p:cNvSpPr>
            <a:spLocks noGrp="1"/>
          </p:cNvSpPr>
          <p:nvPr>
            <p:ph type="title"/>
          </p:nvPr>
        </p:nvSpPr>
        <p:spPr/>
        <p:txBody>
          <a:bodyPr>
            <a:normAutofit fontScale="90000"/>
          </a:bodyPr>
          <a:lstStyle/>
          <a:p>
            <a:r>
              <a:rPr lang="en-US" b="1" dirty="0"/>
              <a:t>Safeguarding the organization’s technology assets</a:t>
            </a:r>
            <a:br>
              <a:rPr lang="en-US" dirty="0"/>
            </a:br>
            <a:endParaRPr lang="en-US" dirty="0"/>
          </a:p>
        </p:txBody>
      </p:sp>
      <p:sp>
        <p:nvSpPr>
          <p:cNvPr id="3" name="Content Placeholder 2">
            <a:extLst>
              <a:ext uri="{FF2B5EF4-FFF2-40B4-BE49-F238E27FC236}">
                <a16:creationId xmlns:a16="http://schemas.microsoft.com/office/drawing/2014/main" id="{7A2A71B3-4096-4C38-AAE2-08DFA36AF5F9}"/>
              </a:ext>
            </a:extLst>
          </p:cNvPr>
          <p:cNvSpPr>
            <a:spLocks noGrp="1"/>
          </p:cNvSpPr>
          <p:nvPr>
            <p:ph idx="1"/>
          </p:nvPr>
        </p:nvSpPr>
        <p:spPr/>
        <p:txBody>
          <a:bodyPr/>
          <a:lstStyle/>
          <a:p>
            <a:r>
              <a:rPr lang="en-US" dirty="0"/>
              <a:t>as an organization’s network grows to accommodate changing needs, more robust technology solutions should replace security programs the organization has outgrown</a:t>
            </a:r>
          </a:p>
          <a:p>
            <a:r>
              <a:rPr lang="en-US" dirty="0"/>
              <a:t>An example of a robust solution is a firewall, a mechanism that keeps certain kinds of network traffic out of a private network</a:t>
            </a:r>
          </a:p>
        </p:txBody>
      </p:sp>
    </p:spTree>
    <p:extLst>
      <p:ext uri="{BB962C8B-B14F-4D97-AF65-F5344CB8AC3E}">
        <p14:creationId xmlns:p14="http://schemas.microsoft.com/office/powerpoint/2010/main" val="3320638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ABC82-4B79-4EB3-8F77-3779167EEF2C}"/>
              </a:ext>
            </a:extLst>
          </p:cNvPr>
          <p:cNvSpPr>
            <a:spLocks noGrp="1"/>
          </p:cNvSpPr>
          <p:nvPr>
            <p:ph type="title"/>
          </p:nvPr>
        </p:nvSpPr>
        <p:spPr/>
        <p:txBody>
          <a:bodyPr/>
          <a:lstStyle/>
          <a:p>
            <a:r>
              <a:rPr lang="en-US" b="1" dirty="0"/>
              <a:t>Threats</a:t>
            </a:r>
          </a:p>
        </p:txBody>
      </p:sp>
      <p:sp>
        <p:nvSpPr>
          <p:cNvPr id="3" name="Content Placeholder 2">
            <a:extLst>
              <a:ext uri="{FF2B5EF4-FFF2-40B4-BE49-F238E27FC236}">
                <a16:creationId xmlns:a16="http://schemas.microsoft.com/office/drawing/2014/main" id="{AE620E7A-F765-4425-A15F-FA976FA0CE47}"/>
              </a:ext>
            </a:extLst>
          </p:cNvPr>
          <p:cNvSpPr>
            <a:spLocks noGrp="1"/>
          </p:cNvSpPr>
          <p:nvPr>
            <p:ph idx="1"/>
          </p:nvPr>
        </p:nvSpPr>
        <p:spPr/>
        <p:txBody>
          <a:bodyPr/>
          <a:lstStyle/>
          <a:p>
            <a:r>
              <a:rPr lang="en-US" b="1" dirty="0"/>
              <a:t>Threat: </a:t>
            </a:r>
            <a:r>
              <a:rPr lang="en-US" dirty="0"/>
              <a:t>a threat is an object, person, or other entity that presents an ongoing danger to an asset</a:t>
            </a:r>
          </a:p>
          <a:p>
            <a:r>
              <a:rPr lang="en-US" b="1" dirty="0"/>
              <a:t>Attack: </a:t>
            </a:r>
            <a:r>
              <a:rPr lang="en-US" dirty="0"/>
              <a:t>an intentional or unintentional act that can damage or otherwise compromise information and the system that support it </a:t>
            </a:r>
          </a:p>
          <a:p>
            <a:r>
              <a:rPr lang="en-US" b="1" dirty="0"/>
              <a:t>Exploit: </a:t>
            </a:r>
            <a:r>
              <a:rPr lang="en-US" dirty="0"/>
              <a:t>A technique used to compromise a system</a:t>
            </a:r>
          </a:p>
          <a:p>
            <a:r>
              <a:rPr lang="en-US" b="1" dirty="0"/>
              <a:t>Vulnerability: </a:t>
            </a:r>
            <a:r>
              <a:rPr lang="en-US" dirty="0"/>
              <a:t>Weakness in system security that could exploited by a threat software flaws, weak passwords</a:t>
            </a:r>
          </a:p>
          <a:p>
            <a:endParaRPr lang="en-US" dirty="0"/>
          </a:p>
          <a:p>
            <a:endParaRPr lang="en-US" dirty="0"/>
          </a:p>
        </p:txBody>
      </p:sp>
    </p:spTree>
    <p:extLst>
      <p:ext uri="{BB962C8B-B14F-4D97-AF65-F5344CB8AC3E}">
        <p14:creationId xmlns:p14="http://schemas.microsoft.com/office/powerpoint/2010/main" val="972984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D39A-8AC4-420E-9103-A9761118963E}"/>
              </a:ext>
            </a:extLst>
          </p:cNvPr>
          <p:cNvSpPr>
            <a:spLocks noGrp="1"/>
          </p:cNvSpPr>
          <p:nvPr>
            <p:ph type="title"/>
          </p:nvPr>
        </p:nvSpPr>
        <p:spPr/>
        <p:txBody>
          <a:bodyPr/>
          <a:lstStyle/>
          <a:p>
            <a:r>
              <a:rPr lang="en-US" b="1" dirty="0"/>
              <a:t>Categories of threats to IS</a:t>
            </a:r>
          </a:p>
        </p:txBody>
      </p:sp>
      <p:pic>
        <p:nvPicPr>
          <p:cNvPr id="16" name="Content Placeholder 15">
            <a:extLst>
              <a:ext uri="{FF2B5EF4-FFF2-40B4-BE49-F238E27FC236}">
                <a16:creationId xmlns:a16="http://schemas.microsoft.com/office/drawing/2014/main" id="{C1718A34-B02E-43E8-A89F-DFAA9023B3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7760" y="325120"/>
            <a:ext cx="6868160" cy="6441439"/>
          </a:xfrm>
        </p:spPr>
      </p:pic>
    </p:spTree>
    <p:extLst>
      <p:ext uri="{BB962C8B-B14F-4D97-AF65-F5344CB8AC3E}">
        <p14:creationId xmlns:p14="http://schemas.microsoft.com/office/powerpoint/2010/main" val="4050953852"/>
      </p:ext>
    </p:extLst>
  </p:cSld>
  <p:clrMapOvr>
    <a:masterClrMapping/>
  </p:clrMapOvr>
</p:sld>
</file>

<file path=ppt/theme/theme1.xml><?xml version="1.0" encoding="utf-8"?>
<a:theme xmlns:a="http://schemas.openxmlformats.org/drawingml/2006/main" name="Atlas">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TM16401371[[fn=Atlas]]</Template>
  <TotalTime>3898</TotalTime>
  <Words>2112</Words>
  <Application>Microsoft Office PowerPoint</Application>
  <PresentationFormat>Widescreen</PresentationFormat>
  <Paragraphs>177</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 Light</vt:lpstr>
      <vt:lpstr>Rockwell</vt:lpstr>
      <vt:lpstr>Wingdings</vt:lpstr>
      <vt:lpstr>Atlas</vt:lpstr>
      <vt:lpstr>Chapter 2</vt:lpstr>
      <vt:lpstr>Introduction</vt:lpstr>
      <vt:lpstr>Business Needs First</vt:lpstr>
      <vt:lpstr>Protecting the  functionality of an organization  </vt:lpstr>
      <vt:lpstr>Enable the safe operations of applications</vt:lpstr>
      <vt:lpstr>Protecting the data the organization collects and uses  </vt:lpstr>
      <vt:lpstr>Safeguarding the organization’s technology assets </vt:lpstr>
      <vt:lpstr>Threats</vt:lpstr>
      <vt:lpstr>Categories of threats to IS</vt:lpstr>
      <vt:lpstr>Compromises to intellectual Property</vt:lpstr>
      <vt:lpstr>Deliberate Software attacks</vt:lpstr>
      <vt:lpstr>Deliberate Software attacks</vt:lpstr>
      <vt:lpstr>Deliberate Software attacks</vt:lpstr>
      <vt:lpstr>Trojan horses </vt:lpstr>
      <vt:lpstr>Deviations in Quality of Service</vt:lpstr>
      <vt:lpstr>Deviations in Quality of Service</vt:lpstr>
      <vt:lpstr>Espionage</vt:lpstr>
      <vt:lpstr>Espionage</vt:lpstr>
      <vt:lpstr>Espionage</vt:lpstr>
      <vt:lpstr>Trespass</vt:lpstr>
      <vt:lpstr>Hackers</vt:lpstr>
      <vt:lpstr>Forces of Nature</vt:lpstr>
      <vt:lpstr>Human Error and Failure</vt:lpstr>
      <vt:lpstr>Information extortion/Cyberextortion</vt:lpstr>
      <vt:lpstr>Sabotage or Vandalism</vt:lpstr>
      <vt:lpstr>Theft</vt:lpstr>
      <vt:lpstr>Technical hardware failures or errors</vt:lpstr>
      <vt:lpstr>Technical Software Failures or Errors</vt:lpstr>
      <vt:lpstr>Attack</vt:lpstr>
      <vt:lpstr>Malicious code</vt:lpstr>
      <vt:lpstr>Attack</vt:lpstr>
      <vt:lpstr>Attack</vt:lpstr>
      <vt:lpstr>Denial of services /DDOS</vt:lpstr>
      <vt:lpstr>Denial of services /DDOS</vt:lpstr>
      <vt:lpstr>Spoofing</vt:lpstr>
      <vt:lpstr>Man in the middle/ TCP hijacking</vt:lpstr>
      <vt:lpstr>Man in the middle/ TCP hijacking</vt:lpstr>
      <vt:lpstr>Attack</vt:lpstr>
      <vt:lpstr>Attack</vt:lpstr>
      <vt:lpstr>Attack</vt:lpstr>
      <vt:lpstr>Attack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Sania Umer</dc:creator>
  <cp:lastModifiedBy>Sania Umer</cp:lastModifiedBy>
  <cp:revision>108</cp:revision>
  <dcterms:created xsi:type="dcterms:W3CDTF">2024-09-09T15:53:22Z</dcterms:created>
  <dcterms:modified xsi:type="dcterms:W3CDTF">2024-09-22T07:08:45Z</dcterms:modified>
</cp:coreProperties>
</file>