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824" r:id="rId1"/>
  </p:sldMasterIdLst>
  <p:notesMasterIdLst>
    <p:notesMasterId r:id="rId17"/>
  </p:notesMasterIdLst>
  <p:sldIdLst>
    <p:sldId id="256" r:id="rId2"/>
    <p:sldId id="257" r:id="rId3"/>
    <p:sldId id="260" r:id="rId4"/>
    <p:sldId id="262" r:id="rId5"/>
    <p:sldId id="263" r:id="rId6"/>
    <p:sldId id="264" r:id="rId7"/>
    <p:sldId id="265" r:id="rId8"/>
    <p:sldId id="266" r:id="rId9"/>
    <p:sldId id="267" r:id="rId10"/>
    <p:sldId id="268" r:id="rId11"/>
    <p:sldId id="269" r:id="rId12"/>
    <p:sldId id="270" r:id="rId13"/>
    <p:sldId id="271" r:id="rId14"/>
    <p:sldId id="272" r:id="rId15"/>
    <p:sldId id="27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CB2FD0-2467-4067-81E0-BE57148CCD10}" type="datetimeFigureOut">
              <a:rPr lang="en-US" smtClean="0"/>
              <a:t>9/24/2024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8BC576-DE14-40A5-893E-7ED75B30D8DC}" type="slidenum">
              <a:rPr lang="en-US" smtClean="0"/>
              <a:t>‹#›</a:t>
            </a:fld>
            <a:endParaRPr lang="en-US"/>
          </a:p>
        </p:txBody>
      </p:sp>
    </p:spTree>
    <p:extLst>
      <p:ext uri="{BB962C8B-B14F-4D97-AF65-F5344CB8AC3E}">
        <p14:creationId xmlns:p14="http://schemas.microsoft.com/office/powerpoint/2010/main" val="34148112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38BC576-DE14-40A5-893E-7ED75B30D8DC}" type="slidenum">
              <a:rPr lang="en-US" smtClean="0"/>
              <a:t>10</a:t>
            </a:fld>
            <a:endParaRPr lang="en-US"/>
          </a:p>
        </p:txBody>
      </p:sp>
    </p:spTree>
    <p:extLst>
      <p:ext uri="{BB962C8B-B14F-4D97-AF65-F5344CB8AC3E}">
        <p14:creationId xmlns:p14="http://schemas.microsoft.com/office/powerpoint/2010/main" val="9534626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72DE7DD-DA8B-4BCA-8EFD-420496E1D33C}" type="datetimeFigureOut">
              <a:rPr lang="en-US" smtClean="0"/>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9C340E-5AE5-411A-B831-387AA9A96FC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8953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2DE7DD-DA8B-4BCA-8EFD-420496E1D33C}" type="datetimeFigureOut">
              <a:rPr lang="en-US" smtClean="0"/>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9C340E-5AE5-411A-B831-387AA9A96FC6}" type="slidenum">
              <a:rPr lang="en-US" smtClean="0"/>
              <a:t>‹#›</a:t>
            </a:fld>
            <a:endParaRPr lang="en-US"/>
          </a:p>
        </p:txBody>
      </p:sp>
    </p:spTree>
    <p:extLst>
      <p:ext uri="{BB962C8B-B14F-4D97-AF65-F5344CB8AC3E}">
        <p14:creationId xmlns:p14="http://schemas.microsoft.com/office/powerpoint/2010/main" val="417265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2DE7DD-DA8B-4BCA-8EFD-420496E1D33C}" type="datetimeFigureOut">
              <a:rPr lang="en-US" smtClean="0"/>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9C340E-5AE5-411A-B831-387AA9A96FC6}" type="slidenum">
              <a:rPr lang="en-US" smtClean="0"/>
              <a:t>‹#›</a:t>
            </a:fld>
            <a:endParaRPr lang="en-US"/>
          </a:p>
        </p:txBody>
      </p:sp>
    </p:spTree>
    <p:extLst>
      <p:ext uri="{BB962C8B-B14F-4D97-AF65-F5344CB8AC3E}">
        <p14:creationId xmlns:p14="http://schemas.microsoft.com/office/powerpoint/2010/main" val="12874081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2DE7DD-DA8B-4BCA-8EFD-420496E1D33C}" type="datetimeFigureOut">
              <a:rPr lang="en-US" smtClean="0"/>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9C340E-5AE5-411A-B831-387AA9A96FC6}" type="slidenum">
              <a:rPr lang="en-US" smtClean="0"/>
              <a:t>‹#›</a:t>
            </a:fld>
            <a:endParaRPr lang="en-US"/>
          </a:p>
        </p:txBody>
      </p:sp>
    </p:spTree>
    <p:extLst>
      <p:ext uri="{BB962C8B-B14F-4D97-AF65-F5344CB8AC3E}">
        <p14:creationId xmlns:p14="http://schemas.microsoft.com/office/powerpoint/2010/main" val="2519458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2DE7DD-DA8B-4BCA-8EFD-420496E1D33C}" type="datetimeFigureOut">
              <a:rPr lang="en-US" smtClean="0"/>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9C340E-5AE5-411A-B831-387AA9A96FC6}" type="slidenum">
              <a:rPr lang="en-US" smtClean="0"/>
              <a:t>‹#›</a:t>
            </a:fld>
            <a:endParaRPr lang="en-US"/>
          </a:p>
        </p:txBody>
      </p:sp>
    </p:spTree>
    <p:extLst>
      <p:ext uri="{BB962C8B-B14F-4D97-AF65-F5344CB8AC3E}">
        <p14:creationId xmlns:p14="http://schemas.microsoft.com/office/powerpoint/2010/main" val="2003543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2DE7DD-DA8B-4BCA-8EFD-420496E1D33C}" type="datetimeFigureOut">
              <a:rPr lang="en-US" smtClean="0"/>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9C340E-5AE5-411A-B831-387AA9A96FC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5495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2DE7DD-DA8B-4BCA-8EFD-420496E1D33C}" type="datetimeFigureOut">
              <a:rPr lang="en-US" smtClean="0"/>
              <a:t>9/24/2024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9C340E-5AE5-411A-B831-387AA9A96FC6}" type="slidenum">
              <a:rPr lang="en-US" smtClean="0"/>
              <a:t>‹#›</a:t>
            </a:fld>
            <a:endParaRPr lang="en-US"/>
          </a:p>
        </p:txBody>
      </p:sp>
    </p:spTree>
    <p:extLst>
      <p:ext uri="{BB962C8B-B14F-4D97-AF65-F5344CB8AC3E}">
        <p14:creationId xmlns:p14="http://schemas.microsoft.com/office/powerpoint/2010/main" val="210505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2DE7DD-DA8B-4BCA-8EFD-420496E1D33C}" type="datetimeFigureOut">
              <a:rPr lang="en-US" smtClean="0"/>
              <a:t>9/24/2024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9C340E-5AE5-411A-B831-387AA9A96FC6}" type="slidenum">
              <a:rPr lang="en-US" smtClean="0"/>
              <a:t>‹#›</a:t>
            </a:fld>
            <a:endParaRPr lang="en-US"/>
          </a:p>
        </p:txBody>
      </p:sp>
    </p:spTree>
    <p:extLst>
      <p:ext uri="{BB962C8B-B14F-4D97-AF65-F5344CB8AC3E}">
        <p14:creationId xmlns:p14="http://schemas.microsoft.com/office/powerpoint/2010/main" val="867701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72DE7DD-DA8B-4BCA-8EFD-420496E1D33C}" type="datetimeFigureOut">
              <a:rPr lang="en-US" smtClean="0"/>
              <a:t>9/24/2024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9C340E-5AE5-411A-B831-387AA9A96FC6}" type="slidenum">
              <a:rPr lang="en-US" smtClean="0"/>
              <a:t>‹#›</a:t>
            </a:fld>
            <a:endParaRPr lang="en-US"/>
          </a:p>
        </p:txBody>
      </p:sp>
    </p:spTree>
    <p:extLst>
      <p:ext uri="{BB962C8B-B14F-4D97-AF65-F5344CB8AC3E}">
        <p14:creationId xmlns:p14="http://schemas.microsoft.com/office/powerpoint/2010/main" val="2685541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72DE7DD-DA8B-4BCA-8EFD-420496E1D33C}" type="datetimeFigureOut">
              <a:rPr lang="en-US" smtClean="0"/>
              <a:t>9/24/2024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7E9C340E-5AE5-411A-B831-387AA9A96FC6}" type="slidenum">
              <a:rPr lang="en-US" smtClean="0"/>
              <a:t>‹#›</a:t>
            </a:fld>
            <a:endParaRPr lang="en-US"/>
          </a:p>
        </p:txBody>
      </p:sp>
    </p:spTree>
    <p:extLst>
      <p:ext uri="{BB962C8B-B14F-4D97-AF65-F5344CB8AC3E}">
        <p14:creationId xmlns:p14="http://schemas.microsoft.com/office/powerpoint/2010/main" val="3026140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72DE7DD-DA8B-4BCA-8EFD-420496E1D33C}" type="datetimeFigureOut">
              <a:rPr lang="en-US" smtClean="0"/>
              <a:t>9/24/2024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E9C340E-5AE5-411A-B831-387AA9A96FC6}" type="slidenum">
              <a:rPr lang="en-US" smtClean="0"/>
              <a:t>‹#›</a:t>
            </a:fld>
            <a:endParaRPr lang="en-US"/>
          </a:p>
        </p:txBody>
      </p:sp>
    </p:spTree>
    <p:extLst>
      <p:ext uri="{BB962C8B-B14F-4D97-AF65-F5344CB8AC3E}">
        <p14:creationId xmlns:p14="http://schemas.microsoft.com/office/powerpoint/2010/main" val="3067057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72DE7DD-DA8B-4BCA-8EFD-420496E1D33C}" type="datetimeFigureOut">
              <a:rPr lang="en-US" smtClean="0"/>
              <a:t>9/24/2024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9C340E-5AE5-411A-B831-387AA9A96FC6}" type="slidenum">
              <a:rPr lang="en-US" smtClean="0"/>
              <a:t>‹#›</a:t>
            </a:fld>
            <a:endParaRPr lang="en-US"/>
          </a:p>
        </p:txBody>
      </p:sp>
    </p:spTree>
    <p:extLst>
      <p:ext uri="{BB962C8B-B14F-4D97-AF65-F5344CB8AC3E}">
        <p14:creationId xmlns:p14="http://schemas.microsoft.com/office/powerpoint/2010/main" val="1550059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72DE7DD-DA8B-4BCA-8EFD-420496E1D33C}" type="datetimeFigureOut">
              <a:rPr lang="en-US" smtClean="0"/>
              <a:t>9/24/2024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E9C340E-5AE5-411A-B831-387AA9A96FC6}"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7840479"/>
      </p:ext>
    </p:extLst>
  </p:cSld>
  <p:clrMap bg1="lt1" tx1="dk1" bg2="lt2" tx2="dk2" accent1="accent1" accent2="accent2" accent3="accent3" accent4="accent4" accent5="accent5" accent6="accent6" hlink="hlink" folHlink="folHlink"/>
  <p:sldLayoutIdLst>
    <p:sldLayoutId id="2147484825" r:id="rId1"/>
    <p:sldLayoutId id="2147484826" r:id="rId2"/>
    <p:sldLayoutId id="2147484827" r:id="rId3"/>
    <p:sldLayoutId id="2147484828" r:id="rId4"/>
    <p:sldLayoutId id="2147484829" r:id="rId5"/>
    <p:sldLayoutId id="2147484830" r:id="rId6"/>
    <p:sldLayoutId id="2147484831" r:id="rId7"/>
    <p:sldLayoutId id="2147484832" r:id="rId8"/>
    <p:sldLayoutId id="2147484833" r:id="rId9"/>
    <p:sldLayoutId id="2147484834" r:id="rId10"/>
    <p:sldLayoutId id="2147484835" r:id="rId11"/>
    <p:sldLayoutId id="2147484836"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8C940-63CD-46E0-94BA-743573562040}"/>
              </a:ext>
            </a:extLst>
          </p:cNvPr>
          <p:cNvSpPr>
            <a:spLocks noGrp="1"/>
          </p:cNvSpPr>
          <p:nvPr>
            <p:ph type="ctrTitle"/>
          </p:nvPr>
        </p:nvSpPr>
        <p:spPr/>
        <p:txBody>
          <a:bodyPr>
            <a:normAutofit/>
          </a:bodyPr>
          <a:lstStyle/>
          <a:p>
            <a:r>
              <a:rPr lang="en-US" b="1" dirty="0"/>
              <a:t>Legal, Ethical, and Professional Issues in Information Security</a:t>
            </a:r>
          </a:p>
        </p:txBody>
      </p:sp>
    </p:spTree>
    <p:extLst>
      <p:ext uri="{BB962C8B-B14F-4D97-AF65-F5344CB8AC3E}">
        <p14:creationId xmlns:p14="http://schemas.microsoft.com/office/powerpoint/2010/main" val="2988717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CC310-CA6D-4322-A219-6A8099FFEBAC}"/>
              </a:ext>
            </a:extLst>
          </p:cNvPr>
          <p:cNvSpPr>
            <a:spLocks noGrp="1"/>
          </p:cNvSpPr>
          <p:nvPr>
            <p:ph type="title"/>
          </p:nvPr>
        </p:nvSpPr>
        <p:spPr/>
        <p:txBody>
          <a:bodyPr/>
          <a:lstStyle/>
          <a:p>
            <a:r>
              <a:rPr lang="en-US" b="1" dirty="0"/>
              <a:t>Identity Theft</a:t>
            </a:r>
          </a:p>
        </p:txBody>
      </p:sp>
      <p:sp>
        <p:nvSpPr>
          <p:cNvPr id="3" name="Content Placeholder 2">
            <a:extLst>
              <a:ext uri="{FF2B5EF4-FFF2-40B4-BE49-F238E27FC236}">
                <a16:creationId xmlns:a16="http://schemas.microsoft.com/office/drawing/2014/main" id="{E0A9E20D-7BBA-425E-8748-A8D83B5519F1}"/>
              </a:ext>
            </a:extLst>
          </p:cNvPr>
          <p:cNvSpPr>
            <a:spLocks noGrp="1"/>
          </p:cNvSpPr>
          <p:nvPr>
            <p:ph idx="1"/>
          </p:nvPr>
        </p:nvSpPr>
        <p:spPr>
          <a:xfrm>
            <a:off x="1154954" y="2603500"/>
            <a:ext cx="10813526" cy="3416300"/>
          </a:xfrm>
        </p:spPr>
        <p:txBody>
          <a:bodyPr>
            <a:normAutofit/>
          </a:bodyPr>
          <a:lstStyle/>
          <a:p>
            <a:r>
              <a:rPr lang="en-US" dirty="0"/>
              <a:t>someone uses your personally identifying information, like your name, Social Security number, or credit card number, without your permission to commit fraud or other crimes</a:t>
            </a:r>
          </a:p>
          <a:p>
            <a:r>
              <a:rPr lang="en-US" dirty="0"/>
              <a:t>Organizations can also be victims of identity theft by means of URL manipulation or DNS redirection</a:t>
            </a:r>
          </a:p>
          <a:p>
            <a:r>
              <a:rPr lang="en-US" b="1" dirty="0"/>
              <a:t>If someone suspects identity theft Federal Trade Commission (FTC) recommends </a:t>
            </a:r>
          </a:p>
          <a:p>
            <a:pPr lvl="1"/>
            <a:r>
              <a:rPr lang="en-US" dirty="0"/>
              <a:t>Place and initial fraud alert: report to the three dominant consumer reporting companies that your identity is threatened so that they may place a fraud alert on your record</a:t>
            </a:r>
          </a:p>
          <a:p>
            <a:pPr lvl="1"/>
            <a:r>
              <a:rPr lang="en-US" dirty="0"/>
              <a:t>Register your concern with the FTC There is a form to register a complaint at the FTC’s identity theft site</a:t>
            </a:r>
          </a:p>
          <a:p>
            <a:pPr lvl="1"/>
            <a:r>
              <a:rPr lang="en-US" dirty="0"/>
              <a:t>if your card is theft close them</a:t>
            </a:r>
          </a:p>
          <a:p>
            <a:pPr lvl="1"/>
            <a:r>
              <a:rPr lang="en-US" dirty="0"/>
              <a:t>Report the incident to either your local police or police in the location where the identity theft occurred</a:t>
            </a:r>
          </a:p>
          <a:p>
            <a:pPr lvl="1"/>
            <a:endParaRPr lang="en-US" dirty="0"/>
          </a:p>
        </p:txBody>
      </p:sp>
    </p:spTree>
    <p:extLst>
      <p:ext uri="{BB962C8B-B14F-4D97-AF65-F5344CB8AC3E}">
        <p14:creationId xmlns:p14="http://schemas.microsoft.com/office/powerpoint/2010/main" val="884718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F38AB-1183-4EBD-B7A7-1ABFDCDCFD85}"/>
              </a:ext>
            </a:extLst>
          </p:cNvPr>
          <p:cNvSpPr>
            <a:spLocks noGrp="1"/>
          </p:cNvSpPr>
          <p:nvPr>
            <p:ph type="title"/>
          </p:nvPr>
        </p:nvSpPr>
        <p:spPr/>
        <p:txBody>
          <a:bodyPr/>
          <a:lstStyle/>
          <a:p>
            <a:r>
              <a:rPr lang="en-US" b="1" dirty="0"/>
              <a:t>Export and Espionage Laws</a:t>
            </a:r>
          </a:p>
        </p:txBody>
      </p:sp>
      <p:sp>
        <p:nvSpPr>
          <p:cNvPr id="3" name="Content Placeholder 2">
            <a:extLst>
              <a:ext uri="{FF2B5EF4-FFF2-40B4-BE49-F238E27FC236}">
                <a16:creationId xmlns:a16="http://schemas.microsoft.com/office/drawing/2014/main" id="{31E98A1D-CA6A-4377-BCC6-F3189196E17F}"/>
              </a:ext>
            </a:extLst>
          </p:cNvPr>
          <p:cNvSpPr>
            <a:spLocks noGrp="1"/>
          </p:cNvSpPr>
          <p:nvPr>
            <p:ph idx="1"/>
          </p:nvPr>
        </p:nvSpPr>
        <p:spPr>
          <a:xfrm>
            <a:off x="1154954" y="2603500"/>
            <a:ext cx="9248886" cy="3416300"/>
          </a:xfrm>
        </p:spPr>
        <p:txBody>
          <a:bodyPr>
            <a:normAutofit/>
          </a:bodyPr>
          <a:lstStyle/>
          <a:p>
            <a:r>
              <a:rPr lang="en-US" b="1" dirty="0"/>
              <a:t>The Security and Freedom through Encryption Act of 1999: </a:t>
            </a:r>
            <a:r>
              <a:rPr lang="en-US" dirty="0"/>
              <a:t>provides guidance on the use of encryption and provides protection from government intervention. The acts include provisions that:</a:t>
            </a:r>
          </a:p>
          <a:p>
            <a:pPr lvl="1"/>
            <a:r>
              <a:rPr lang="en-US" dirty="0"/>
              <a:t>Reinforce right to use or sell encryption algorithms, without concern of key registration</a:t>
            </a:r>
          </a:p>
          <a:p>
            <a:pPr lvl="1"/>
            <a:r>
              <a:rPr lang="en-US" dirty="0"/>
              <a:t>Prohibit the federal government from requiring the use of encryption</a:t>
            </a:r>
          </a:p>
          <a:p>
            <a:pPr lvl="1"/>
            <a:r>
              <a:rPr lang="en-US" dirty="0"/>
              <a:t>use of encryption is not probable cause to suspect criminal activity</a:t>
            </a:r>
          </a:p>
          <a:p>
            <a:pPr lvl="1"/>
            <a:r>
              <a:rPr lang="en-US" dirty="0"/>
              <a:t>Provide additional penalties for the use of encryption in the commission of a criminal act</a:t>
            </a:r>
          </a:p>
        </p:txBody>
      </p:sp>
    </p:spTree>
    <p:extLst>
      <p:ext uri="{BB962C8B-B14F-4D97-AF65-F5344CB8AC3E}">
        <p14:creationId xmlns:p14="http://schemas.microsoft.com/office/powerpoint/2010/main" val="2348810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04F27-1606-47D8-86F8-7D243F5E7D32}"/>
              </a:ext>
            </a:extLst>
          </p:cNvPr>
          <p:cNvSpPr>
            <a:spLocks noGrp="1"/>
          </p:cNvSpPr>
          <p:nvPr>
            <p:ph type="title"/>
          </p:nvPr>
        </p:nvSpPr>
        <p:spPr/>
        <p:txBody>
          <a:bodyPr/>
          <a:lstStyle/>
          <a:p>
            <a:r>
              <a:rPr lang="en-US" b="1" dirty="0"/>
              <a:t>U.S. Copyright Law</a:t>
            </a:r>
          </a:p>
        </p:txBody>
      </p:sp>
      <p:sp>
        <p:nvSpPr>
          <p:cNvPr id="3" name="Content Placeholder 2">
            <a:extLst>
              <a:ext uri="{FF2B5EF4-FFF2-40B4-BE49-F238E27FC236}">
                <a16:creationId xmlns:a16="http://schemas.microsoft.com/office/drawing/2014/main" id="{97C7B766-1186-463B-98E7-5F8B9F932BF9}"/>
              </a:ext>
            </a:extLst>
          </p:cNvPr>
          <p:cNvSpPr>
            <a:spLocks noGrp="1"/>
          </p:cNvSpPr>
          <p:nvPr>
            <p:ph idx="1"/>
          </p:nvPr>
        </p:nvSpPr>
        <p:spPr>
          <a:xfrm>
            <a:off x="1154954" y="2214880"/>
            <a:ext cx="10904966" cy="3804920"/>
          </a:xfrm>
        </p:spPr>
        <p:txBody>
          <a:bodyPr>
            <a:normAutofit lnSpcReduction="10000"/>
          </a:bodyPr>
          <a:lstStyle/>
          <a:p>
            <a:r>
              <a:rPr lang="en-US" dirty="0"/>
              <a:t>Intellectual property is a protected asset in the United States</a:t>
            </a:r>
          </a:p>
          <a:p>
            <a:r>
              <a:rPr lang="en-US" dirty="0"/>
              <a:t>With proper acknowledgement it is permissible to include portions of someone else’s work as reference</a:t>
            </a:r>
          </a:p>
          <a:p>
            <a:r>
              <a:rPr lang="en-US" dirty="0"/>
              <a:t>Fair use of copyright material includes support teaching, scholarship, educational, library purpose</a:t>
            </a:r>
          </a:p>
          <a:p>
            <a:r>
              <a:rPr lang="en-US" b="1" dirty="0"/>
              <a:t>Financial Reporting: </a:t>
            </a:r>
            <a:r>
              <a:rPr lang="en-US" dirty="0"/>
              <a:t>improve the reliability and accuracy of financial reporting, as well as increase the accountability of corporate governance, in publicly traded companies. Penalties for non-compliance range from fines to jail terms. </a:t>
            </a:r>
          </a:p>
          <a:p>
            <a:r>
              <a:rPr lang="en-US" b="1" dirty="0"/>
              <a:t>Freedom of Information Act: </a:t>
            </a:r>
            <a:r>
              <a:rPr lang="en-US" dirty="0"/>
              <a:t>allows any person to request access to federal agency records or information not determined to be a matter of national security. </a:t>
            </a:r>
          </a:p>
          <a:p>
            <a:r>
              <a:rPr lang="en-US" dirty="0"/>
              <a:t>Agencies of the federal government are required to disclose any requested information on receipt of a written request. the act does not apply to state or local government agencies or to private businesses or individuals,</a:t>
            </a:r>
          </a:p>
        </p:txBody>
      </p:sp>
    </p:spTree>
    <p:extLst>
      <p:ext uri="{BB962C8B-B14F-4D97-AF65-F5344CB8AC3E}">
        <p14:creationId xmlns:p14="http://schemas.microsoft.com/office/powerpoint/2010/main" val="4242652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70BFC-2F0A-4893-ACBB-2BE3508579E9}"/>
              </a:ext>
            </a:extLst>
          </p:cNvPr>
          <p:cNvSpPr>
            <a:spLocks noGrp="1"/>
          </p:cNvSpPr>
          <p:nvPr>
            <p:ph type="title"/>
          </p:nvPr>
        </p:nvSpPr>
        <p:spPr>
          <a:xfrm>
            <a:off x="1734074" y="1237828"/>
            <a:ext cx="9787366" cy="706964"/>
          </a:xfrm>
        </p:spPr>
        <p:txBody>
          <a:bodyPr>
            <a:normAutofit fontScale="90000"/>
          </a:bodyPr>
          <a:lstStyle/>
          <a:p>
            <a:r>
              <a:rPr lang="en-US" b="1" dirty="0"/>
              <a:t>Ethics and information security</a:t>
            </a:r>
            <a:br>
              <a:rPr lang="en-US" b="1" dirty="0"/>
            </a:br>
            <a:r>
              <a:rPr lang="en-US" sz="2800" b="1" dirty="0"/>
              <a:t>Offline The Ten Commandments of Computer Ethics</a:t>
            </a:r>
            <a:br>
              <a:rPr lang="en-US" dirty="0"/>
            </a:br>
            <a:endParaRPr lang="en-US" b="1" dirty="0"/>
          </a:p>
        </p:txBody>
      </p:sp>
      <p:sp>
        <p:nvSpPr>
          <p:cNvPr id="3" name="Content Placeholder 2">
            <a:extLst>
              <a:ext uri="{FF2B5EF4-FFF2-40B4-BE49-F238E27FC236}">
                <a16:creationId xmlns:a16="http://schemas.microsoft.com/office/drawing/2014/main" id="{2CD80055-CD55-42D6-8BCD-FA4961D712B1}"/>
              </a:ext>
            </a:extLst>
          </p:cNvPr>
          <p:cNvSpPr>
            <a:spLocks noGrp="1"/>
          </p:cNvSpPr>
          <p:nvPr>
            <p:ph idx="1"/>
          </p:nvPr>
        </p:nvSpPr>
        <p:spPr/>
        <p:txBody>
          <a:bodyPr>
            <a:normAutofit fontScale="92500" lnSpcReduction="20000"/>
          </a:bodyPr>
          <a:lstStyle/>
          <a:p>
            <a:pPr>
              <a:buFont typeface="Wingdings" panose="05000000000000000000" pitchFamily="2" charset="2"/>
              <a:buChar char="Ø"/>
            </a:pPr>
            <a:r>
              <a:rPr lang="en-US" dirty="0"/>
              <a:t>not use a computer to harm other people. </a:t>
            </a:r>
          </a:p>
          <a:p>
            <a:pPr>
              <a:buFont typeface="Wingdings" panose="05000000000000000000" pitchFamily="2" charset="2"/>
              <a:buChar char="Ø"/>
            </a:pPr>
            <a:r>
              <a:rPr lang="en-US" dirty="0"/>
              <a:t>not interfere with other people’s computer work.</a:t>
            </a:r>
          </a:p>
          <a:p>
            <a:pPr>
              <a:buFont typeface="Wingdings" panose="05000000000000000000" pitchFamily="2" charset="2"/>
              <a:buChar char="Ø"/>
            </a:pPr>
            <a:r>
              <a:rPr lang="en-US" dirty="0"/>
              <a:t>not snoop around in other people’s computer files.</a:t>
            </a:r>
          </a:p>
          <a:p>
            <a:pPr>
              <a:buFont typeface="Wingdings" panose="05000000000000000000" pitchFamily="2" charset="2"/>
              <a:buChar char="Ø"/>
            </a:pPr>
            <a:r>
              <a:rPr lang="en-US" dirty="0"/>
              <a:t>not use a computer to steal. </a:t>
            </a:r>
          </a:p>
          <a:p>
            <a:pPr>
              <a:buFont typeface="Wingdings" panose="05000000000000000000" pitchFamily="2" charset="2"/>
              <a:buChar char="Ø"/>
            </a:pPr>
            <a:r>
              <a:rPr lang="en-US" dirty="0"/>
              <a:t>not use a computer to bear false witness. </a:t>
            </a:r>
          </a:p>
          <a:p>
            <a:pPr>
              <a:buFont typeface="Wingdings" panose="05000000000000000000" pitchFamily="2" charset="2"/>
              <a:buChar char="Ø"/>
            </a:pPr>
            <a:r>
              <a:rPr lang="en-US" dirty="0"/>
              <a:t>not copy or use proprietary software for which you have not paid. </a:t>
            </a:r>
          </a:p>
          <a:p>
            <a:pPr>
              <a:buFont typeface="Wingdings" panose="05000000000000000000" pitchFamily="2" charset="2"/>
              <a:buChar char="Ø"/>
            </a:pPr>
            <a:r>
              <a:rPr lang="en-US" dirty="0"/>
              <a:t>not use other people’s computer resources without authorization or proper compensation.</a:t>
            </a:r>
          </a:p>
          <a:p>
            <a:pPr>
              <a:buFont typeface="Wingdings" panose="05000000000000000000" pitchFamily="2" charset="2"/>
              <a:buChar char="Ø"/>
            </a:pPr>
            <a:r>
              <a:rPr lang="en-US" dirty="0"/>
              <a:t>not appropriate other people’s intellectual output. </a:t>
            </a:r>
          </a:p>
          <a:p>
            <a:pPr>
              <a:buFont typeface="Wingdings" panose="05000000000000000000" pitchFamily="2" charset="2"/>
              <a:buChar char="Ø"/>
            </a:pPr>
            <a:r>
              <a:rPr lang="en-US" dirty="0"/>
              <a:t>think about the social consequences of the program you are writing or the system you are designing. </a:t>
            </a:r>
          </a:p>
          <a:p>
            <a:pPr>
              <a:buFont typeface="Wingdings" panose="05000000000000000000" pitchFamily="2" charset="2"/>
              <a:buChar char="Ø"/>
            </a:pPr>
            <a:r>
              <a:rPr lang="en-US" dirty="0"/>
              <a:t> always use a computer in ways that ensure consideration and respect for your fellow humans.</a:t>
            </a:r>
          </a:p>
          <a:p>
            <a:endParaRPr lang="en-US" dirty="0"/>
          </a:p>
        </p:txBody>
      </p:sp>
    </p:spTree>
    <p:extLst>
      <p:ext uri="{BB962C8B-B14F-4D97-AF65-F5344CB8AC3E}">
        <p14:creationId xmlns:p14="http://schemas.microsoft.com/office/powerpoint/2010/main" val="32774153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285F0-4641-4CED-B99B-2002400A033E}"/>
              </a:ext>
            </a:extLst>
          </p:cNvPr>
          <p:cNvSpPr>
            <a:spLocks noGrp="1"/>
          </p:cNvSpPr>
          <p:nvPr>
            <p:ph type="title"/>
          </p:nvPr>
        </p:nvSpPr>
        <p:spPr/>
        <p:txBody>
          <a:bodyPr/>
          <a:lstStyle/>
          <a:p>
            <a:r>
              <a:rPr lang="en-US" b="1" dirty="0"/>
              <a:t>Codes of Ethics and Professional Organizations</a:t>
            </a:r>
          </a:p>
        </p:txBody>
      </p:sp>
      <p:sp>
        <p:nvSpPr>
          <p:cNvPr id="3" name="Content Placeholder 2">
            <a:extLst>
              <a:ext uri="{FF2B5EF4-FFF2-40B4-BE49-F238E27FC236}">
                <a16:creationId xmlns:a16="http://schemas.microsoft.com/office/drawing/2014/main" id="{D62CF67D-656D-456E-AE7F-6831C84FE639}"/>
              </a:ext>
            </a:extLst>
          </p:cNvPr>
          <p:cNvSpPr>
            <a:spLocks noGrp="1"/>
          </p:cNvSpPr>
          <p:nvPr>
            <p:ph idx="1"/>
          </p:nvPr>
        </p:nvSpPr>
        <p:spPr/>
        <p:txBody>
          <a:bodyPr/>
          <a:lstStyle/>
          <a:p>
            <a:r>
              <a:rPr lang="en-US" dirty="0"/>
              <a:t>professional organizations have established codes of ethics</a:t>
            </a:r>
          </a:p>
          <a:p>
            <a:r>
              <a:rPr lang="en-US" dirty="0"/>
              <a:t>Codes of ethics can have a positive effect on people’s judgment regarding computer use</a:t>
            </a:r>
          </a:p>
          <a:p>
            <a:r>
              <a:rPr lang="en-US" dirty="0"/>
              <a:t>responsibility of security professionals to act ethically and according to the policies and procedures of their employers, their professional organizations, and the laws of society</a:t>
            </a:r>
          </a:p>
        </p:txBody>
      </p:sp>
    </p:spTree>
    <p:extLst>
      <p:ext uri="{BB962C8B-B14F-4D97-AF65-F5344CB8AC3E}">
        <p14:creationId xmlns:p14="http://schemas.microsoft.com/office/powerpoint/2010/main" val="30074059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28CE6-CA88-475B-9082-447AAC0867AB}"/>
              </a:ext>
            </a:extLst>
          </p:cNvPr>
          <p:cNvSpPr>
            <a:spLocks noGrp="1"/>
          </p:cNvSpPr>
          <p:nvPr>
            <p:ph type="title"/>
          </p:nvPr>
        </p:nvSpPr>
        <p:spPr/>
        <p:txBody>
          <a:bodyPr/>
          <a:lstStyle/>
          <a:p>
            <a:r>
              <a:rPr lang="en-US" b="1" dirty="0"/>
              <a:t>Major IT professional organizations </a:t>
            </a:r>
          </a:p>
        </p:txBody>
      </p:sp>
      <p:pic>
        <p:nvPicPr>
          <p:cNvPr id="5" name="Content Placeholder 4">
            <a:extLst>
              <a:ext uri="{FF2B5EF4-FFF2-40B4-BE49-F238E27FC236}">
                <a16:creationId xmlns:a16="http://schemas.microsoft.com/office/drawing/2014/main" id="{B50C474F-C6BC-4F20-BD6A-1C592761CA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3280" y="1846263"/>
            <a:ext cx="10840720" cy="4371657"/>
          </a:xfrm>
        </p:spPr>
      </p:pic>
    </p:spTree>
    <p:extLst>
      <p:ext uri="{BB962C8B-B14F-4D97-AF65-F5344CB8AC3E}">
        <p14:creationId xmlns:p14="http://schemas.microsoft.com/office/powerpoint/2010/main" val="336324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C23E6-489A-4D0B-A028-28246C9DE8A7}"/>
              </a:ext>
            </a:extLst>
          </p:cNvPr>
          <p:cNvSpPr>
            <a:spLocks noGrp="1"/>
          </p:cNvSpPr>
          <p:nvPr>
            <p:ph type="title"/>
          </p:nvPr>
        </p:nvSpPr>
        <p:spPr/>
        <p:txBody>
          <a:bodyPr>
            <a:normAutofit/>
          </a:bodyPr>
          <a:lstStyle/>
          <a:p>
            <a:r>
              <a:rPr lang="en-US" b="1" dirty="0"/>
              <a:t>Law and Ethics in Information Security</a:t>
            </a:r>
          </a:p>
        </p:txBody>
      </p:sp>
      <p:sp>
        <p:nvSpPr>
          <p:cNvPr id="3" name="Content Placeholder 2">
            <a:extLst>
              <a:ext uri="{FF2B5EF4-FFF2-40B4-BE49-F238E27FC236}">
                <a16:creationId xmlns:a16="http://schemas.microsoft.com/office/drawing/2014/main" id="{374459B1-8A84-4CFA-91A9-7AEE9F06A9CC}"/>
              </a:ext>
            </a:extLst>
          </p:cNvPr>
          <p:cNvSpPr>
            <a:spLocks noGrp="1"/>
          </p:cNvSpPr>
          <p:nvPr>
            <p:ph sz="quarter" idx="13"/>
          </p:nvPr>
        </p:nvSpPr>
        <p:spPr>
          <a:xfrm>
            <a:off x="776726" y="2154836"/>
            <a:ext cx="10394707" cy="3311189"/>
          </a:xfrm>
        </p:spPr>
        <p:txBody>
          <a:bodyPr/>
          <a:lstStyle/>
          <a:p>
            <a:r>
              <a:rPr lang="en-US" b="1" dirty="0"/>
              <a:t>Laws: </a:t>
            </a:r>
            <a:r>
              <a:rPr lang="en-US" dirty="0"/>
              <a:t>collection of rules and regulation that mandate or prohibit certain behavior and enforced by the state </a:t>
            </a:r>
          </a:p>
          <a:p>
            <a:r>
              <a:rPr lang="en-US" b="1" dirty="0"/>
              <a:t>Ethics: </a:t>
            </a:r>
            <a:r>
              <a:rPr lang="en-US" dirty="0"/>
              <a:t>define socially acceptable behavior </a:t>
            </a:r>
          </a:p>
          <a:p>
            <a:r>
              <a:rPr lang="en-US" b="1" dirty="0"/>
              <a:t>Cultural mores: </a:t>
            </a:r>
            <a:r>
              <a:rPr lang="en-US" dirty="0"/>
              <a:t>the fixed moral attitudes or customs of a particular group</a:t>
            </a:r>
          </a:p>
        </p:txBody>
      </p:sp>
    </p:spTree>
    <p:extLst>
      <p:ext uri="{BB962C8B-B14F-4D97-AF65-F5344CB8AC3E}">
        <p14:creationId xmlns:p14="http://schemas.microsoft.com/office/powerpoint/2010/main" val="2195233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62075-F9B6-42E4-9CE2-AD1EF02A3BFB}"/>
              </a:ext>
            </a:extLst>
          </p:cNvPr>
          <p:cNvSpPr>
            <a:spLocks noGrp="1"/>
          </p:cNvSpPr>
          <p:nvPr>
            <p:ph type="title"/>
          </p:nvPr>
        </p:nvSpPr>
        <p:spPr/>
        <p:txBody>
          <a:bodyPr/>
          <a:lstStyle/>
          <a:p>
            <a:r>
              <a:rPr lang="en-US" b="1" dirty="0"/>
              <a:t>Policy Versus Law</a:t>
            </a:r>
          </a:p>
        </p:txBody>
      </p:sp>
      <p:sp>
        <p:nvSpPr>
          <p:cNvPr id="3" name="Content Placeholder 2">
            <a:extLst>
              <a:ext uri="{FF2B5EF4-FFF2-40B4-BE49-F238E27FC236}">
                <a16:creationId xmlns:a16="http://schemas.microsoft.com/office/drawing/2014/main" id="{37A7DEDB-455C-4271-83C6-2E832C872772}"/>
              </a:ext>
            </a:extLst>
          </p:cNvPr>
          <p:cNvSpPr>
            <a:spLocks noGrp="1"/>
          </p:cNvSpPr>
          <p:nvPr>
            <p:ph idx="1"/>
          </p:nvPr>
        </p:nvSpPr>
        <p:spPr/>
        <p:txBody>
          <a:bodyPr>
            <a:normAutofit lnSpcReduction="10000"/>
          </a:bodyPr>
          <a:lstStyle/>
          <a:p>
            <a:r>
              <a:rPr lang="en-US" b="1" dirty="0"/>
              <a:t>Policies: </a:t>
            </a:r>
            <a:r>
              <a:rPr lang="en-US" dirty="0"/>
              <a:t>guidelines that describe acceptable and unacceptable employee behaviors in the workplace</a:t>
            </a:r>
          </a:p>
          <a:p>
            <a:r>
              <a:rPr lang="en-US" b="1" dirty="0"/>
              <a:t>policies function as laws: </a:t>
            </a:r>
            <a:r>
              <a:rPr lang="en-US" dirty="0"/>
              <a:t>they must be crafted and implemented with the same care to ensure that they are complete, appropriate, and fairly applied to everyone in the workplace</a:t>
            </a:r>
          </a:p>
          <a:p>
            <a:r>
              <a:rPr lang="en-US" b="1" dirty="0"/>
              <a:t>Criteria for policy enforcement:</a:t>
            </a:r>
          </a:p>
          <a:p>
            <a:pPr>
              <a:buFont typeface="Wingdings" panose="05000000000000000000" pitchFamily="2" charset="2"/>
              <a:buChar char="v"/>
            </a:pPr>
            <a:r>
              <a:rPr lang="en-US" dirty="0"/>
              <a:t>Dissemination (distribution)</a:t>
            </a:r>
          </a:p>
          <a:p>
            <a:pPr>
              <a:buFont typeface="Wingdings" panose="05000000000000000000" pitchFamily="2" charset="2"/>
              <a:buChar char="v"/>
            </a:pPr>
            <a:r>
              <a:rPr lang="en-US" dirty="0"/>
              <a:t>Review (reading)</a:t>
            </a:r>
          </a:p>
          <a:p>
            <a:pPr>
              <a:buFont typeface="Wingdings" panose="05000000000000000000" pitchFamily="2" charset="2"/>
              <a:buChar char="v"/>
            </a:pPr>
            <a:r>
              <a:rPr lang="en-US" dirty="0"/>
              <a:t>Comprehension (understanding)</a:t>
            </a:r>
          </a:p>
          <a:p>
            <a:pPr>
              <a:buFont typeface="Wingdings" panose="05000000000000000000" pitchFamily="2" charset="2"/>
              <a:buChar char="v"/>
            </a:pPr>
            <a:r>
              <a:rPr lang="en-US" dirty="0"/>
              <a:t>Compliance (agreement)</a:t>
            </a:r>
          </a:p>
          <a:p>
            <a:pPr>
              <a:buFont typeface="Wingdings" panose="05000000000000000000" pitchFamily="2" charset="2"/>
              <a:buChar char="v"/>
            </a:pPr>
            <a:r>
              <a:rPr lang="en-US" dirty="0"/>
              <a:t>Uniform enforcement</a:t>
            </a:r>
          </a:p>
          <a:p>
            <a:endParaRPr lang="en-US" b="1" dirty="0"/>
          </a:p>
          <a:p>
            <a:endParaRPr lang="en-US" dirty="0"/>
          </a:p>
          <a:p>
            <a:endParaRPr lang="en-US" dirty="0"/>
          </a:p>
        </p:txBody>
      </p:sp>
    </p:spTree>
    <p:extLst>
      <p:ext uri="{BB962C8B-B14F-4D97-AF65-F5344CB8AC3E}">
        <p14:creationId xmlns:p14="http://schemas.microsoft.com/office/powerpoint/2010/main" val="2942455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25D88-8135-4B09-851F-9B1D3F0B6027}"/>
              </a:ext>
            </a:extLst>
          </p:cNvPr>
          <p:cNvSpPr>
            <a:spLocks noGrp="1"/>
          </p:cNvSpPr>
          <p:nvPr>
            <p:ph type="title"/>
          </p:nvPr>
        </p:nvSpPr>
        <p:spPr/>
        <p:txBody>
          <a:bodyPr/>
          <a:lstStyle/>
          <a:p>
            <a:r>
              <a:rPr lang="en-US" b="1" dirty="0"/>
              <a:t>Types of Law</a:t>
            </a:r>
          </a:p>
        </p:txBody>
      </p:sp>
      <p:sp>
        <p:nvSpPr>
          <p:cNvPr id="3" name="Content Placeholder 2">
            <a:extLst>
              <a:ext uri="{FF2B5EF4-FFF2-40B4-BE49-F238E27FC236}">
                <a16:creationId xmlns:a16="http://schemas.microsoft.com/office/drawing/2014/main" id="{E10267D3-6D9F-4E89-8ED2-14376B079762}"/>
              </a:ext>
            </a:extLst>
          </p:cNvPr>
          <p:cNvSpPr>
            <a:spLocks noGrp="1"/>
          </p:cNvSpPr>
          <p:nvPr>
            <p:ph idx="1"/>
          </p:nvPr>
        </p:nvSpPr>
        <p:spPr>
          <a:xfrm>
            <a:off x="1154954" y="2603500"/>
            <a:ext cx="10437606" cy="3416300"/>
          </a:xfrm>
        </p:spPr>
        <p:txBody>
          <a:bodyPr>
            <a:normAutofit/>
          </a:bodyPr>
          <a:lstStyle/>
          <a:p>
            <a:r>
              <a:rPr lang="en-US" b="1" dirty="0"/>
              <a:t>Civil law: </a:t>
            </a:r>
            <a:r>
              <a:rPr lang="en-US" dirty="0"/>
              <a:t>deal with the relationships and conflicts between organizational entities and people</a:t>
            </a:r>
          </a:p>
          <a:p>
            <a:r>
              <a:rPr lang="en-US" b="1" dirty="0"/>
              <a:t>Criminal law: </a:t>
            </a:r>
            <a:r>
              <a:rPr lang="en-US" dirty="0"/>
              <a:t>addresses activities and conduct harmful to society</a:t>
            </a:r>
          </a:p>
          <a:p>
            <a:r>
              <a:rPr lang="en-US" b="1" dirty="0"/>
              <a:t>Private law: </a:t>
            </a:r>
            <a:r>
              <a:rPr lang="en-US" dirty="0"/>
              <a:t>encompasses family law, commercial law, and labor law, and regulates the relationship between individuals and organizations </a:t>
            </a:r>
          </a:p>
          <a:p>
            <a:r>
              <a:rPr lang="en-US" b="1" dirty="0"/>
              <a:t>Public law: </a:t>
            </a:r>
            <a:r>
              <a:rPr lang="en-US" dirty="0"/>
              <a:t>regulates the structure and administration of government agencies and their relationships with citizens, employees, and other governments. Public law includes criminal, administrative</a:t>
            </a:r>
          </a:p>
        </p:txBody>
      </p:sp>
    </p:spTree>
    <p:extLst>
      <p:ext uri="{BB962C8B-B14F-4D97-AF65-F5344CB8AC3E}">
        <p14:creationId xmlns:p14="http://schemas.microsoft.com/office/powerpoint/2010/main" val="414657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B630D-943C-4544-ABB7-01F4E4B7279E}"/>
              </a:ext>
            </a:extLst>
          </p:cNvPr>
          <p:cNvSpPr>
            <a:spLocks noGrp="1"/>
          </p:cNvSpPr>
          <p:nvPr>
            <p:ph type="title"/>
          </p:nvPr>
        </p:nvSpPr>
        <p:spPr/>
        <p:txBody>
          <a:bodyPr/>
          <a:lstStyle/>
          <a:p>
            <a:r>
              <a:rPr lang="en-US" b="1" dirty="0"/>
              <a:t>Relevant U.S. Laws</a:t>
            </a:r>
          </a:p>
        </p:txBody>
      </p:sp>
      <p:sp>
        <p:nvSpPr>
          <p:cNvPr id="3" name="Content Placeholder 2">
            <a:extLst>
              <a:ext uri="{FF2B5EF4-FFF2-40B4-BE49-F238E27FC236}">
                <a16:creationId xmlns:a16="http://schemas.microsoft.com/office/drawing/2014/main" id="{F4EB261C-D315-4063-99EC-75F79B108560}"/>
              </a:ext>
            </a:extLst>
          </p:cNvPr>
          <p:cNvSpPr>
            <a:spLocks noGrp="1"/>
          </p:cNvSpPr>
          <p:nvPr>
            <p:ph idx="1"/>
          </p:nvPr>
        </p:nvSpPr>
        <p:spPr>
          <a:xfrm>
            <a:off x="1154954" y="2603500"/>
            <a:ext cx="10254726" cy="3416300"/>
          </a:xfrm>
        </p:spPr>
        <p:txBody>
          <a:bodyPr/>
          <a:lstStyle/>
          <a:p>
            <a:r>
              <a:rPr lang="en-US" dirty="0"/>
              <a:t>the United States has been a leader in the development and implementation of information security legislation to prevent misuse and exploitation of information and information technology.</a:t>
            </a:r>
          </a:p>
          <a:p>
            <a:r>
              <a:rPr lang="en-US" dirty="0"/>
              <a:t> The implementation of information security legislation contributes to a more reliable business environment, which in turn, enables a stable economy.</a:t>
            </a:r>
          </a:p>
        </p:txBody>
      </p:sp>
    </p:spTree>
    <p:extLst>
      <p:ext uri="{BB962C8B-B14F-4D97-AF65-F5344CB8AC3E}">
        <p14:creationId xmlns:p14="http://schemas.microsoft.com/office/powerpoint/2010/main" val="1788394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3E8DD-020D-482D-9C23-9A8826152AE9}"/>
              </a:ext>
            </a:extLst>
          </p:cNvPr>
          <p:cNvSpPr>
            <a:spLocks noGrp="1"/>
          </p:cNvSpPr>
          <p:nvPr>
            <p:ph type="title"/>
          </p:nvPr>
        </p:nvSpPr>
        <p:spPr/>
        <p:txBody>
          <a:bodyPr/>
          <a:lstStyle/>
          <a:p>
            <a:r>
              <a:rPr lang="en-US" b="1" dirty="0"/>
              <a:t>General Computer Crime Laws</a:t>
            </a:r>
          </a:p>
        </p:txBody>
      </p:sp>
      <p:sp>
        <p:nvSpPr>
          <p:cNvPr id="3" name="Content Placeholder 2">
            <a:extLst>
              <a:ext uri="{FF2B5EF4-FFF2-40B4-BE49-F238E27FC236}">
                <a16:creationId xmlns:a16="http://schemas.microsoft.com/office/drawing/2014/main" id="{D4F145C1-5079-433A-B0B6-ED7E78881B0D}"/>
              </a:ext>
            </a:extLst>
          </p:cNvPr>
          <p:cNvSpPr>
            <a:spLocks noGrp="1"/>
          </p:cNvSpPr>
          <p:nvPr>
            <p:ph idx="1"/>
          </p:nvPr>
        </p:nvSpPr>
        <p:spPr>
          <a:xfrm>
            <a:off x="1154954" y="2603500"/>
            <a:ext cx="10711926" cy="3416300"/>
          </a:xfrm>
        </p:spPr>
        <p:txBody>
          <a:bodyPr>
            <a:normAutofit/>
          </a:bodyPr>
          <a:lstStyle/>
          <a:p>
            <a:r>
              <a:rPr lang="en-US" b="1" dirty="0"/>
              <a:t>Computer Fraud and Abuse Act of 1986 (CFA Act) </a:t>
            </a:r>
            <a:r>
              <a:rPr lang="en-US" dirty="0"/>
              <a:t>is the cornerstone of many computer-related federal laws and enforcement efforts</a:t>
            </a:r>
          </a:p>
          <a:p>
            <a:r>
              <a:rPr lang="en-US" dirty="0"/>
              <a:t> </a:t>
            </a:r>
            <a:r>
              <a:rPr lang="en-US" b="1" dirty="0"/>
              <a:t>National Information Infrastructure Protection Act of 1996:</a:t>
            </a:r>
          </a:p>
          <a:p>
            <a:pPr lvl="1"/>
            <a:r>
              <a:rPr lang="en-US" dirty="0"/>
              <a:t>modified several sections of the previous act and increased the penalties for selected crimes</a:t>
            </a:r>
          </a:p>
          <a:p>
            <a:pPr lvl="1"/>
            <a:r>
              <a:rPr lang="en-US" dirty="0"/>
              <a:t>The severity of the penalty depends on the value of the information </a:t>
            </a:r>
          </a:p>
          <a:p>
            <a:pPr lvl="1"/>
            <a:r>
              <a:rPr lang="en-US" dirty="0"/>
              <a:t>For purposes of commercial advantage </a:t>
            </a:r>
          </a:p>
          <a:p>
            <a:pPr lvl="1"/>
            <a:r>
              <a:rPr lang="en-US" dirty="0"/>
              <a:t>For private financial gain </a:t>
            </a:r>
          </a:p>
          <a:p>
            <a:pPr lvl="1"/>
            <a:r>
              <a:rPr lang="en-US" dirty="0"/>
              <a:t>In furtherance of a criminal act</a:t>
            </a:r>
            <a:endParaRPr lang="en-US" b="1" dirty="0"/>
          </a:p>
          <a:p>
            <a:endParaRPr lang="en-US" dirty="0"/>
          </a:p>
        </p:txBody>
      </p:sp>
    </p:spTree>
    <p:extLst>
      <p:ext uri="{BB962C8B-B14F-4D97-AF65-F5344CB8AC3E}">
        <p14:creationId xmlns:p14="http://schemas.microsoft.com/office/powerpoint/2010/main" val="2129515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2475F-524F-478D-BCEC-217814A61362}"/>
              </a:ext>
            </a:extLst>
          </p:cNvPr>
          <p:cNvSpPr>
            <a:spLocks noGrp="1"/>
          </p:cNvSpPr>
          <p:nvPr>
            <p:ph type="title"/>
          </p:nvPr>
        </p:nvSpPr>
        <p:spPr/>
        <p:txBody>
          <a:bodyPr/>
          <a:lstStyle/>
          <a:p>
            <a:r>
              <a:rPr lang="en-US" b="1" dirty="0"/>
              <a:t>General Computer Crime Laws</a:t>
            </a:r>
          </a:p>
        </p:txBody>
      </p:sp>
      <p:sp>
        <p:nvSpPr>
          <p:cNvPr id="3" name="Content Placeholder 2">
            <a:extLst>
              <a:ext uri="{FF2B5EF4-FFF2-40B4-BE49-F238E27FC236}">
                <a16:creationId xmlns:a16="http://schemas.microsoft.com/office/drawing/2014/main" id="{CB245A8B-1EBD-4C18-8CAE-5C62F1A33401}"/>
              </a:ext>
            </a:extLst>
          </p:cNvPr>
          <p:cNvSpPr>
            <a:spLocks noGrp="1"/>
          </p:cNvSpPr>
          <p:nvPr>
            <p:ph idx="1"/>
          </p:nvPr>
        </p:nvSpPr>
        <p:spPr>
          <a:xfrm>
            <a:off x="1154954" y="2603500"/>
            <a:ext cx="10427446" cy="3416300"/>
          </a:xfrm>
        </p:spPr>
        <p:txBody>
          <a:bodyPr/>
          <a:lstStyle/>
          <a:p>
            <a:r>
              <a:rPr lang="en-US" b="1" dirty="0"/>
              <a:t>USA PATRIOT Act of 2001: </a:t>
            </a:r>
            <a:r>
              <a:rPr lang="en-US" dirty="0"/>
              <a:t>which provides law enforcement agencies with broader latitude in order to combat terrorism-related activities</a:t>
            </a:r>
          </a:p>
          <a:p>
            <a:r>
              <a:rPr lang="en-US" b="1" dirty="0"/>
              <a:t>Computer Security Act of 1987: </a:t>
            </a:r>
            <a:r>
              <a:rPr lang="en-US" dirty="0"/>
              <a:t>It was one of the first attempts to protect federal computer systems by establishing minimum acceptable security practices</a:t>
            </a:r>
          </a:p>
        </p:txBody>
      </p:sp>
    </p:spTree>
    <p:extLst>
      <p:ext uri="{BB962C8B-B14F-4D97-AF65-F5344CB8AC3E}">
        <p14:creationId xmlns:p14="http://schemas.microsoft.com/office/powerpoint/2010/main" val="96073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0A9D4-E65A-4BAC-B538-BB225313D768}"/>
              </a:ext>
            </a:extLst>
          </p:cNvPr>
          <p:cNvSpPr>
            <a:spLocks noGrp="1"/>
          </p:cNvSpPr>
          <p:nvPr>
            <p:ph type="title"/>
          </p:nvPr>
        </p:nvSpPr>
        <p:spPr/>
        <p:txBody>
          <a:bodyPr/>
          <a:lstStyle/>
          <a:p>
            <a:r>
              <a:rPr lang="en-US" b="1" dirty="0"/>
              <a:t>Privacy </a:t>
            </a:r>
          </a:p>
        </p:txBody>
      </p:sp>
      <p:sp>
        <p:nvSpPr>
          <p:cNvPr id="3" name="Content Placeholder 2">
            <a:extLst>
              <a:ext uri="{FF2B5EF4-FFF2-40B4-BE49-F238E27FC236}">
                <a16:creationId xmlns:a16="http://schemas.microsoft.com/office/drawing/2014/main" id="{6F3188AD-DA67-465C-B825-3E13D6896E73}"/>
              </a:ext>
            </a:extLst>
          </p:cNvPr>
          <p:cNvSpPr>
            <a:spLocks noGrp="1"/>
          </p:cNvSpPr>
          <p:nvPr>
            <p:ph idx="1"/>
          </p:nvPr>
        </p:nvSpPr>
        <p:spPr>
          <a:xfrm>
            <a:off x="1154954" y="2603500"/>
            <a:ext cx="10630646" cy="3416300"/>
          </a:xfrm>
        </p:spPr>
        <p:txBody>
          <a:bodyPr>
            <a:normAutofit/>
          </a:bodyPr>
          <a:lstStyle/>
          <a:p>
            <a:r>
              <a:rPr lang="en-US" dirty="0"/>
              <a:t>Individuals and groups right to protect themselves and their personal information from unauthorized access</a:t>
            </a:r>
          </a:p>
          <a:p>
            <a:r>
              <a:rPr lang="en-US" dirty="0"/>
              <a:t>Aggregate data from multiple sources allow creation of information database that was previously impossible </a:t>
            </a:r>
          </a:p>
          <a:p>
            <a:r>
              <a:rPr lang="en-US" dirty="0"/>
              <a:t>the number of statutes addressing an individual’s right to privacy has grown</a:t>
            </a:r>
          </a:p>
          <a:p>
            <a:r>
              <a:rPr lang="en-US" b="1" dirty="0"/>
              <a:t>The Privacy of Customer Information Section of the common carrier regulation </a:t>
            </a:r>
            <a:r>
              <a:rPr lang="en-US" dirty="0"/>
              <a:t>states that any proprietary information shall be used explicitly for providing services, and not for any marketing purposes, and that carriers cannot disclose this information except when necessary to provide their services</a:t>
            </a:r>
          </a:p>
        </p:txBody>
      </p:sp>
    </p:spTree>
    <p:extLst>
      <p:ext uri="{BB962C8B-B14F-4D97-AF65-F5344CB8AC3E}">
        <p14:creationId xmlns:p14="http://schemas.microsoft.com/office/powerpoint/2010/main" val="1769517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12760-E461-4C94-B796-DEB8D3FE12CB}"/>
              </a:ext>
            </a:extLst>
          </p:cNvPr>
          <p:cNvSpPr>
            <a:spLocks noGrp="1"/>
          </p:cNvSpPr>
          <p:nvPr>
            <p:ph type="title"/>
          </p:nvPr>
        </p:nvSpPr>
        <p:spPr/>
        <p:txBody>
          <a:bodyPr/>
          <a:lstStyle/>
          <a:p>
            <a:r>
              <a:rPr lang="en-US" b="1" dirty="0"/>
              <a:t>Privacy of Customer Information</a:t>
            </a:r>
          </a:p>
        </p:txBody>
      </p:sp>
      <p:sp>
        <p:nvSpPr>
          <p:cNvPr id="3" name="Content Placeholder 2">
            <a:extLst>
              <a:ext uri="{FF2B5EF4-FFF2-40B4-BE49-F238E27FC236}">
                <a16:creationId xmlns:a16="http://schemas.microsoft.com/office/drawing/2014/main" id="{52F1A524-4EB0-4F80-9C8A-535B35BC802F}"/>
              </a:ext>
            </a:extLst>
          </p:cNvPr>
          <p:cNvSpPr>
            <a:spLocks noGrp="1"/>
          </p:cNvSpPr>
          <p:nvPr>
            <p:ph idx="1"/>
          </p:nvPr>
        </p:nvSpPr>
        <p:spPr/>
        <p:txBody>
          <a:bodyPr>
            <a:normAutofit lnSpcReduction="10000"/>
          </a:bodyPr>
          <a:lstStyle/>
          <a:p>
            <a:r>
              <a:rPr lang="en-US" b="1" dirty="0"/>
              <a:t>Federal Privacy Act of 1974 </a:t>
            </a:r>
            <a:r>
              <a:rPr lang="en-US" dirty="0"/>
              <a:t>regulates government agencies and holds them accountable if they release private information about individuals or businesses without permission. The following agencies, regulated businesses, and individuals are exempt from some of the regulations so that they can perform their duties: </a:t>
            </a:r>
          </a:p>
          <a:p>
            <a:pPr lvl="1"/>
            <a:r>
              <a:rPr lang="en-US" dirty="0"/>
              <a:t>Bureau of the Census </a:t>
            </a:r>
          </a:p>
          <a:p>
            <a:pPr lvl="1"/>
            <a:r>
              <a:rPr lang="en-US" dirty="0"/>
              <a:t>National Archives and Records Administration</a:t>
            </a:r>
          </a:p>
          <a:p>
            <a:pPr lvl="1"/>
            <a:r>
              <a:rPr lang="en-US" dirty="0"/>
              <a:t>Federal courts with regard to specific issues using appropriate court orders </a:t>
            </a:r>
          </a:p>
          <a:p>
            <a:pPr lvl="1"/>
            <a:r>
              <a:rPr lang="en-US" dirty="0"/>
              <a:t>Credit reporting agencies</a:t>
            </a:r>
          </a:p>
          <a:p>
            <a:pPr lvl="1"/>
            <a:r>
              <a:rPr lang="en-US" dirty="0"/>
              <a:t> Individuals or organizations that demonstrate that information is necessary to protect the health or safety of that individual</a:t>
            </a:r>
          </a:p>
          <a:p>
            <a:pPr lvl="1"/>
            <a:r>
              <a:rPr lang="en-US" b="1" dirty="0"/>
              <a:t>The Electronic Communications Privacy Act of 1986 </a:t>
            </a:r>
            <a:r>
              <a:rPr lang="en-US" dirty="0"/>
              <a:t>is a collection of statutes that regulates the interception of wire, electronic, and oral communications.</a:t>
            </a:r>
          </a:p>
          <a:p>
            <a:pPr lvl="1"/>
            <a:r>
              <a:rPr lang="en-US" b="1" dirty="0"/>
              <a:t>Health Insurance Portability and Accountability Act Of 1996 (HIPAA): </a:t>
            </a:r>
            <a:r>
              <a:rPr lang="en-US" dirty="0"/>
              <a:t>protects the confidentiality and security of health care data by establishing and enforcing standards</a:t>
            </a:r>
            <a:endParaRPr lang="en-US" b="1" dirty="0"/>
          </a:p>
        </p:txBody>
      </p:sp>
    </p:spTree>
    <p:extLst>
      <p:ext uri="{BB962C8B-B14F-4D97-AF65-F5344CB8AC3E}">
        <p14:creationId xmlns:p14="http://schemas.microsoft.com/office/powerpoint/2010/main" val="2114277226"/>
      </p:ext>
    </p:extLst>
  </p:cSld>
  <p:clrMapOvr>
    <a:masterClrMapping/>
  </p:clrMapOvr>
</p:sld>
</file>

<file path=ppt/theme/theme1.xml><?xml version="1.0" encoding="utf-8"?>
<a:theme xmlns:a="http://schemas.openxmlformats.org/drawingml/2006/main" name="Retrospect">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457</TotalTime>
  <Words>1159</Words>
  <Application>Microsoft Office PowerPoint</Application>
  <PresentationFormat>Widescreen</PresentationFormat>
  <Paragraphs>86</Paragraphs>
  <Slides>15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Calibri</vt:lpstr>
      <vt:lpstr>Calibri Light</vt:lpstr>
      <vt:lpstr>Wingdings</vt:lpstr>
      <vt:lpstr>Retrospect</vt:lpstr>
      <vt:lpstr>Legal, Ethical, and Professional Issues in Information Security</vt:lpstr>
      <vt:lpstr>Law and Ethics in Information Security</vt:lpstr>
      <vt:lpstr>Policy Versus Law</vt:lpstr>
      <vt:lpstr>Types of Law</vt:lpstr>
      <vt:lpstr>Relevant U.S. Laws</vt:lpstr>
      <vt:lpstr>General Computer Crime Laws</vt:lpstr>
      <vt:lpstr>General Computer Crime Laws</vt:lpstr>
      <vt:lpstr>Privacy </vt:lpstr>
      <vt:lpstr>Privacy of Customer Information</vt:lpstr>
      <vt:lpstr>Identity Theft</vt:lpstr>
      <vt:lpstr>Export and Espionage Laws</vt:lpstr>
      <vt:lpstr>U.S. Copyright Law</vt:lpstr>
      <vt:lpstr>Ethics and information security Offline The Ten Commandments of Computer Ethics </vt:lpstr>
      <vt:lpstr>Codes of Ethics and Professional Organizations</vt:lpstr>
      <vt:lpstr>Major IT professional organizations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Legal, Ethical, and Professional Issues in Information Security</dc:title>
  <dc:creator>Sania Umer</dc:creator>
  <cp:lastModifiedBy>Sania Umer</cp:lastModifiedBy>
  <cp:revision>52</cp:revision>
  <dcterms:created xsi:type="dcterms:W3CDTF">2024-09-23T09:00:04Z</dcterms:created>
  <dcterms:modified xsi:type="dcterms:W3CDTF">2024-09-24T09:58:24Z</dcterms:modified>
</cp:coreProperties>
</file>