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3" r:id="rId19"/>
    <p:sldId id="281" r:id="rId20"/>
    <p:sldId id="282" r:id="rId21"/>
    <p:sldId id="283" r:id="rId22"/>
    <p:sldId id="284" r:id="rId23"/>
    <p:sldId id="285" r:id="rId24"/>
    <p:sldId id="286" r:id="rId25"/>
    <p:sldId id="287" r:id="rId26"/>
    <p:sldId id="288" r:id="rId27"/>
    <p:sldId id="289" r:id="rId28"/>
    <p:sldId id="274" r:id="rId29"/>
    <p:sldId id="275" r:id="rId30"/>
    <p:sldId id="277" r:id="rId31"/>
    <p:sldId id="291"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F161E-E97D-4909-9E80-F7C9E2BC59EF}"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6FB6B-0129-407B-8AC8-450224D17DF9}" type="slidenum">
              <a:rPr lang="en-US" smtClean="0"/>
              <a:t>‹#›</a:t>
            </a:fld>
            <a:endParaRPr lang="en-US"/>
          </a:p>
        </p:txBody>
      </p:sp>
    </p:spTree>
    <p:extLst>
      <p:ext uri="{BB962C8B-B14F-4D97-AF65-F5344CB8AC3E}">
        <p14:creationId xmlns:p14="http://schemas.microsoft.com/office/powerpoint/2010/main" val="29028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6FB6B-0129-407B-8AC8-450224D17DF9}" type="slidenum">
              <a:rPr lang="en-US" smtClean="0"/>
              <a:t>10</a:t>
            </a:fld>
            <a:endParaRPr lang="en-US"/>
          </a:p>
        </p:txBody>
      </p:sp>
    </p:spTree>
    <p:extLst>
      <p:ext uri="{BB962C8B-B14F-4D97-AF65-F5344CB8AC3E}">
        <p14:creationId xmlns:p14="http://schemas.microsoft.com/office/powerpoint/2010/main" val="181705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Widely used security model </a:t>
            </a:r>
          </a:p>
        </p:txBody>
      </p:sp>
      <p:sp>
        <p:nvSpPr>
          <p:cNvPr id="4" name="Slide Number Placeholder 3"/>
          <p:cNvSpPr>
            <a:spLocks noGrp="1"/>
          </p:cNvSpPr>
          <p:nvPr>
            <p:ph type="sldNum" sz="quarter" idx="5"/>
          </p:nvPr>
        </p:nvSpPr>
        <p:spPr/>
        <p:txBody>
          <a:bodyPr/>
          <a:lstStyle/>
          <a:p>
            <a:fld id="{1406FB6B-0129-407B-8AC8-450224D17DF9}" type="slidenum">
              <a:rPr lang="en-US" smtClean="0"/>
              <a:t>19</a:t>
            </a:fld>
            <a:endParaRPr lang="en-US"/>
          </a:p>
        </p:txBody>
      </p:sp>
    </p:spTree>
    <p:extLst>
      <p:ext uri="{BB962C8B-B14F-4D97-AF65-F5344CB8AC3E}">
        <p14:creationId xmlns:p14="http://schemas.microsoft.com/office/powerpoint/2010/main" val="356689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access and control ,</a:t>
            </a:r>
          </a:p>
        </p:txBody>
      </p:sp>
      <p:sp>
        <p:nvSpPr>
          <p:cNvPr id="4" name="Slide Number Placeholder 3"/>
          <p:cNvSpPr>
            <a:spLocks noGrp="1"/>
          </p:cNvSpPr>
          <p:nvPr>
            <p:ph type="sldNum" sz="quarter" idx="5"/>
          </p:nvPr>
        </p:nvSpPr>
        <p:spPr/>
        <p:txBody>
          <a:bodyPr/>
          <a:lstStyle/>
          <a:p>
            <a:fld id="{1406FB6B-0129-407B-8AC8-450224D17DF9}" type="slidenum">
              <a:rPr lang="en-US" smtClean="0"/>
              <a:t>20</a:t>
            </a:fld>
            <a:endParaRPr lang="en-US"/>
          </a:p>
        </p:txBody>
      </p:sp>
    </p:spTree>
    <p:extLst>
      <p:ext uri="{BB962C8B-B14F-4D97-AF65-F5344CB8AC3E}">
        <p14:creationId xmlns:p14="http://schemas.microsoft.com/office/powerpoint/2010/main" val="32360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specific protocols required for solving a specific problem</a:t>
            </a:r>
          </a:p>
        </p:txBody>
      </p:sp>
      <p:sp>
        <p:nvSpPr>
          <p:cNvPr id="4" name="Slide Number Placeholder 3"/>
          <p:cNvSpPr>
            <a:spLocks noGrp="1"/>
          </p:cNvSpPr>
          <p:nvPr>
            <p:ph type="sldNum" sz="quarter" idx="5"/>
          </p:nvPr>
        </p:nvSpPr>
        <p:spPr/>
        <p:txBody>
          <a:bodyPr/>
          <a:lstStyle/>
          <a:p>
            <a:fld id="{1406FB6B-0129-407B-8AC8-450224D17DF9}" type="slidenum">
              <a:rPr lang="en-US" smtClean="0"/>
              <a:t>26</a:t>
            </a:fld>
            <a:endParaRPr lang="en-US"/>
          </a:p>
        </p:txBody>
      </p:sp>
    </p:spTree>
    <p:extLst>
      <p:ext uri="{BB962C8B-B14F-4D97-AF65-F5344CB8AC3E}">
        <p14:creationId xmlns:p14="http://schemas.microsoft.com/office/powerpoint/2010/main" val="99034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security is designed and implemented in three layers: policies, people (education, training, and awareness programs), and technology, commonly referred to as PPT. Each of the layers contains controls and safeguards that protect the information and information system assets that the organization values.</a:t>
            </a:r>
          </a:p>
        </p:txBody>
      </p:sp>
      <p:sp>
        <p:nvSpPr>
          <p:cNvPr id="4" name="Slide Number Placeholder 3"/>
          <p:cNvSpPr>
            <a:spLocks noGrp="1"/>
          </p:cNvSpPr>
          <p:nvPr>
            <p:ph type="sldNum" sz="quarter" idx="5"/>
          </p:nvPr>
        </p:nvSpPr>
        <p:spPr/>
        <p:txBody>
          <a:bodyPr/>
          <a:lstStyle/>
          <a:p>
            <a:fld id="{1406FB6B-0129-407B-8AC8-450224D17DF9}" type="slidenum">
              <a:rPr lang="en-US" smtClean="0"/>
              <a:t>28</a:t>
            </a:fld>
            <a:endParaRPr lang="en-US"/>
          </a:p>
        </p:txBody>
      </p:sp>
    </p:spTree>
    <p:extLst>
      <p:ext uri="{BB962C8B-B14F-4D97-AF65-F5344CB8AC3E}">
        <p14:creationId xmlns:p14="http://schemas.microsoft.com/office/powerpoint/2010/main" val="45627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6FB6B-0129-407B-8AC8-450224D17DF9}" type="slidenum">
              <a:rPr lang="en-US" smtClean="0"/>
              <a:t>31</a:t>
            </a:fld>
            <a:endParaRPr lang="en-US"/>
          </a:p>
        </p:txBody>
      </p:sp>
    </p:spTree>
    <p:extLst>
      <p:ext uri="{BB962C8B-B14F-4D97-AF65-F5344CB8AC3E}">
        <p14:creationId xmlns:p14="http://schemas.microsoft.com/office/powerpoint/2010/main" val="3072748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E74F968-8F6A-4320-AA9D-4FF95C5A7950}" type="slidenum">
              <a:rPr lang="en-US" smtClean="0"/>
              <a:t>‹#›</a:t>
            </a:fld>
            <a:endParaRPr lang="en-US"/>
          </a:p>
        </p:txBody>
      </p:sp>
    </p:spTree>
    <p:extLst>
      <p:ext uri="{BB962C8B-B14F-4D97-AF65-F5344CB8AC3E}">
        <p14:creationId xmlns:p14="http://schemas.microsoft.com/office/powerpoint/2010/main" val="109688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F331A1-9190-4F14-8957-BD3EB607CD3A}"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183385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39069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3429712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1608279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F331A1-9190-4F14-8957-BD3EB607CD3A}"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117410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F331A1-9190-4F14-8957-BD3EB607CD3A}"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382373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2994397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250379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268317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331A1-9190-4F14-8957-BD3EB607CD3A}"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336863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F331A1-9190-4F14-8957-BD3EB607CD3A}"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413923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F331A1-9190-4F14-8957-BD3EB607CD3A}"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57258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F331A1-9190-4F14-8957-BD3EB607CD3A}"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302085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331A1-9190-4F14-8957-BD3EB607CD3A}"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347874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F331A1-9190-4F14-8957-BD3EB607CD3A}"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388884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F331A1-9190-4F14-8957-BD3EB607CD3A}"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74F968-8F6A-4320-AA9D-4FF95C5A7950}" type="slidenum">
              <a:rPr lang="en-US" smtClean="0"/>
              <a:t>‹#›</a:t>
            </a:fld>
            <a:endParaRPr lang="en-US"/>
          </a:p>
        </p:txBody>
      </p:sp>
    </p:spTree>
    <p:extLst>
      <p:ext uri="{BB962C8B-B14F-4D97-AF65-F5344CB8AC3E}">
        <p14:creationId xmlns:p14="http://schemas.microsoft.com/office/powerpoint/2010/main" val="85499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BF331A1-9190-4F14-8957-BD3EB607CD3A}" type="datetimeFigureOut">
              <a:rPr lang="en-US" smtClean="0"/>
              <a:t>10/9/2024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E74F968-8F6A-4320-AA9D-4FF95C5A7950}" type="slidenum">
              <a:rPr lang="en-US" smtClean="0"/>
              <a:t>‹#›</a:t>
            </a:fld>
            <a:endParaRPr lang="en-US"/>
          </a:p>
        </p:txBody>
      </p:sp>
    </p:spTree>
    <p:extLst>
      <p:ext uri="{BB962C8B-B14F-4D97-AF65-F5344CB8AC3E}">
        <p14:creationId xmlns:p14="http://schemas.microsoft.com/office/powerpoint/2010/main" val="365037255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6FF1-1CCF-4AB1-B7AE-EAD9CCE1F057}"/>
              </a:ext>
            </a:extLst>
          </p:cNvPr>
          <p:cNvSpPr>
            <a:spLocks noGrp="1"/>
          </p:cNvSpPr>
          <p:nvPr>
            <p:ph type="ctrTitle"/>
          </p:nvPr>
        </p:nvSpPr>
        <p:spPr/>
        <p:txBody>
          <a:bodyPr/>
          <a:lstStyle/>
          <a:p>
            <a:r>
              <a:rPr lang="en-US" dirty="0"/>
              <a:t>Planning for security</a:t>
            </a:r>
          </a:p>
        </p:txBody>
      </p:sp>
    </p:spTree>
    <p:extLst>
      <p:ext uri="{BB962C8B-B14F-4D97-AF65-F5344CB8AC3E}">
        <p14:creationId xmlns:p14="http://schemas.microsoft.com/office/powerpoint/2010/main" val="45948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CA83-8944-4AF9-86CE-8A94289617C1}"/>
              </a:ext>
            </a:extLst>
          </p:cNvPr>
          <p:cNvSpPr>
            <a:spLocks noGrp="1"/>
          </p:cNvSpPr>
          <p:nvPr>
            <p:ph type="title"/>
          </p:nvPr>
        </p:nvSpPr>
        <p:spPr/>
        <p:txBody>
          <a:bodyPr/>
          <a:lstStyle/>
          <a:p>
            <a:r>
              <a:rPr lang="en-US" b="1" dirty="0"/>
              <a:t>Issue-Specific Security Policy (ISSP)</a:t>
            </a:r>
          </a:p>
        </p:txBody>
      </p:sp>
      <p:sp>
        <p:nvSpPr>
          <p:cNvPr id="3" name="Content Placeholder 2">
            <a:extLst>
              <a:ext uri="{FF2B5EF4-FFF2-40B4-BE49-F238E27FC236}">
                <a16:creationId xmlns:a16="http://schemas.microsoft.com/office/drawing/2014/main" id="{A0E83AD2-6B80-4290-9AB3-815B9C2BB5DE}"/>
              </a:ext>
            </a:extLst>
          </p:cNvPr>
          <p:cNvSpPr>
            <a:spLocks noGrp="1"/>
          </p:cNvSpPr>
          <p:nvPr>
            <p:ph idx="1"/>
          </p:nvPr>
        </p:nvSpPr>
        <p:spPr>
          <a:xfrm>
            <a:off x="614680" y="2357120"/>
            <a:ext cx="10962640" cy="4500880"/>
          </a:xfrm>
        </p:spPr>
        <p:txBody>
          <a:bodyPr>
            <a:normAutofit fontScale="92500" lnSpcReduction="10000"/>
          </a:bodyPr>
          <a:lstStyle/>
          <a:p>
            <a:r>
              <a:rPr lang="en-US" b="1" dirty="0"/>
              <a:t>The ISSP:</a:t>
            </a:r>
          </a:p>
          <a:p>
            <a:pPr lvl="1"/>
            <a:r>
              <a:rPr lang="en-US" dirty="0"/>
              <a:t>addresses specific areas of technology (one issue)</a:t>
            </a:r>
          </a:p>
          <a:p>
            <a:pPr lvl="1"/>
            <a:r>
              <a:rPr lang="en-US" dirty="0"/>
              <a:t>requires frequent updates</a:t>
            </a:r>
          </a:p>
          <a:p>
            <a:pPr lvl="1"/>
            <a:r>
              <a:rPr lang="en-US" dirty="0"/>
              <a:t>contains a statement on the organization’s position on a specific issue(attack)</a:t>
            </a:r>
          </a:p>
          <a:p>
            <a:r>
              <a:rPr lang="en-US" b="1" dirty="0"/>
              <a:t>An ISSP may cover the following topics:</a:t>
            </a:r>
          </a:p>
          <a:p>
            <a:pPr lvl="1"/>
            <a:r>
              <a:rPr lang="en-US" dirty="0"/>
              <a:t>E-mail </a:t>
            </a:r>
          </a:p>
          <a:p>
            <a:pPr lvl="1"/>
            <a:r>
              <a:rPr lang="en-US" dirty="0"/>
              <a:t>Use of the Internet </a:t>
            </a:r>
          </a:p>
          <a:p>
            <a:pPr lvl="1"/>
            <a:r>
              <a:rPr lang="en-US" dirty="0"/>
              <a:t>Specific minimum configurations of computers to defend against worms and viruses</a:t>
            </a:r>
          </a:p>
          <a:p>
            <a:pPr lvl="1"/>
            <a:r>
              <a:rPr lang="en-US" dirty="0"/>
              <a:t>Prohibitions against hacking or testing organization security controls</a:t>
            </a:r>
          </a:p>
          <a:p>
            <a:pPr lvl="1"/>
            <a:r>
              <a:rPr lang="en-US" dirty="0"/>
              <a:t> Home use of company-owned computer equipment</a:t>
            </a:r>
          </a:p>
          <a:p>
            <a:pPr lvl="1"/>
            <a:r>
              <a:rPr lang="en-US" dirty="0"/>
              <a:t> Use of personal equipment on company networks </a:t>
            </a:r>
          </a:p>
          <a:p>
            <a:pPr lvl="1"/>
            <a:r>
              <a:rPr lang="en-US" dirty="0"/>
              <a:t>Use of telecommunications technologies (fax and phone)</a:t>
            </a:r>
          </a:p>
          <a:p>
            <a:pPr lvl="1"/>
            <a:r>
              <a:rPr lang="en-US" dirty="0"/>
              <a:t> Use of photocopy equipment</a:t>
            </a:r>
            <a:endParaRPr lang="en-US" b="1" dirty="0"/>
          </a:p>
        </p:txBody>
      </p:sp>
    </p:spTree>
    <p:extLst>
      <p:ext uri="{BB962C8B-B14F-4D97-AF65-F5344CB8AC3E}">
        <p14:creationId xmlns:p14="http://schemas.microsoft.com/office/powerpoint/2010/main" val="335977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A9AF-B132-48B8-BB40-2B7C0AF47ACA}"/>
              </a:ext>
            </a:extLst>
          </p:cNvPr>
          <p:cNvSpPr>
            <a:spLocks noGrp="1"/>
          </p:cNvSpPr>
          <p:nvPr>
            <p:ph type="title"/>
          </p:nvPr>
        </p:nvSpPr>
        <p:spPr/>
        <p:txBody>
          <a:bodyPr/>
          <a:lstStyle/>
          <a:p>
            <a:r>
              <a:rPr lang="en-US" b="1" dirty="0"/>
              <a:t>Approaches for creating and managing ISSPs</a:t>
            </a:r>
          </a:p>
        </p:txBody>
      </p:sp>
      <p:sp>
        <p:nvSpPr>
          <p:cNvPr id="3" name="Content Placeholder 2">
            <a:extLst>
              <a:ext uri="{FF2B5EF4-FFF2-40B4-BE49-F238E27FC236}">
                <a16:creationId xmlns:a16="http://schemas.microsoft.com/office/drawing/2014/main" id="{9BAB1CA9-B711-4367-9259-37D090D4C922}"/>
              </a:ext>
            </a:extLst>
          </p:cNvPr>
          <p:cNvSpPr>
            <a:spLocks noGrp="1"/>
          </p:cNvSpPr>
          <p:nvPr>
            <p:ph idx="1"/>
          </p:nvPr>
        </p:nvSpPr>
        <p:spPr>
          <a:xfrm>
            <a:off x="1154954" y="3274060"/>
            <a:ext cx="10366486" cy="3416300"/>
          </a:xfrm>
        </p:spPr>
        <p:txBody>
          <a:bodyPr/>
          <a:lstStyle/>
          <a:p>
            <a:r>
              <a:rPr lang="en-US" dirty="0"/>
              <a:t>Independent ISSP documents, each tailored to a specific issue </a:t>
            </a:r>
          </a:p>
          <a:p>
            <a:r>
              <a:rPr lang="en-US" dirty="0"/>
              <a:t> A single comprehensive ISSP document covering all issues </a:t>
            </a:r>
          </a:p>
          <a:p>
            <a:r>
              <a:rPr lang="en-US" dirty="0"/>
              <a:t>A modular ISSP document that unifies policy creation and administration, while maintaining each specific issue’s requirements</a:t>
            </a:r>
          </a:p>
        </p:txBody>
      </p:sp>
    </p:spTree>
    <p:extLst>
      <p:ext uri="{BB962C8B-B14F-4D97-AF65-F5344CB8AC3E}">
        <p14:creationId xmlns:p14="http://schemas.microsoft.com/office/powerpoint/2010/main" val="134014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5876-12F6-41B0-8D4A-172D7E30078E}"/>
              </a:ext>
            </a:extLst>
          </p:cNvPr>
          <p:cNvSpPr>
            <a:spLocks noGrp="1"/>
          </p:cNvSpPr>
          <p:nvPr>
            <p:ph type="title"/>
          </p:nvPr>
        </p:nvSpPr>
        <p:spPr/>
        <p:txBody>
          <a:bodyPr/>
          <a:lstStyle/>
          <a:p>
            <a:r>
              <a:rPr lang="en-US" b="1" dirty="0"/>
              <a:t>Components of An ISSP</a:t>
            </a:r>
          </a:p>
        </p:txBody>
      </p:sp>
      <p:sp>
        <p:nvSpPr>
          <p:cNvPr id="3" name="Content Placeholder 2">
            <a:extLst>
              <a:ext uri="{FF2B5EF4-FFF2-40B4-BE49-F238E27FC236}">
                <a16:creationId xmlns:a16="http://schemas.microsoft.com/office/drawing/2014/main" id="{7237F306-3D9B-43CD-B2C3-14CEF8170291}"/>
              </a:ext>
            </a:extLst>
          </p:cNvPr>
          <p:cNvSpPr>
            <a:spLocks noGrp="1"/>
          </p:cNvSpPr>
          <p:nvPr>
            <p:ph idx="1"/>
          </p:nvPr>
        </p:nvSpPr>
        <p:spPr>
          <a:xfrm>
            <a:off x="1154954" y="2418080"/>
            <a:ext cx="10498566" cy="4175760"/>
          </a:xfrm>
        </p:spPr>
        <p:txBody>
          <a:bodyPr>
            <a:normAutofit fontScale="92500" lnSpcReduction="20000"/>
          </a:bodyPr>
          <a:lstStyle/>
          <a:p>
            <a:r>
              <a:rPr lang="en-US" b="1" dirty="0"/>
              <a:t>Statement of policy </a:t>
            </a:r>
          </a:p>
          <a:p>
            <a:pPr lvl="1"/>
            <a:r>
              <a:rPr lang="en-US" dirty="0"/>
              <a:t> Scope and applicability</a:t>
            </a:r>
          </a:p>
          <a:p>
            <a:pPr lvl="1"/>
            <a:r>
              <a:rPr lang="en-US" dirty="0"/>
              <a:t> Definition of technology addressed </a:t>
            </a:r>
          </a:p>
          <a:p>
            <a:pPr lvl="1"/>
            <a:r>
              <a:rPr lang="en-US" dirty="0"/>
              <a:t>Responsibilities</a:t>
            </a:r>
          </a:p>
          <a:p>
            <a:r>
              <a:rPr lang="en-US" b="1" dirty="0"/>
              <a:t>Authorized access and usage of equipment</a:t>
            </a:r>
          </a:p>
          <a:p>
            <a:pPr lvl="1"/>
            <a:r>
              <a:rPr lang="en-US" dirty="0"/>
              <a:t> User access </a:t>
            </a:r>
          </a:p>
          <a:p>
            <a:pPr lvl="1"/>
            <a:r>
              <a:rPr lang="en-US" dirty="0"/>
              <a:t>Fair and responsible use </a:t>
            </a:r>
          </a:p>
          <a:p>
            <a:pPr lvl="1"/>
            <a:r>
              <a:rPr lang="en-US" dirty="0"/>
              <a:t>Protection of privacy</a:t>
            </a:r>
          </a:p>
          <a:p>
            <a:r>
              <a:rPr lang="en-US" b="1" dirty="0"/>
              <a:t>Prohibited usage of equipment </a:t>
            </a:r>
          </a:p>
          <a:p>
            <a:pPr lvl="1"/>
            <a:r>
              <a:rPr lang="en-US" dirty="0"/>
              <a:t>Disruptive use or misuse</a:t>
            </a:r>
          </a:p>
          <a:p>
            <a:pPr lvl="1"/>
            <a:r>
              <a:rPr lang="en-US" dirty="0"/>
              <a:t>Criminal use </a:t>
            </a:r>
          </a:p>
          <a:p>
            <a:pPr lvl="1"/>
            <a:r>
              <a:rPr lang="en-US" dirty="0"/>
              <a:t>Offensive or harassing materials </a:t>
            </a:r>
          </a:p>
          <a:p>
            <a:pPr lvl="1"/>
            <a:r>
              <a:rPr lang="en-US" dirty="0"/>
              <a:t>Copyrighted, licensed</a:t>
            </a:r>
          </a:p>
        </p:txBody>
      </p:sp>
    </p:spTree>
    <p:extLst>
      <p:ext uri="{BB962C8B-B14F-4D97-AF65-F5344CB8AC3E}">
        <p14:creationId xmlns:p14="http://schemas.microsoft.com/office/powerpoint/2010/main" val="256874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14B0-3F6F-46E3-B931-BE844393ADDF}"/>
              </a:ext>
            </a:extLst>
          </p:cNvPr>
          <p:cNvSpPr>
            <a:spLocks noGrp="1"/>
          </p:cNvSpPr>
          <p:nvPr>
            <p:ph type="title"/>
          </p:nvPr>
        </p:nvSpPr>
        <p:spPr/>
        <p:txBody>
          <a:bodyPr/>
          <a:lstStyle/>
          <a:p>
            <a:r>
              <a:rPr lang="en-US" b="1" dirty="0"/>
              <a:t>Components of An ISSP</a:t>
            </a:r>
            <a:endParaRPr lang="en-US" dirty="0"/>
          </a:p>
        </p:txBody>
      </p:sp>
      <p:sp>
        <p:nvSpPr>
          <p:cNvPr id="3" name="Content Placeholder 2">
            <a:extLst>
              <a:ext uri="{FF2B5EF4-FFF2-40B4-BE49-F238E27FC236}">
                <a16:creationId xmlns:a16="http://schemas.microsoft.com/office/drawing/2014/main" id="{7BFDD28E-DA3A-473A-8192-54436550D298}"/>
              </a:ext>
            </a:extLst>
          </p:cNvPr>
          <p:cNvSpPr>
            <a:spLocks noGrp="1"/>
          </p:cNvSpPr>
          <p:nvPr>
            <p:ph idx="1"/>
          </p:nvPr>
        </p:nvSpPr>
        <p:spPr>
          <a:xfrm>
            <a:off x="1154954" y="2235200"/>
            <a:ext cx="8825659" cy="4622800"/>
          </a:xfrm>
        </p:spPr>
        <p:txBody>
          <a:bodyPr>
            <a:normAutofit fontScale="92500" lnSpcReduction="20000"/>
          </a:bodyPr>
          <a:lstStyle/>
          <a:p>
            <a:r>
              <a:rPr lang="en-US" b="1" dirty="0"/>
              <a:t>Systems management </a:t>
            </a:r>
          </a:p>
          <a:p>
            <a:pPr lvl="1"/>
            <a:r>
              <a:rPr lang="en-US" dirty="0"/>
              <a:t>Management of stored materials  </a:t>
            </a:r>
          </a:p>
          <a:p>
            <a:pPr lvl="1"/>
            <a:r>
              <a:rPr lang="en-US" dirty="0"/>
              <a:t> Virus protection </a:t>
            </a:r>
          </a:p>
          <a:p>
            <a:pPr lvl="1"/>
            <a:r>
              <a:rPr lang="en-US" dirty="0"/>
              <a:t>Physical security </a:t>
            </a:r>
          </a:p>
          <a:p>
            <a:pPr lvl="1"/>
            <a:r>
              <a:rPr lang="en-US" dirty="0"/>
              <a:t> Encryption</a:t>
            </a:r>
          </a:p>
          <a:p>
            <a:r>
              <a:rPr lang="en-US" b="1" dirty="0"/>
              <a:t>Violations of policy </a:t>
            </a:r>
          </a:p>
          <a:p>
            <a:pPr lvl="1"/>
            <a:r>
              <a:rPr lang="en-US" dirty="0"/>
              <a:t>Procedures for reporting violations </a:t>
            </a:r>
          </a:p>
          <a:p>
            <a:pPr lvl="1"/>
            <a:r>
              <a:rPr lang="en-US" dirty="0"/>
              <a:t> Penalties for violations</a:t>
            </a:r>
          </a:p>
          <a:p>
            <a:r>
              <a:rPr lang="en-US" b="1" dirty="0"/>
              <a:t>Policy review and modification</a:t>
            </a:r>
          </a:p>
          <a:p>
            <a:pPr lvl="1"/>
            <a:r>
              <a:rPr lang="en-US" dirty="0"/>
              <a:t>Scheduled review of policy procedures for modification</a:t>
            </a:r>
          </a:p>
          <a:p>
            <a:pPr lvl="1"/>
            <a:r>
              <a:rPr lang="en-US" dirty="0"/>
              <a:t>Legal disclaimers</a:t>
            </a:r>
          </a:p>
          <a:p>
            <a:r>
              <a:rPr lang="en-US" b="1" dirty="0"/>
              <a:t>Limitations of liability </a:t>
            </a:r>
          </a:p>
          <a:p>
            <a:pPr lvl="1"/>
            <a:r>
              <a:rPr lang="en-US" dirty="0"/>
              <a:t>Statements of liability</a:t>
            </a:r>
          </a:p>
          <a:p>
            <a:pPr lvl="1"/>
            <a:r>
              <a:rPr lang="en-US" dirty="0"/>
              <a:t>Other disclaimers as needed</a:t>
            </a:r>
          </a:p>
        </p:txBody>
      </p:sp>
    </p:spTree>
    <p:extLst>
      <p:ext uri="{BB962C8B-B14F-4D97-AF65-F5344CB8AC3E}">
        <p14:creationId xmlns:p14="http://schemas.microsoft.com/office/powerpoint/2010/main" val="176980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B2DC-5031-4319-8C14-B687A4619F85}"/>
              </a:ext>
            </a:extLst>
          </p:cNvPr>
          <p:cNvSpPr>
            <a:spLocks noGrp="1"/>
          </p:cNvSpPr>
          <p:nvPr>
            <p:ph type="title"/>
          </p:nvPr>
        </p:nvSpPr>
        <p:spPr/>
        <p:txBody>
          <a:bodyPr/>
          <a:lstStyle/>
          <a:p>
            <a:r>
              <a:rPr lang="en-US" b="1" dirty="0"/>
              <a:t>Systems-Specific Policy (SysSP)</a:t>
            </a:r>
          </a:p>
        </p:txBody>
      </p:sp>
      <p:sp>
        <p:nvSpPr>
          <p:cNvPr id="3" name="Content Placeholder 2">
            <a:extLst>
              <a:ext uri="{FF2B5EF4-FFF2-40B4-BE49-F238E27FC236}">
                <a16:creationId xmlns:a16="http://schemas.microsoft.com/office/drawing/2014/main" id="{12FA5B68-06D1-4488-8BD2-835CC04C03AE}"/>
              </a:ext>
            </a:extLst>
          </p:cNvPr>
          <p:cNvSpPr>
            <a:spLocks noGrp="1"/>
          </p:cNvSpPr>
          <p:nvPr>
            <p:ph idx="1"/>
          </p:nvPr>
        </p:nvSpPr>
        <p:spPr>
          <a:xfrm>
            <a:off x="745117" y="2814320"/>
            <a:ext cx="10701766" cy="4612640"/>
          </a:xfrm>
        </p:spPr>
        <p:txBody>
          <a:bodyPr/>
          <a:lstStyle/>
          <a:p>
            <a:r>
              <a:rPr lang="en-US" dirty="0"/>
              <a:t>SysSPs often function as standards or procedures to be used when configuring or maintaining systems. </a:t>
            </a:r>
          </a:p>
          <a:p>
            <a:pPr lvl="1"/>
            <a:r>
              <a:rPr lang="en-US" dirty="0"/>
              <a:t>For example, a SysSP might describe the configuration and operation of a network firewall. This document could include a statement of managerial intent; guidance to network engineers on the selection, configuration, and operation of firewalls; and an access control list that defines levels of access for each authorized user.</a:t>
            </a:r>
          </a:p>
          <a:p>
            <a:r>
              <a:rPr lang="en-US" dirty="0"/>
              <a:t>SysSPs can be separated into two general groups,</a:t>
            </a:r>
          </a:p>
          <a:p>
            <a:pPr lvl="1"/>
            <a:r>
              <a:rPr lang="en-US" dirty="0"/>
              <a:t> managerial guidance </a:t>
            </a:r>
          </a:p>
          <a:p>
            <a:pPr lvl="1"/>
            <a:r>
              <a:rPr lang="en-US" dirty="0"/>
              <a:t>technical specifications</a:t>
            </a:r>
          </a:p>
        </p:txBody>
      </p:sp>
    </p:spTree>
    <p:extLst>
      <p:ext uri="{BB962C8B-B14F-4D97-AF65-F5344CB8AC3E}">
        <p14:creationId xmlns:p14="http://schemas.microsoft.com/office/powerpoint/2010/main" val="125076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2E3C-10FB-4D9D-9642-33F4084D83BC}"/>
              </a:ext>
            </a:extLst>
          </p:cNvPr>
          <p:cNvSpPr>
            <a:spLocks noGrp="1"/>
          </p:cNvSpPr>
          <p:nvPr>
            <p:ph type="title"/>
          </p:nvPr>
        </p:nvSpPr>
        <p:spPr/>
        <p:txBody>
          <a:bodyPr/>
          <a:lstStyle/>
          <a:p>
            <a:r>
              <a:rPr lang="en-US" b="1" dirty="0"/>
              <a:t>Managerial Guidance SysSPs</a:t>
            </a:r>
          </a:p>
        </p:txBody>
      </p:sp>
      <p:sp>
        <p:nvSpPr>
          <p:cNvPr id="3" name="Content Placeholder 2">
            <a:extLst>
              <a:ext uri="{FF2B5EF4-FFF2-40B4-BE49-F238E27FC236}">
                <a16:creationId xmlns:a16="http://schemas.microsoft.com/office/drawing/2014/main" id="{8148BC3A-3B7C-4412-93F9-80CA877289F4}"/>
              </a:ext>
            </a:extLst>
          </p:cNvPr>
          <p:cNvSpPr>
            <a:spLocks noGrp="1"/>
          </p:cNvSpPr>
          <p:nvPr>
            <p:ph idx="1"/>
          </p:nvPr>
        </p:nvSpPr>
        <p:spPr>
          <a:xfrm>
            <a:off x="577477" y="2654300"/>
            <a:ext cx="11037046" cy="3416300"/>
          </a:xfrm>
        </p:spPr>
        <p:txBody>
          <a:bodyPr/>
          <a:lstStyle/>
          <a:p>
            <a:pPr algn="just"/>
            <a:r>
              <a:rPr lang="en-US" b="1" dirty="0"/>
              <a:t>Managerial Guidance SysSPs :</a:t>
            </a:r>
            <a:r>
              <a:rPr lang="en-US" dirty="0"/>
              <a:t>document is created by management to guide the implementation and configuration of technology as well as to address the behavior of people in the organization in ways that support the security of information.</a:t>
            </a:r>
          </a:p>
          <a:p>
            <a:pPr algn="just"/>
            <a:r>
              <a:rPr lang="en-US" dirty="0"/>
              <a:t>management can craft a policy informing users what they can do with the technology and how they are supposed to do it, it might be necessary for system administrators to configure and operate the system.</a:t>
            </a:r>
          </a:p>
        </p:txBody>
      </p:sp>
    </p:spTree>
    <p:extLst>
      <p:ext uri="{BB962C8B-B14F-4D97-AF65-F5344CB8AC3E}">
        <p14:creationId xmlns:p14="http://schemas.microsoft.com/office/powerpoint/2010/main" val="346101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B02D-9B2C-4842-8C00-354CF32E7E8D}"/>
              </a:ext>
            </a:extLst>
          </p:cNvPr>
          <p:cNvSpPr>
            <a:spLocks noGrp="1"/>
          </p:cNvSpPr>
          <p:nvPr>
            <p:ph type="title"/>
          </p:nvPr>
        </p:nvSpPr>
        <p:spPr/>
        <p:txBody>
          <a:bodyPr/>
          <a:lstStyle/>
          <a:p>
            <a:r>
              <a:rPr lang="en-US" b="1" dirty="0"/>
              <a:t>Technical Specifications SysSPs</a:t>
            </a:r>
          </a:p>
        </p:txBody>
      </p:sp>
      <p:sp>
        <p:nvSpPr>
          <p:cNvPr id="3" name="Content Placeholder 2">
            <a:extLst>
              <a:ext uri="{FF2B5EF4-FFF2-40B4-BE49-F238E27FC236}">
                <a16:creationId xmlns:a16="http://schemas.microsoft.com/office/drawing/2014/main" id="{83F5882D-E8EE-4102-BEA5-1FD58E6104D8}"/>
              </a:ext>
            </a:extLst>
          </p:cNvPr>
          <p:cNvSpPr>
            <a:spLocks noGrp="1"/>
          </p:cNvSpPr>
          <p:nvPr>
            <p:ph idx="1"/>
          </p:nvPr>
        </p:nvSpPr>
        <p:spPr>
          <a:xfrm>
            <a:off x="650240" y="2603500"/>
            <a:ext cx="11247120" cy="3868420"/>
          </a:xfrm>
        </p:spPr>
        <p:txBody>
          <a:bodyPr>
            <a:normAutofit lnSpcReduction="10000"/>
          </a:bodyPr>
          <a:lstStyle/>
          <a:p>
            <a:r>
              <a:rPr lang="en-US" dirty="0"/>
              <a:t>There are two general methods of implementing such technical controls:</a:t>
            </a:r>
          </a:p>
          <a:p>
            <a:r>
              <a:rPr lang="en-US" b="1" dirty="0"/>
              <a:t>Access Control Lists</a:t>
            </a:r>
          </a:p>
          <a:p>
            <a:pPr lvl="1"/>
            <a:r>
              <a:rPr lang="en-US" dirty="0"/>
              <a:t>Who can use the system</a:t>
            </a:r>
          </a:p>
          <a:p>
            <a:pPr lvl="1"/>
            <a:r>
              <a:rPr lang="en-US" dirty="0"/>
              <a:t> What authorized users can access </a:t>
            </a:r>
          </a:p>
          <a:p>
            <a:pPr lvl="1"/>
            <a:r>
              <a:rPr lang="en-US" dirty="0"/>
              <a:t>When authorized users can access the system </a:t>
            </a:r>
          </a:p>
          <a:p>
            <a:pPr lvl="1"/>
            <a:r>
              <a:rPr lang="en-US" dirty="0"/>
              <a:t>Where authorized users can access the system from</a:t>
            </a:r>
          </a:p>
          <a:p>
            <a:r>
              <a:rPr lang="en-US" b="1" dirty="0"/>
              <a:t>Configuration Rule Policies</a:t>
            </a:r>
          </a:p>
          <a:p>
            <a:pPr lvl="1"/>
            <a:r>
              <a:rPr lang="en-US" dirty="0"/>
              <a:t>specific instructions that govern how a security system reacts to the data it receives</a:t>
            </a:r>
          </a:p>
          <a:p>
            <a:pPr lvl="1"/>
            <a:r>
              <a:rPr lang="en-US" dirty="0"/>
              <a:t>Many security systems, for example firewalls, intrusion detection and prevention systems (IDPSs), and proxy servers, use specific configuration scripts that represent the configuration rule policy to determine how the system handles each data element they process. </a:t>
            </a:r>
            <a:endParaRPr lang="en-US" b="1" dirty="0"/>
          </a:p>
        </p:txBody>
      </p:sp>
    </p:spTree>
    <p:extLst>
      <p:ext uri="{BB962C8B-B14F-4D97-AF65-F5344CB8AC3E}">
        <p14:creationId xmlns:p14="http://schemas.microsoft.com/office/powerpoint/2010/main" val="404963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2727-3939-4EE7-9B29-F7F0A4F5628B}"/>
              </a:ext>
            </a:extLst>
          </p:cNvPr>
          <p:cNvSpPr>
            <a:spLocks noGrp="1"/>
          </p:cNvSpPr>
          <p:nvPr>
            <p:ph type="title"/>
          </p:nvPr>
        </p:nvSpPr>
        <p:spPr/>
        <p:txBody>
          <a:bodyPr/>
          <a:lstStyle/>
          <a:p>
            <a:r>
              <a:rPr lang="en-US" b="1" dirty="0"/>
              <a:t>Policy Management</a:t>
            </a:r>
          </a:p>
        </p:txBody>
      </p:sp>
      <p:sp>
        <p:nvSpPr>
          <p:cNvPr id="3" name="Content Placeholder 2">
            <a:extLst>
              <a:ext uri="{FF2B5EF4-FFF2-40B4-BE49-F238E27FC236}">
                <a16:creationId xmlns:a16="http://schemas.microsoft.com/office/drawing/2014/main" id="{C6F41520-42AF-4764-8959-6FCB6DE07C32}"/>
              </a:ext>
            </a:extLst>
          </p:cNvPr>
          <p:cNvSpPr>
            <a:spLocks noGrp="1"/>
          </p:cNvSpPr>
          <p:nvPr>
            <p:ph idx="1"/>
          </p:nvPr>
        </p:nvSpPr>
        <p:spPr>
          <a:xfrm>
            <a:off x="1154953" y="2580640"/>
            <a:ext cx="10752565" cy="5852160"/>
          </a:xfrm>
        </p:spPr>
        <p:txBody>
          <a:bodyPr>
            <a:normAutofit/>
          </a:bodyPr>
          <a:lstStyle/>
          <a:p>
            <a:r>
              <a:rPr lang="en-US" sz="2200" dirty="0"/>
              <a:t>Policies must be managed as they constantly change</a:t>
            </a:r>
          </a:p>
          <a:p>
            <a:r>
              <a:rPr lang="en-US" sz="2200" dirty="0"/>
              <a:t>To remain visible, security policy must have:</a:t>
            </a:r>
          </a:p>
          <a:p>
            <a:pPr lvl="1"/>
            <a:r>
              <a:rPr lang="en-US" sz="2200" dirty="0"/>
              <a:t>Responsible individual (policy administrator, creation, revision, distribution) </a:t>
            </a:r>
          </a:p>
          <a:p>
            <a:pPr lvl="1"/>
            <a:r>
              <a:rPr lang="en-US" sz="2200" dirty="0"/>
              <a:t>Schedule of reviews (effective)</a:t>
            </a:r>
          </a:p>
          <a:p>
            <a:pPr lvl="1"/>
            <a:r>
              <a:rPr lang="en-US" sz="2200" dirty="0"/>
              <a:t>Reviews procedures and practices (feedback)</a:t>
            </a:r>
          </a:p>
        </p:txBody>
      </p:sp>
    </p:spTree>
    <p:extLst>
      <p:ext uri="{BB962C8B-B14F-4D97-AF65-F5344CB8AC3E}">
        <p14:creationId xmlns:p14="http://schemas.microsoft.com/office/powerpoint/2010/main" val="357098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F072-AEF9-4EC2-83A8-2EFA03EB26B0}"/>
              </a:ext>
            </a:extLst>
          </p:cNvPr>
          <p:cNvSpPr>
            <a:spLocks noGrp="1"/>
          </p:cNvSpPr>
          <p:nvPr>
            <p:ph type="title"/>
          </p:nvPr>
        </p:nvSpPr>
        <p:spPr/>
        <p:txBody>
          <a:bodyPr/>
          <a:lstStyle/>
          <a:p>
            <a:r>
              <a:rPr lang="en-US" b="1" dirty="0"/>
              <a:t>Information Security Blueprint</a:t>
            </a:r>
          </a:p>
        </p:txBody>
      </p:sp>
      <p:sp>
        <p:nvSpPr>
          <p:cNvPr id="3" name="Content Placeholder 2">
            <a:extLst>
              <a:ext uri="{FF2B5EF4-FFF2-40B4-BE49-F238E27FC236}">
                <a16:creationId xmlns:a16="http://schemas.microsoft.com/office/drawing/2014/main" id="{01B3FBF9-1767-426F-B65C-72F559CB665A}"/>
              </a:ext>
            </a:extLst>
          </p:cNvPr>
          <p:cNvSpPr>
            <a:spLocks noGrp="1"/>
          </p:cNvSpPr>
          <p:nvPr>
            <p:ph idx="1"/>
          </p:nvPr>
        </p:nvSpPr>
        <p:spPr>
          <a:xfrm>
            <a:off x="406400" y="2377440"/>
            <a:ext cx="11653520" cy="4846320"/>
          </a:xfrm>
        </p:spPr>
        <p:txBody>
          <a:bodyPr/>
          <a:lstStyle/>
          <a:p>
            <a:pPr algn="just"/>
            <a:r>
              <a:rPr lang="en-US" dirty="0"/>
              <a:t>basis for the design, selection, and implementation of all security program elements including policy implementation, risk management programs, education and training programs, technological controls, and maintenance of the security program</a:t>
            </a:r>
          </a:p>
          <a:p>
            <a:pPr algn="just"/>
            <a:endParaRPr lang="en-US" dirty="0"/>
          </a:p>
          <a:p>
            <a:pPr algn="just"/>
            <a:r>
              <a:rPr lang="en-US" dirty="0"/>
              <a:t>Should specify task and the order in which they are to be accomplished</a:t>
            </a:r>
          </a:p>
          <a:p>
            <a:pPr algn="just"/>
            <a:endParaRPr lang="en-US" dirty="0"/>
          </a:p>
          <a:p>
            <a:pPr algn="just"/>
            <a:r>
              <a:rPr lang="en-US" dirty="0"/>
              <a:t>Should serve as scalable, upgradeable, comprehensive plan  to meet the organization’s current and future information security needs</a:t>
            </a:r>
          </a:p>
          <a:p>
            <a:pPr algn="just"/>
            <a:endParaRPr lang="en-US" dirty="0"/>
          </a:p>
        </p:txBody>
      </p:sp>
    </p:spTree>
    <p:extLst>
      <p:ext uri="{BB962C8B-B14F-4D97-AF65-F5344CB8AC3E}">
        <p14:creationId xmlns:p14="http://schemas.microsoft.com/office/powerpoint/2010/main" val="49000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127C-F3EC-4ABA-879E-2CFB8F7BA48C}"/>
              </a:ext>
            </a:extLst>
          </p:cNvPr>
          <p:cNvSpPr>
            <a:spLocks noGrp="1"/>
          </p:cNvSpPr>
          <p:nvPr>
            <p:ph type="title"/>
          </p:nvPr>
        </p:nvSpPr>
        <p:spPr/>
        <p:txBody>
          <a:bodyPr/>
          <a:lstStyle/>
          <a:p>
            <a:r>
              <a:rPr lang="en-US" b="1" dirty="0"/>
              <a:t>The International Organization for Standardization(ISO) 27000 Series</a:t>
            </a:r>
          </a:p>
        </p:txBody>
      </p:sp>
      <p:sp>
        <p:nvSpPr>
          <p:cNvPr id="3" name="Content Placeholder 2">
            <a:extLst>
              <a:ext uri="{FF2B5EF4-FFF2-40B4-BE49-F238E27FC236}">
                <a16:creationId xmlns:a16="http://schemas.microsoft.com/office/drawing/2014/main" id="{47F721FD-5B5C-4C50-A6D9-515DB1B8297A}"/>
              </a:ext>
            </a:extLst>
          </p:cNvPr>
          <p:cNvSpPr>
            <a:spLocks noGrp="1"/>
          </p:cNvSpPr>
          <p:nvPr>
            <p:ph idx="1"/>
          </p:nvPr>
        </p:nvSpPr>
        <p:spPr>
          <a:xfrm>
            <a:off x="1154954" y="2603500"/>
            <a:ext cx="10783045" cy="3416300"/>
          </a:xfrm>
        </p:spPr>
        <p:txBody>
          <a:bodyPr/>
          <a:lstStyle/>
          <a:p>
            <a:r>
              <a:rPr lang="en-US" dirty="0"/>
              <a:t>Framework for information security that states organizational policy is needed to provide management direction and support </a:t>
            </a:r>
          </a:p>
          <a:p>
            <a:r>
              <a:rPr lang="en-US" dirty="0"/>
              <a:t>Provides a basis for developing organizational security</a:t>
            </a:r>
          </a:p>
        </p:txBody>
      </p:sp>
    </p:spTree>
    <p:extLst>
      <p:ext uri="{BB962C8B-B14F-4D97-AF65-F5344CB8AC3E}">
        <p14:creationId xmlns:p14="http://schemas.microsoft.com/office/powerpoint/2010/main" val="228086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0E7A-D0BD-45FA-9649-D412EA794343}"/>
              </a:ext>
            </a:extLst>
          </p:cNvPr>
          <p:cNvSpPr>
            <a:spLocks noGrp="1"/>
          </p:cNvSpPr>
          <p:nvPr>
            <p:ph type="title"/>
          </p:nvPr>
        </p:nvSpPr>
        <p:spPr/>
        <p:txBody>
          <a:bodyPr>
            <a:normAutofit fontScale="90000"/>
          </a:bodyPr>
          <a:lstStyle/>
          <a:p>
            <a:r>
              <a:rPr lang="en-US" b="1" dirty="0"/>
              <a:t>Information Security Policy, Standards, and Practices</a:t>
            </a:r>
          </a:p>
        </p:txBody>
      </p:sp>
      <p:sp>
        <p:nvSpPr>
          <p:cNvPr id="3" name="Content Placeholder 2">
            <a:extLst>
              <a:ext uri="{FF2B5EF4-FFF2-40B4-BE49-F238E27FC236}">
                <a16:creationId xmlns:a16="http://schemas.microsoft.com/office/drawing/2014/main" id="{7CF02ECB-931F-45B3-A41E-AC1DE40B4B14}"/>
              </a:ext>
            </a:extLst>
          </p:cNvPr>
          <p:cNvSpPr>
            <a:spLocks noGrp="1"/>
          </p:cNvSpPr>
          <p:nvPr>
            <p:ph idx="1"/>
          </p:nvPr>
        </p:nvSpPr>
        <p:spPr>
          <a:xfrm>
            <a:off x="365760" y="2976880"/>
            <a:ext cx="11744959" cy="6482080"/>
          </a:xfrm>
        </p:spPr>
        <p:txBody>
          <a:bodyPr>
            <a:normAutofit/>
          </a:bodyPr>
          <a:lstStyle/>
          <a:p>
            <a:r>
              <a:rPr lang="en-US" b="1" dirty="0"/>
              <a:t>Policy: </a:t>
            </a:r>
            <a:r>
              <a:rPr lang="en-US" dirty="0"/>
              <a:t> a plan or course of action that conveys instructions from an organization’s senior management to those who perform duties </a:t>
            </a:r>
          </a:p>
          <a:p>
            <a:r>
              <a:rPr lang="en-US" b="1" dirty="0"/>
              <a:t>Standards: </a:t>
            </a:r>
            <a:r>
              <a:rPr lang="en-US" dirty="0"/>
              <a:t>are more detailed statements of what must be done to comply with policy</a:t>
            </a:r>
          </a:p>
          <a:p>
            <a:r>
              <a:rPr lang="en-US" dirty="0"/>
              <a:t>For a policy to be effective it must be disseminated, review, understood and agreed by all members of organization and uniformly enforced</a:t>
            </a:r>
          </a:p>
          <a:p>
            <a:r>
              <a:rPr lang="en-US" b="1" dirty="0"/>
              <a:t>Security policy: </a:t>
            </a:r>
            <a:r>
              <a:rPr lang="en-US" dirty="0"/>
              <a:t>depends on the context in which it is used national security, communication security</a:t>
            </a:r>
          </a:p>
          <a:p>
            <a:r>
              <a:rPr lang="en-US" b="1" dirty="0"/>
              <a:t>An information security policy: </a:t>
            </a:r>
            <a:r>
              <a:rPr lang="en-US" dirty="0"/>
              <a:t>provides rules for the protection of the information assets of the organization</a:t>
            </a:r>
          </a:p>
        </p:txBody>
      </p:sp>
    </p:spTree>
    <p:extLst>
      <p:ext uri="{BB962C8B-B14F-4D97-AF65-F5344CB8AC3E}">
        <p14:creationId xmlns:p14="http://schemas.microsoft.com/office/powerpoint/2010/main" val="176381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2509-EAAE-4401-BDBA-9292BFD59D4A}"/>
              </a:ext>
            </a:extLst>
          </p:cNvPr>
          <p:cNvSpPr>
            <a:spLocks noGrp="1"/>
          </p:cNvSpPr>
          <p:nvPr>
            <p:ph type="title"/>
          </p:nvPr>
        </p:nvSpPr>
        <p:spPr/>
        <p:txBody>
          <a:bodyPr/>
          <a:lstStyle/>
          <a:p>
            <a:r>
              <a:rPr lang="en-US" b="1" dirty="0"/>
              <a:t>ISO/IEC 27001:2005: The Information Security Management System</a:t>
            </a:r>
          </a:p>
        </p:txBody>
      </p:sp>
      <p:pic>
        <p:nvPicPr>
          <p:cNvPr id="5" name="Content Placeholder 4">
            <a:extLst>
              <a:ext uri="{FF2B5EF4-FFF2-40B4-BE49-F238E27FC236}">
                <a16:creationId xmlns:a16="http://schemas.microsoft.com/office/drawing/2014/main" id="{2FC9777F-AE8B-4DEA-A5E6-B77F2A4A2A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5200" y="2448560"/>
            <a:ext cx="10556240" cy="3728720"/>
          </a:xfrm>
        </p:spPr>
      </p:pic>
    </p:spTree>
    <p:extLst>
      <p:ext uri="{BB962C8B-B14F-4D97-AF65-F5344CB8AC3E}">
        <p14:creationId xmlns:p14="http://schemas.microsoft.com/office/powerpoint/2010/main" val="17707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061F-9D16-4D2A-9C0E-890FA079C564}"/>
              </a:ext>
            </a:extLst>
          </p:cNvPr>
          <p:cNvSpPr>
            <a:spLocks noGrp="1"/>
          </p:cNvSpPr>
          <p:nvPr>
            <p:ph type="title"/>
          </p:nvPr>
        </p:nvSpPr>
        <p:spPr/>
        <p:txBody>
          <a:bodyPr/>
          <a:lstStyle/>
          <a:p>
            <a:r>
              <a:rPr lang="en-US" b="1" dirty="0"/>
              <a:t>ISO/IEC 27001:2005: The Information Security Management System</a:t>
            </a:r>
            <a:endParaRPr lang="en-US" dirty="0"/>
          </a:p>
        </p:txBody>
      </p:sp>
      <p:pic>
        <p:nvPicPr>
          <p:cNvPr id="5" name="Content Placeholder 4">
            <a:extLst>
              <a:ext uri="{FF2B5EF4-FFF2-40B4-BE49-F238E27FC236}">
                <a16:creationId xmlns:a16="http://schemas.microsoft.com/office/drawing/2014/main" id="{A4CCAD09-7F19-4007-A90F-FAD0951F0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99360"/>
            <a:ext cx="11074400" cy="3698239"/>
          </a:xfrm>
        </p:spPr>
      </p:pic>
    </p:spTree>
    <p:extLst>
      <p:ext uri="{BB962C8B-B14F-4D97-AF65-F5344CB8AC3E}">
        <p14:creationId xmlns:p14="http://schemas.microsoft.com/office/powerpoint/2010/main" val="4008205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5ABE-AB12-4A6C-A754-367BF2AA3E57}"/>
              </a:ext>
            </a:extLst>
          </p:cNvPr>
          <p:cNvSpPr>
            <a:spLocks noGrp="1"/>
          </p:cNvSpPr>
          <p:nvPr>
            <p:ph type="title"/>
          </p:nvPr>
        </p:nvSpPr>
        <p:spPr/>
        <p:txBody>
          <a:bodyPr/>
          <a:lstStyle/>
          <a:p>
            <a:r>
              <a:rPr lang="en-US" b="1" dirty="0"/>
              <a:t>Information security management system (ISMS</a:t>
            </a:r>
            <a:r>
              <a:rPr lang="en-US" dirty="0"/>
              <a:t>)</a:t>
            </a:r>
          </a:p>
        </p:txBody>
      </p:sp>
      <p:pic>
        <p:nvPicPr>
          <p:cNvPr id="9" name="Content Placeholder 8">
            <a:extLst>
              <a:ext uri="{FF2B5EF4-FFF2-40B4-BE49-F238E27FC236}">
                <a16:creationId xmlns:a16="http://schemas.microsoft.com/office/drawing/2014/main" id="{3419CC1E-346D-40C2-9AE8-D4DE957D9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449" y="2506894"/>
            <a:ext cx="11291299" cy="3688423"/>
          </a:xfrm>
        </p:spPr>
      </p:pic>
    </p:spTree>
    <p:extLst>
      <p:ext uri="{BB962C8B-B14F-4D97-AF65-F5344CB8AC3E}">
        <p14:creationId xmlns:p14="http://schemas.microsoft.com/office/powerpoint/2010/main" val="407058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F33D-F94F-42D3-A958-84785A5577A3}"/>
              </a:ext>
            </a:extLst>
          </p:cNvPr>
          <p:cNvSpPr>
            <a:spLocks noGrp="1"/>
          </p:cNvSpPr>
          <p:nvPr>
            <p:ph type="title"/>
          </p:nvPr>
        </p:nvSpPr>
        <p:spPr/>
        <p:txBody>
          <a:bodyPr/>
          <a:lstStyle/>
          <a:p>
            <a:r>
              <a:rPr lang="en-US" b="1" dirty="0"/>
              <a:t>Information security management system (ISMS</a:t>
            </a:r>
            <a:r>
              <a:rPr lang="en-US" dirty="0"/>
              <a:t>)</a:t>
            </a:r>
          </a:p>
        </p:txBody>
      </p:sp>
      <p:pic>
        <p:nvPicPr>
          <p:cNvPr id="5" name="Content Placeholder 4">
            <a:extLst>
              <a:ext uri="{FF2B5EF4-FFF2-40B4-BE49-F238E27FC236}">
                <a16:creationId xmlns:a16="http://schemas.microsoft.com/office/drawing/2014/main" id="{FAE0D109-BF39-4AD9-B503-54DECBD70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99" y="2517169"/>
            <a:ext cx="10941976" cy="3585680"/>
          </a:xfrm>
        </p:spPr>
      </p:pic>
    </p:spTree>
    <p:extLst>
      <p:ext uri="{BB962C8B-B14F-4D97-AF65-F5344CB8AC3E}">
        <p14:creationId xmlns:p14="http://schemas.microsoft.com/office/powerpoint/2010/main" val="486166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79FA-D326-4C88-BC6C-CA687F6C038C}"/>
              </a:ext>
            </a:extLst>
          </p:cNvPr>
          <p:cNvSpPr>
            <a:spLocks noGrp="1"/>
          </p:cNvSpPr>
          <p:nvPr>
            <p:ph type="title"/>
          </p:nvPr>
        </p:nvSpPr>
        <p:spPr/>
        <p:txBody>
          <a:bodyPr/>
          <a:lstStyle/>
          <a:p>
            <a:r>
              <a:rPr lang="en-US" b="1" dirty="0"/>
              <a:t>Information security management system (ISMS</a:t>
            </a:r>
            <a:r>
              <a:rPr lang="en-US" dirty="0"/>
              <a:t>)</a:t>
            </a:r>
          </a:p>
        </p:txBody>
      </p:sp>
      <p:pic>
        <p:nvPicPr>
          <p:cNvPr id="5" name="Content Placeholder 4">
            <a:extLst>
              <a:ext uri="{FF2B5EF4-FFF2-40B4-BE49-F238E27FC236}">
                <a16:creationId xmlns:a16="http://schemas.microsoft.com/office/drawing/2014/main" id="{36BF7A62-0FBF-467A-9498-FFBF91BE5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868" y="2946329"/>
            <a:ext cx="9935110" cy="3187343"/>
          </a:xfrm>
        </p:spPr>
      </p:pic>
    </p:spTree>
    <p:extLst>
      <p:ext uri="{BB962C8B-B14F-4D97-AF65-F5344CB8AC3E}">
        <p14:creationId xmlns:p14="http://schemas.microsoft.com/office/powerpoint/2010/main" val="34995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CCB3-E9DE-4069-A411-12F5A3CF47F9}"/>
              </a:ext>
            </a:extLst>
          </p:cNvPr>
          <p:cNvSpPr>
            <a:spLocks noGrp="1"/>
          </p:cNvSpPr>
          <p:nvPr>
            <p:ph type="title"/>
          </p:nvPr>
        </p:nvSpPr>
        <p:spPr/>
        <p:txBody>
          <a:bodyPr/>
          <a:lstStyle/>
          <a:p>
            <a:r>
              <a:rPr lang="en-US" b="1" dirty="0"/>
              <a:t>Information security management system (ISMS</a:t>
            </a:r>
            <a:r>
              <a:rPr lang="en-US" dirty="0"/>
              <a:t>)</a:t>
            </a:r>
          </a:p>
        </p:txBody>
      </p:sp>
      <p:pic>
        <p:nvPicPr>
          <p:cNvPr id="5" name="Content Placeholder 4">
            <a:extLst>
              <a:ext uri="{FF2B5EF4-FFF2-40B4-BE49-F238E27FC236}">
                <a16:creationId xmlns:a16="http://schemas.microsoft.com/office/drawing/2014/main" id="{B0BC126E-B75E-4E8C-8378-B262DBAA8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04" y="2974906"/>
            <a:ext cx="11044720" cy="3271782"/>
          </a:xfrm>
        </p:spPr>
      </p:pic>
    </p:spTree>
    <p:extLst>
      <p:ext uri="{BB962C8B-B14F-4D97-AF65-F5344CB8AC3E}">
        <p14:creationId xmlns:p14="http://schemas.microsoft.com/office/powerpoint/2010/main" val="1766077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1E26-C036-4E9D-BEFF-DD23ECF79ADD}"/>
              </a:ext>
            </a:extLst>
          </p:cNvPr>
          <p:cNvSpPr>
            <a:spLocks noGrp="1"/>
          </p:cNvSpPr>
          <p:nvPr>
            <p:ph type="title"/>
          </p:nvPr>
        </p:nvSpPr>
        <p:spPr/>
        <p:txBody>
          <a:bodyPr/>
          <a:lstStyle/>
          <a:p>
            <a:r>
              <a:rPr lang="en-US" b="1" dirty="0"/>
              <a:t>Internet Society and the Internet Engineering Task Force(IETF)</a:t>
            </a:r>
          </a:p>
        </p:txBody>
      </p:sp>
      <p:sp>
        <p:nvSpPr>
          <p:cNvPr id="3" name="Content Placeholder 2">
            <a:extLst>
              <a:ext uri="{FF2B5EF4-FFF2-40B4-BE49-F238E27FC236}">
                <a16:creationId xmlns:a16="http://schemas.microsoft.com/office/drawing/2014/main" id="{49154607-1A79-4805-A517-0D4FD29E620E}"/>
              </a:ext>
            </a:extLst>
          </p:cNvPr>
          <p:cNvSpPr>
            <a:spLocks noGrp="1"/>
          </p:cNvSpPr>
          <p:nvPr>
            <p:ph idx="1"/>
          </p:nvPr>
        </p:nvSpPr>
        <p:spPr/>
        <p:txBody>
          <a:bodyPr/>
          <a:lstStyle/>
          <a:p>
            <a:r>
              <a:rPr lang="en-US" dirty="0"/>
              <a:t>The Security Area Working Group acts as an advisory board for the protocols and areas developed and promoted by the IETF</a:t>
            </a:r>
          </a:p>
          <a:p>
            <a:r>
              <a:rPr lang="en-US" dirty="0"/>
              <a:t>security policies, security technical architecture, security services, and security incident handling</a:t>
            </a:r>
          </a:p>
        </p:txBody>
      </p:sp>
    </p:spTree>
    <p:extLst>
      <p:ext uri="{BB962C8B-B14F-4D97-AF65-F5344CB8AC3E}">
        <p14:creationId xmlns:p14="http://schemas.microsoft.com/office/powerpoint/2010/main" val="344080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B3B3-B3AB-4593-86F8-10097FE9E90E}"/>
              </a:ext>
            </a:extLst>
          </p:cNvPr>
          <p:cNvSpPr>
            <a:spLocks noGrp="1"/>
          </p:cNvSpPr>
          <p:nvPr>
            <p:ph type="title"/>
          </p:nvPr>
        </p:nvSpPr>
        <p:spPr/>
        <p:txBody>
          <a:bodyPr/>
          <a:lstStyle/>
          <a:p>
            <a:r>
              <a:rPr lang="en-US" b="1" dirty="0"/>
              <a:t>Design of Security Architecture</a:t>
            </a:r>
            <a:endParaRPr lang="en-US" dirty="0"/>
          </a:p>
        </p:txBody>
      </p:sp>
      <p:sp>
        <p:nvSpPr>
          <p:cNvPr id="3" name="Content Placeholder 2">
            <a:extLst>
              <a:ext uri="{FF2B5EF4-FFF2-40B4-BE49-F238E27FC236}">
                <a16:creationId xmlns:a16="http://schemas.microsoft.com/office/drawing/2014/main" id="{27800E9B-350C-4B6C-A035-AC677B065252}"/>
              </a:ext>
            </a:extLst>
          </p:cNvPr>
          <p:cNvSpPr>
            <a:spLocks noGrp="1"/>
          </p:cNvSpPr>
          <p:nvPr>
            <p:ph idx="1"/>
          </p:nvPr>
        </p:nvSpPr>
        <p:spPr>
          <a:xfrm>
            <a:off x="503434" y="2603500"/>
            <a:ext cx="11383765" cy="4254500"/>
          </a:xfrm>
        </p:spPr>
        <p:txBody>
          <a:bodyPr/>
          <a:lstStyle/>
          <a:p>
            <a:r>
              <a:rPr lang="en-US" b="1" dirty="0"/>
              <a:t>Spheres of security</a:t>
            </a:r>
            <a:r>
              <a:rPr lang="en-US" dirty="0"/>
              <a:t>: Foundation of security framework</a:t>
            </a:r>
          </a:p>
          <a:p>
            <a:r>
              <a:rPr lang="en-US" b="1" dirty="0"/>
              <a:t>Levels of control </a:t>
            </a:r>
          </a:p>
          <a:p>
            <a:pPr lvl="1"/>
            <a:r>
              <a:rPr lang="en-US" b="1" dirty="0"/>
              <a:t>Management control: </a:t>
            </a:r>
            <a:r>
              <a:rPr lang="en-US" dirty="0"/>
              <a:t>security processes that are designed by strategic planners and implemented by the security administration of the organization</a:t>
            </a:r>
          </a:p>
          <a:p>
            <a:pPr lvl="1"/>
            <a:r>
              <a:rPr lang="en-US" b="1" dirty="0"/>
              <a:t>Operational controls: </a:t>
            </a:r>
            <a:r>
              <a:rPr lang="en-US" dirty="0"/>
              <a:t>are management and lower-level planning functions that deal with the operational functionality of security in the organization, such as disaster recovery and incident response planning</a:t>
            </a:r>
          </a:p>
          <a:p>
            <a:pPr lvl="1"/>
            <a:r>
              <a:rPr lang="en-US" b="1" dirty="0"/>
              <a:t>Technical controls</a:t>
            </a:r>
            <a:r>
              <a:rPr lang="en-US" dirty="0"/>
              <a:t>: are the tactical and technical implementations of security in the organization</a:t>
            </a:r>
          </a:p>
          <a:p>
            <a:endParaRPr lang="en-US" dirty="0"/>
          </a:p>
        </p:txBody>
      </p:sp>
    </p:spTree>
    <p:extLst>
      <p:ext uri="{BB962C8B-B14F-4D97-AF65-F5344CB8AC3E}">
        <p14:creationId xmlns:p14="http://schemas.microsoft.com/office/powerpoint/2010/main" val="3256052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AB0B-A582-42C2-9D26-D31AD5431BE5}"/>
              </a:ext>
            </a:extLst>
          </p:cNvPr>
          <p:cNvSpPr>
            <a:spLocks noGrp="1"/>
          </p:cNvSpPr>
          <p:nvPr>
            <p:ph type="title"/>
          </p:nvPr>
        </p:nvSpPr>
        <p:spPr/>
        <p:txBody>
          <a:bodyPr/>
          <a:lstStyle/>
          <a:p>
            <a:r>
              <a:rPr lang="en-US" b="1" dirty="0"/>
              <a:t>Design of Security Architecture</a:t>
            </a:r>
          </a:p>
        </p:txBody>
      </p:sp>
      <p:sp>
        <p:nvSpPr>
          <p:cNvPr id="3" name="Content Placeholder 2">
            <a:extLst>
              <a:ext uri="{FF2B5EF4-FFF2-40B4-BE49-F238E27FC236}">
                <a16:creationId xmlns:a16="http://schemas.microsoft.com/office/drawing/2014/main" id="{58F79580-CA38-43F8-971A-290D34A37804}"/>
              </a:ext>
            </a:extLst>
          </p:cNvPr>
          <p:cNvSpPr>
            <a:spLocks noGrp="1"/>
          </p:cNvSpPr>
          <p:nvPr>
            <p:ph idx="1"/>
          </p:nvPr>
        </p:nvSpPr>
        <p:spPr>
          <a:xfrm>
            <a:off x="1154954" y="2281561"/>
            <a:ext cx="8825659" cy="3738239"/>
          </a:xfrm>
        </p:spPr>
        <p:txBody>
          <a:bodyPr/>
          <a:lstStyle/>
          <a:p>
            <a:r>
              <a:rPr lang="en-US" b="1" dirty="0"/>
              <a:t>Spheres of Security:</a:t>
            </a:r>
          </a:p>
          <a:p>
            <a:endParaRPr lang="en-US" b="1" dirty="0"/>
          </a:p>
        </p:txBody>
      </p:sp>
      <p:pic>
        <p:nvPicPr>
          <p:cNvPr id="5" name="Picture 4">
            <a:extLst>
              <a:ext uri="{FF2B5EF4-FFF2-40B4-BE49-F238E27FC236}">
                <a16:creationId xmlns:a16="http://schemas.microsoft.com/office/drawing/2014/main" id="{2A449100-7062-4396-A672-4A538D8DE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800" y="2743200"/>
            <a:ext cx="8701865" cy="3932809"/>
          </a:xfrm>
          <a:prstGeom prst="rect">
            <a:avLst/>
          </a:prstGeom>
        </p:spPr>
      </p:pic>
    </p:spTree>
    <p:extLst>
      <p:ext uri="{BB962C8B-B14F-4D97-AF65-F5344CB8AC3E}">
        <p14:creationId xmlns:p14="http://schemas.microsoft.com/office/powerpoint/2010/main" val="2916942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AE3D-7DFE-43FC-A5EB-F7D333BB9860}"/>
              </a:ext>
            </a:extLst>
          </p:cNvPr>
          <p:cNvSpPr>
            <a:spLocks noGrp="1"/>
          </p:cNvSpPr>
          <p:nvPr>
            <p:ph type="title"/>
          </p:nvPr>
        </p:nvSpPr>
        <p:spPr/>
        <p:txBody>
          <a:bodyPr/>
          <a:lstStyle/>
          <a:p>
            <a:r>
              <a:rPr lang="en-US" b="1" dirty="0"/>
              <a:t>Design of Security Architecture</a:t>
            </a:r>
            <a:endParaRPr lang="en-US" dirty="0"/>
          </a:p>
        </p:txBody>
      </p:sp>
      <p:sp>
        <p:nvSpPr>
          <p:cNvPr id="3" name="Content Placeholder 2">
            <a:extLst>
              <a:ext uri="{FF2B5EF4-FFF2-40B4-BE49-F238E27FC236}">
                <a16:creationId xmlns:a16="http://schemas.microsoft.com/office/drawing/2014/main" id="{08674BC6-6F06-4A4B-BA92-D386CF1781B0}"/>
              </a:ext>
            </a:extLst>
          </p:cNvPr>
          <p:cNvSpPr>
            <a:spLocks noGrp="1"/>
          </p:cNvSpPr>
          <p:nvPr>
            <p:ph idx="1"/>
          </p:nvPr>
        </p:nvSpPr>
        <p:spPr>
          <a:xfrm>
            <a:off x="1154954" y="2603500"/>
            <a:ext cx="10954188" cy="3416300"/>
          </a:xfrm>
        </p:spPr>
        <p:txBody>
          <a:bodyPr/>
          <a:lstStyle/>
          <a:p>
            <a:r>
              <a:rPr lang="en-US" dirty="0"/>
              <a:t>Information most important asset in this model, is at the center of the sphere. Information is always at risk from attacks whenever it is accessible by people or computer systems.</a:t>
            </a:r>
          </a:p>
          <a:p>
            <a:r>
              <a:rPr lang="en-US" dirty="0"/>
              <a:t>Networks and the Internet are indirect threats, as exemplified by the fact that a person attempting to access information from the Internet must traverse local networks</a:t>
            </a:r>
          </a:p>
          <a:p>
            <a:r>
              <a:rPr lang="en-US" dirty="0"/>
              <a:t>A variety of controls can be used to protect the information</a:t>
            </a:r>
          </a:p>
          <a:p>
            <a:r>
              <a:rPr lang="en-US" dirty="0"/>
              <a:t>Information security is designed and implemented in three layers: policies, people (education, training, and awareness programs), and technology, commonly referred to as PPT. Each of the layers contains controls and safeguards that protect the information and information system assets that the organization values.</a:t>
            </a:r>
          </a:p>
        </p:txBody>
      </p:sp>
    </p:spTree>
    <p:extLst>
      <p:ext uri="{BB962C8B-B14F-4D97-AF65-F5344CB8AC3E}">
        <p14:creationId xmlns:p14="http://schemas.microsoft.com/office/powerpoint/2010/main" val="76600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56FD-D6D4-49E8-A167-76F886F9BE7B}"/>
              </a:ext>
            </a:extLst>
          </p:cNvPr>
          <p:cNvSpPr>
            <a:spLocks noGrp="1"/>
          </p:cNvSpPr>
          <p:nvPr>
            <p:ph type="title"/>
          </p:nvPr>
        </p:nvSpPr>
        <p:spPr/>
        <p:txBody>
          <a:bodyPr/>
          <a:lstStyle/>
          <a:p>
            <a:r>
              <a:rPr lang="en-US" b="1" dirty="0"/>
              <a:t>Policies, Standards, and Practices</a:t>
            </a:r>
          </a:p>
        </p:txBody>
      </p:sp>
      <p:pic>
        <p:nvPicPr>
          <p:cNvPr id="5" name="Content Placeholder 4">
            <a:extLst>
              <a:ext uri="{FF2B5EF4-FFF2-40B4-BE49-F238E27FC236}">
                <a16:creationId xmlns:a16="http://schemas.microsoft.com/office/drawing/2014/main" id="{48B15E0D-CA46-47AE-8861-219A188BE9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658" y="2603500"/>
            <a:ext cx="10911155" cy="3807574"/>
          </a:xfrm>
        </p:spPr>
      </p:pic>
    </p:spTree>
    <p:extLst>
      <p:ext uri="{BB962C8B-B14F-4D97-AF65-F5344CB8AC3E}">
        <p14:creationId xmlns:p14="http://schemas.microsoft.com/office/powerpoint/2010/main" val="1474754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C649-9D73-4FC0-87DA-B47BBDE8D837}"/>
              </a:ext>
            </a:extLst>
          </p:cNvPr>
          <p:cNvSpPr>
            <a:spLocks noGrp="1"/>
          </p:cNvSpPr>
          <p:nvPr>
            <p:ph type="title"/>
          </p:nvPr>
        </p:nvSpPr>
        <p:spPr/>
        <p:txBody>
          <a:bodyPr/>
          <a:lstStyle/>
          <a:p>
            <a:r>
              <a:rPr lang="en-US" b="1" dirty="0"/>
              <a:t>Design of Security Architecture</a:t>
            </a:r>
            <a:endParaRPr lang="en-US" dirty="0"/>
          </a:p>
        </p:txBody>
      </p:sp>
      <p:sp>
        <p:nvSpPr>
          <p:cNvPr id="3" name="Content Placeholder 2">
            <a:extLst>
              <a:ext uri="{FF2B5EF4-FFF2-40B4-BE49-F238E27FC236}">
                <a16:creationId xmlns:a16="http://schemas.microsoft.com/office/drawing/2014/main" id="{042BFEBF-C1B2-433C-8284-389AE579B8CF}"/>
              </a:ext>
            </a:extLst>
          </p:cNvPr>
          <p:cNvSpPr>
            <a:spLocks noGrp="1"/>
          </p:cNvSpPr>
          <p:nvPr>
            <p:ph idx="1"/>
          </p:nvPr>
        </p:nvSpPr>
        <p:spPr>
          <a:xfrm>
            <a:off x="472611" y="2603500"/>
            <a:ext cx="11794733" cy="3416300"/>
          </a:xfrm>
        </p:spPr>
        <p:txBody>
          <a:bodyPr>
            <a:normAutofit lnSpcReduction="10000"/>
          </a:bodyPr>
          <a:lstStyle/>
          <a:p>
            <a:r>
              <a:rPr lang="en-US" dirty="0"/>
              <a:t>an organization must establish multiple layers of security controls and safeguards, which can be organized into policy, training and education, and technology</a:t>
            </a:r>
          </a:p>
          <a:p>
            <a:r>
              <a:rPr lang="en-US" dirty="0"/>
              <a:t>policy itself may not prevent attacks, it certainly prepares the organization to handle them</a:t>
            </a:r>
          </a:p>
          <a:p>
            <a:r>
              <a:rPr lang="en-US" dirty="0"/>
              <a:t>training and education, which can provide some defense against attacks enabled by employee ignorance and social engineering</a:t>
            </a:r>
            <a:endParaRPr lang="en-US" b="1" dirty="0"/>
          </a:p>
          <a:p>
            <a:r>
              <a:rPr lang="en-US" b="1" dirty="0"/>
              <a:t>defense in depth: </a:t>
            </a:r>
            <a:r>
              <a:rPr lang="en-US" dirty="0"/>
              <a:t>Implementation of security in layers, require the organization to establish sufficient security controls</a:t>
            </a:r>
          </a:p>
          <a:p>
            <a:r>
              <a:rPr lang="en-US" b="1" dirty="0"/>
              <a:t>Security Perimeter: </a:t>
            </a:r>
            <a:r>
              <a:rPr lang="en-US" dirty="0"/>
              <a:t>point at which on organization security protection ends and outside world begins</a:t>
            </a:r>
          </a:p>
          <a:p>
            <a:r>
              <a:rPr lang="en-US" dirty="0"/>
              <a:t>Does not apply to internal attack from employees and on site physical threats</a:t>
            </a:r>
          </a:p>
          <a:p>
            <a:r>
              <a:rPr lang="en-US" dirty="0"/>
              <a:t>A security perimeter is the level of security that protects all internal systems from outside threats</a:t>
            </a:r>
          </a:p>
        </p:txBody>
      </p:sp>
    </p:spTree>
    <p:extLst>
      <p:ext uri="{BB962C8B-B14F-4D97-AF65-F5344CB8AC3E}">
        <p14:creationId xmlns:p14="http://schemas.microsoft.com/office/powerpoint/2010/main" val="2940598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D5D7-CA08-4371-8C2F-69810217E321}"/>
              </a:ext>
            </a:extLst>
          </p:cNvPr>
          <p:cNvSpPr>
            <a:spLocks noGrp="1"/>
          </p:cNvSpPr>
          <p:nvPr>
            <p:ph type="title"/>
          </p:nvPr>
        </p:nvSpPr>
        <p:spPr/>
        <p:txBody>
          <a:bodyPr/>
          <a:lstStyle/>
          <a:p>
            <a:r>
              <a:rPr lang="en-US" b="1" dirty="0"/>
              <a:t>components of the security perimeter</a:t>
            </a:r>
          </a:p>
        </p:txBody>
      </p:sp>
      <p:sp>
        <p:nvSpPr>
          <p:cNvPr id="3" name="Content Placeholder 2">
            <a:extLst>
              <a:ext uri="{FF2B5EF4-FFF2-40B4-BE49-F238E27FC236}">
                <a16:creationId xmlns:a16="http://schemas.microsoft.com/office/drawing/2014/main" id="{1B0B7299-3254-4C29-A710-A20F4F872F84}"/>
              </a:ext>
            </a:extLst>
          </p:cNvPr>
          <p:cNvSpPr>
            <a:spLocks noGrp="1"/>
          </p:cNvSpPr>
          <p:nvPr>
            <p:ph idx="1"/>
          </p:nvPr>
        </p:nvSpPr>
        <p:spPr>
          <a:xfrm>
            <a:off x="386080" y="2357120"/>
            <a:ext cx="11714480" cy="4368800"/>
          </a:xfrm>
        </p:spPr>
        <p:txBody>
          <a:bodyPr>
            <a:normAutofit/>
          </a:bodyPr>
          <a:lstStyle/>
          <a:p>
            <a:r>
              <a:rPr lang="en-US" b="1" dirty="0"/>
              <a:t>Firewalls: </a:t>
            </a:r>
            <a:r>
              <a:rPr lang="en-US" dirty="0"/>
              <a:t>A firewall is a device that selectively discriminates against information flowing into or out of the organization, </a:t>
            </a:r>
            <a:r>
              <a:rPr lang="en-US" b="1" dirty="0"/>
              <a:t> </a:t>
            </a:r>
            <a:r>
              <a:rPr lang="en-US" dirty="0"/>
              <a:t>prevents unauthorized access to a network</a:t>
            </a:r>
          </a:p>
          <a:p>
            <a:r>
              <a:rPr lang="en-US" b="1" dirty="0"/>
              <a:t>Demilitarized zone (DMZ): </a:t>
            </a:r>
            <a:r>
              <a:rPr lang="en-US" dirty="0"/>
              <a:t> network barrier between the trusted and untrusted networks in a company's private and public networks</a:t>
            </a:r>
          </a:p>
          <a:p>
            <a:r>
              <a:rPr lang="en-US" b="1" dirty="0"/>
              <a:t>Proxy server:</a:t>
            </a:r>
            <a:r>
              <a:rPr lang="en-US" dirty="0"/>
              <a:t> intermediary server that retrieves data from an Internet source, such as a webpage, on behalf of a user</a:t>
            </a:r>
          </a:p>
          <a:p>
            <a:r>
              <a:rPr lang="en-US" b="1" dirty="0"/>
              <a:t>Intrusion Detection and Prevention Systems (IDPSs): </a:t>
            </a:r>
            <a:r>
              <a:rPr lang="en-US" dirty="0"/>
              <a:t>To detect unauthorized activity within the inner network or on individual machines,</a:t>
            </a:r>
          </a:p>
          <a:p>
            <a:r>
              <a:rPr lang="en-US" b="1" dirty="0"/>
              <a:t>Host-based IDPSs: </a:t>
            </a:r>
            <a:r>
              <a:rPr lang="en-US" dirty="0"/>
              <a:t>are usually installed on the machines they protect to monitor the status of various files stored on those machines.</a:t>
            </a:r>
          </a:p>
          <a:p>
            <a:r>
              <a:rPr lang="en-US" b="1" dirty="0"/>
              <a:t>Network-based IDPSs: </a:t>
            </a:r>
            <a:r>
              <a:rPr lang="en-US" dirty="0"/>
              <a:t>s look at patterns of network traffic and attempt to detect unusual activity based on previous baselines(IP spoofing)</a:t>
            </a:r>
          </a:p>
        </p:txBody>
      </p:sp>
    </p:spTree>
    <p:extLst>
      <p:ext uri="{BB962C8B-B14F-4D97-AF65-F5344CB8AC3E}">
        <p14:creationId xmlns:p14="http://schemas.microsoft.com/office/powerpoint/2010/main" val="1827491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E057-FD2F-4A46-A971-6B65C1C1AB04}"/>
              </a:ext>
            </a:extLst>
          </p:cNvPr>
          <p:cNvSpPr>
            <a:spLocks noGrp="1"/>
          </p:cNvSpPr>
          <p:nvPr>
            <p:ph type="title"/>
          </p:nvPr>
        </p:nvSpPr>
        <p:spPr/>
        <p:txBody>
          <a:bodyPr/>
          <a:lstStyle/>
          <a:p>
            <a:r>
              <a:rPr lang="en-US" b="1" dirty="0"/>
              <a:t>Design of Security Architecture</a:t>
            </a:r>
            <a:endParaRPr lang="en-US" dirty="0"/>
          </a:p>
        </p:txBody>
      </p:sp>
      <p:pic>
        <p:nvPicPr>
          <p:cNvPr id="5" name="Content Placeholder 4">
            <a:extLst>
              <a:ext uri="{FF2B5EF4-FFF2-40B4-BE49-F238E27FC236}">
                <a16:creationId xmlns:a16="http://schemas.microsoft.com/office/drawing/2014/main" id="{54E32C37-2164-4B98-83BE-2C6A908D5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080" y="2603500"/>
            <a:ext cx="10068560" cy="3416300"/>
          </a:xfrm>
        </p:spPr>
      </p:pic>
    </p:spTree>
    <p:extLst>
      <p:ext uri="{BB962C8B-B14F-4D97-AF65-F5344CB8AC3E}">
        <p14:creationId xmlns:p14="http://schemas.microsoft.com/office/powerpoint/2010/main" val="296787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BE3E-CD89-4130-90DE-033025BC75D8}"/>
              </a:ext>
            </a:extLst>
          </p:cNvPr>
          <p:cNvSpPr>
            <a:spLocks noGrp="1"/>
          </p:cNvSpPr>
          <p:nvPr>
            <p:ph type="title"/>
          </p:nvPr>
        </p:nvSpPr>
        <p:spPr/>
        <p:txBody>
          <a:bodyPr/>
          <a:lstStyle/>
          <a:p>
            <a:r>
              <a:rPr lang="en-US" b="1" dirty="0"/>
              <a:t>Design of Security Architecture</a:t>
            </a:r>
            <a:endParaRPr lang="en-US" dirty="0"/>
          </a:p>
        </p:txBody>
      </p:sp>
      <p:sp>
        <p:nvSpPr>
          <p:cNvPr id="3" name="Content Placeholder 2">
            <a:extLst>
              <a:ext uri="{FF2B5EF4-FFF2-40B4-BE49-F238E27FC236}">
                <a16:creationId xmlns:a16="http://schemas.microsoft.com/office/drawing/2014/main" id="{0ADEDD1E-9B3A-42DE-90CF-8AA3DD99254C}"/>
              </a:ext>
            </a:extLst>
          </p:cNvPr>
          <p:cNvSpPr>
            <a:spLocks noGrp="1"/>
          </p:cNvSpPr>
          <p:nvPr>
            <p:ph idx="1"/>
          </p:nvPr>
        </p:nvSpPr>
        <p:spPr>
          <a:xfrm>
            <a:off x="1154954" y="2603500"/>
            <a:ext cx="10652347" cy="3416300"/>
          </a:xfrm>
        </p:spPr>
        <p:txBody>
          <a:bodyPr/>
          <a:lstStyle/>
          <a:p>
            <a:endParaRPr lang="en-US" dirty="0"/>
          </a:p>
        </p:txBody>
      </p:sp>
      <p:pic>
        <p:nvPicPr>
          <p:cNvPr id="5" name="Picture 4">
            <a:extLst>
              <a:ext uri="{FF2B5EF4-FFF2-40B4-BE49-F238E27FC236}">
                <a16:creationId xmlns:a16="http://schemas.microsoft.com/office/drawing/2014/main" id="{BF101224-5867-4878-B769-1004C7A6C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603500"/>
            <a:ext cx="8842487" cy="3416300"/>
          </a:xfrm>
          <a:prstGeom prst="rect">
            <a:avLst/>
          </a:prstGeom>
        </p:spPr>
      </p:pic>
    </p:spTree>
    <p:extLst>
      <p:ext uri="{BB962C8B-B14F-4D97-AF65-F5344CB8AC3E}">
        <p14:creationId xmlns:p14="http://schemas.microsoft.com/office/powerpoint/2010/main" val="181644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44D-7789-4F8B-97CB-F2DAEFF07EDC}"/>
              </a:ext>
            </a:extLst>
          </p:cNvPr>
          <p:cNvSpPr>
            <a:spLocks noGrp="1"/>
          </p:cNvSpPr>
          <p:nvPr>
            <p:ph type="title"/>
          </p:nvPr>
        </p:nvSpPr>
        <p:spPr/>
        <p:txBody>
          <a:bodyPr/>
          <a:lstStyle/>
          <a:p>
            <a:r>
              <a:rPr lang="en-US" b="1" dirty="0"/>
              <a:t>National Institute of Standards and Technology’s(NIST)</a:t>
            </a:r>
          </a:p>
        </p:txBody>
      </p:sp>
      <p:sp>
        <p:nvSpPr>
          <p:cNvPr id="3" name="Content Placeholder 2">
            <a:extLst>
              <a:ext uri="{FF2B5EF4-FFF2-40B4-BE49-F238E27FC236}">
                <a16:creationId xmlns:a16="http://schemas.microsoft.com/office/drawing/2014/main" id="{473C8DB7-0137-4D55-A3EB-856B0FDB1630}"/>
              </a:ext>
            </a:extLst>
          </p:cNvPr>
          <p:cNvSpPr>
            <a:spLocks noGrp="1"/>
          </p:cNvSpPr>
          <p:nvPr>
            <p:ph idx="1"/>
          </p:nvPr>
        </p:nvSpPr>
        <p:spPr/>
        <p:txBody>
          <a:bodyPr/>
          <a:lstStyle/>
          <a:p>
            <a:r>
              <a:rPr lang="en-US" dirty="0"/>
              <a:t> National Institute of Standards and Technology’s define three types of security policy </a:t>
            </a:r>
          </a:p>
          <a:p>
            <a:pPr lvl="1"/>
            <a:r>
              <a:rPr lang="en-US" dirty="0"/>
              <a:t>Enterprise information security policies (EISP)</a:t>
            </a:r>
          </a:p>
          <a:p>
            <a:pPr lvl="1"/>
            <a:r>
              <a:rPr lang="en-US" dirty="0"/>
              <a:t>Issue-specific security policies (ISSP)</a:t>
            </a:r>
          </a:p>
          <a:p>
            <a:pPr lvl="1"/>
            <a:r>
              <a:rPr lang="en-US" dirty="0"/>
              <a:t>Systems-specific security policies (SysSP)</a:t>
            </a:r>
          </a:p>
          <a:p>
            <a:pPr lvl="1"/>
            <a:endParaRPr lang="en-US" dirty="0"/>
          </a:p>
        </p:txBody>
      </p:sp>
    </p:spTree>
    <p:extLst>
      <p:ext uri="{BB962C8B-B14F-4D97-AF65-F5344CB8AC3E}">
        <p14:creationId xmlns:p14="http://schemas.microsoft.com/office/powerpoint/2010/main" val="286257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9B83-F0A2-4632-9298-42C20F3C7F81}"/>
              </a:ext>
            </a:extLst>
          </p:cNvPr>
          <p:cNvSpPr>
            <a:spLocks noGrp="1"/>
          </p:cNvSpPr>
          <p:nvPr>
            <p:ph type="title"/>
          </p:nvPr>
        </p:nvSpPr>
        <p:spPr/>
        <p:txBody>
          <a:bodyPr/>
          <a:lstStyle/>
          <a:p>
            <a:r>
              <a:rPr lang="en-US" b="1" dirty="0"/>
              <a:t>Enterprise Information Security Policy (EISP) OSP,ISP</a:t>
            </a:r>
          </a:p>
        </p:txBody>
      </p:sp>
      <p:sp>
        <p:nvSpPr>
          <p:cNvPr id="3" name="Content Placeholder 2">
            <a:extLst>
              <a:ext uri="{FF2B5EF4-FFF2-40B4-BE49-F238E27FC236}">
                <a16:creationId xmlns:a16="http://schemas.microsoft.com/office/drawing/2014/main" id="{926B4771-4D39-4520-9688-20351B3870FE}"/>
              </a:ext>
            </a:extLst>
          </p:cNvPr>
          <p:cNvSpPr>
            <a:spLocks noGrp="1"/>
          </p:cNvSpPr>
          <p:nvPr>
            <p:ph idx="1"/>
          </p:nvPr>
        </p:nvSpPr>
        <p:spPr>
          <a:xfrm>
            <a:off x="951754" y="2898140"/>
            <a:ext cx="10569686" cy="3416300"/>
          </a:xfrm>
        </p:spPr>
        <p:txBody>
          <a:bodyPr/>
          <a:lstStyle/>
          <a:p>
            <a:r>
              <a:rPr lang="en-US" dirty="0"/>
              <a:t>The EISP is based on the mission, vision, and direction of the organization</a:t>
            </a:r>
          </a:p>
          <a:p>
            <a:r>
              <a:rPr lang="en-US" dirty="0"/>
              <a:t>The EISP guides the development, implementation, and management of the security program</a:t>
            </a:r>
          </a:p>
          <a:p>
            <a:r>
              <a:rPr lang="en-US" dirty="0"/>
              <a:t>The EISP is an executive level document, usually drafted by or in cooperation with the chief information officer(CIO) of the organization</a:t>
            </a:r>
          </a:p>
          <a:p>
            <a:r>
              <a:rPr lang="en-US" dirty="0"/>
              <a:t>It defines the purpose, scope, constraints, and applicability of the security program</a:t>
            </a:r>
          </a:p>
        </p:txBody>
      </p:sp>
    </p:spTree>
    <p:extLst>
      <p:ext uri="{BB962C8B-B14F-4D97-AF65-F5344CB8AC3E}">
        <p14:creationId xmlns:p14="http://schemas.microsoft.com/office/powerpoint/2010/main" val="68179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6D69-0F4E-44CB-9917-7B0EF6F1B15F}"/>
              </a:ext>
            </a:extLst>
          </p:cNvPr>
          <p:cNvSpPr>
            <a:spLocks noGrp="1"/>
          </p:cNvSpPr>
          <p:nvPr>
            <p:ph type="title"/>
          </p:nvPr>
        </p:nvSpPr>
        <p:spPr/>
        <p:txBody>
          <a:bodyPr/>
          <a:lstStyle/>
          <a:p>
            <a:r>
              <a:rPr lang="en-US" b="1" dirty="0"/>
              <a:t>Enterprise Information Security Policy (EISP)</a:t>
            </a:r>
            <a:endParaRPr lang="en-US" dirty="0"/>
          </a:p>
        </p:txBody>
      </p:sp>
      <p:sp>
        <p:nvSpPr>
          <p:cNvPr id="3" name="Content Placeholder 2">
            <a:extLst>
              <a:ext uri="{FF2B5EF4-FFF2-40B4-BE49-F238E27FC236}">
                <a16:creationId xmlns:a16="http://schemas.microsoft.com/office/drawing/2014/main" id="{61C35335-354E-47A3-820E-310F751B724A}"/>
              </a:ext>
            </a:extLst>
          </p:cNvPr>
          <p:cNvSpPr>
            <a:spLocks noGrp="1"/>
          </p:cNvSpPr>
          <p:nvPr>
            <p:ph idx="1"/>
          </p:nvPr>
        </p:nvSpPr>
        <p:spPr>
          <a:xfrm>
            <a:off x="1154954" y="2603500"/>
            <a:ext cx="10833846" cy="3416300"/>
          </a:xfrm>
        </p:spPr>
        <p:txBody>
          <a:bodyPr/>
          <a:lstStyle/>
          <a:p>
            <a:r>
              <a:rPr lang="en-US" b="1" dirty="0"/>
              <a:t>According to (NIST), the EISP typically addresses compliance in the following two areas: </a:t>
            </a:r>
          </a:p>
          <a:p>
            <a:r>
              <a:rPr lang="en-US" dirty="0"/>
              <a:t>Ensure meeting the requirements to establish a program and the responsibilities assigned therein to various organizational components </a:t>
            </a:r>
          </a:p>
          <a:p>
            <a:r>
              <a:rPr lang="en-US" dirty="0"/>
              <a:t>The use of specified penalties and disciplinary action</a:t>
            </a:r>
          </a:p>
        </p:txBody>
      </p:sp>
    </p:spTree>
    <p:extLst>
      <p:ext uri="{BB962C8B-B14F-4D97-AF65-F5344CB8AC3E}">
        <p14:creationId xmlns:p14="http://schemas.microsoft.com/office/powerpoint/2010/main" val="209796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4AE3-7294-405F-B2FB-12B9EB95C0BD}"/>
              </a:ext>
            </a:extLst>
          </p:cNvPr>
          <p:cNvSpPr>
            <a:spLocks noGrp="1"/>
          </p:cNvSpPr>
          <p:nvPr>
            <p:ph type="title"/>
          </p:nvPr>
        </p:nvSpPr>
        <p:spPr/>
        <p:txBody>
          <a:bodyPr/>
          <a:lstStyle/>
          <a:p>
            <a:r>
              <a:rPr lang="en-US" b="1" dirty="0"/>
              <a:t>EISP Elements </a:t>
            </a:r>
          </a:p>
        </p:txBody>
      </p:sp>
      <p:sp>
        <p:nvSpPr>
          <p:cNvPr id="3" name="Content Placeholder 2">
            <a:extLst>
              <a:ext uri="{FF2B5EF4-FFF2-40B4-BE49-F238E27FC236}">
                <a16:creationId xmlns:a16="http://schemas.microsoft.com/office/drawing/2014/main" id="{D56BE578-42A9-4376-9CF2-985E06F581A9}"/>
              </a:ext>
            </a:extLst>
          </p:cNvPr>
          <p:cNvSpPr>
            <a:spLocks noGrp="1"/>
          </p:cNvSpPr>
          <p:nvPr>
            <p:ph idx="1"/>
          </p:nvPr>
        </p:nvSpPr>
        <p:spPr>
          <a:xfrm>
            <a:off x="1154954" y="2603500"/>
            <a:ext cx="10935446" cy="3416300"/>
          </a:xfrm>
        </p:spPr>
        <p:txBody>
          <a:bodyPr/>
          <a:lstStyle/>
          <a:p>
            <a:r>
              <a:rPr lang="en-US" dirty="0"/>
              <a:t>An overview of the corporate philosophy on security </a:t>
            </a:r>
          </a:p>
          <a:p>
            <a:r>
              <a:rPr lang="en-US" dirty="0"/>
              <a:t>Information on the structure of the information security organization and individuals who fulfill the information security role</a:t>
            </a:r>
          </a:p>
          <a:p>
            <a:r>
              <a:rPr lang="en-US" dirty="0"/>
              <a:t>Fully articulated responsibilities for security that are shared by all members of the organization (employees, contractors, consultants, partners, and visitors)</a:t>
            </a:r>
          </a:p>
          <a:p>
            <a:r>
              <a:rPr lang="en-US" dirty="0"/>
              <a:t> Fully articulated responsibilities for security that are unique to each role within the organization</a:t>
            </a:r>
          </a:p>
        </p:txBody>
      </p:sp>
    </p:spTree>
    <p:extLst>
      <p:ext uri="{BB962C8B-B14F-4D97-AF65-F5344CB8AC3E}">
        <p14:creationId xmlns:p14="http://schemas.microsoft.com/office/powerpoint/2010/main" val="422627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78FA-C2EA-41B1-9D21-1F02620BD405}"/>
              </a:ext>
            </a:extLst>
          </p:cNvPr>
          <p:cNvSpPr>
            <a:spLocks noGrp="1"/>
          </p:cNvSpPr>
          <p:nvPr>
            <p:ph type="title"/>
          </p:nvPr>
        </p:nvSpPr>
        <p:spPr/>
        <p:txBody>
          <a:bodyPr/>
          <a:lstStyle/>
          <a:p>
            <a:r>
              <a:rPr lang="en-US" b="1" dirty="0"/>
              <a:t>Components of the EISP</a:t>
            </a:r>
          </a:p>
        </p:txBody>
      </p:sp>
      <p:sp>
        <p:nvSpPr>
          <p:cNvPr id="3" name="Content Placeholder 2">
            <a:extLst>
              <a:ext uri="{FF2B5EF4-FFF2-40B4-BE49-F238E27FC236}">
                <a16:creationId xmlns:a16="http://schemas.microsoft.com/office/drawing/2014/main" id="{2F797229-ABD5-451E-9498-CE08D1FE382B}"/>
              </a:ext>
            </a:extLst>
          </p:cNvPr>
          <p:cNvSpPr>
            <a:spLocks noGrp="1"/>
          </p:cNvSpPr>
          <p:nvPr>
            <p:ph idx="1"/>
          </p:nvPr>
        </p:nvSpPr>
        <p:spPr>
          <a:xfrm>
            <a:off x="1154954" y="2613660"/>
            <a:ext cx="11037046" cy="3416300"/>
          </a:xfrm>
        </p:spPr>
        <p:txBody>
          <a:bodyPr/>
          <a:lstStyle/>
          <a:p>
            <a:r>
              <a:rPr lang="en-US" b="1" dirty="0"/>
              <a:t>Statement of Purpose: </a:t>
            </a:r>
            <a:r>
              <a:rPr lang="en-US" dirty="0"/>
              <a:t>Answers the question, “What is this policy for?” Provides a framework that helps the reader to understand the intent of the document. </a:t>
            </a:r>
          </a:p>
          <a:p>
            <a:pPr lvl="1"/>
            <a:r>
              <a:rPr lang="en-US" dirty="0"/>
              <a:t>Identify the elements of a good security policy </a:t>
            </a:r>
          </a:p>
          <a:p>
            <a:pPr lvl="1"/>
            <a:r>
              <a:rPr lang="en-US" dirty="0"/>
              <a:t>Explain the need for information security </a:t>
            </a:r>
          </a:p>
          <a:p>
            <a:pPr lvl="1"/>
            <a:r>
              <a:rPr lang="en-US" dirty="0"/>
              <a:t>Specify the various categories of information security </a:t>
            </a:r>
          </a:p>
          <a:p>
            <a:pPr lvl="1"/>
            <a:r>
              <a:rPr lang="en-US" dirty="0"/>
              <a:t>Identify the information security responsibilities and roles</a:t>
            </a:r>
          </a:p>
          <a:p>
            <a:pPr lvl="1"/>
            <a:r>
              <a:rPr lang="en-US" dirty="0"/>
              <a:t> Identify appropriate levels of security through standards and guidelines</a:t>
            </a:r>
          </a:p>
        </p:txBody>
      </p:sp>
    </p:spTree>
    <p:extLst>
      <p:ext uri="{BB962C8B-B14F-4D97-AF65-F5344CB8AC3E}">
        <p14:creationId xmlns:p14="http://schemas.microsoft.com/office/powerpoint/2010/main" val="190382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EEF2-3A8A-48C4-ABDC-759D3185B1CF}"/>
              </a:ext>
            </a:extLst>
          </p:cNvPr>
          <p:cNvSpPr>
            <a:spLocks noGrp="1"/>
          </p:cNvSpPr>
          <p:nvPr>
            <p:ph type="title"/>
          </p:nvPr>
        </p:nvSpPr>
        <p:spPr/>
        <p:txBody>
          <a:bodyPr/>
          <a:lstStyle/>
          <a:p>
            <a:r>
              <a:rPr lang="en-US" b="1" dirty="0"/>
              <a:t>Components of the EISP</a:t>
            </a:r>
            <a:endParaRPr lang="en-US" dirty="0"/>
          </a:p>
        </p:txBody>
      </p:sp>
      <p:sp>
        <p:nvSpPr>
          <p:cNvPr id="3" name="Content Placeholder 2">
            <a:extLst>
              <a:ext uri="{FF2B5EF4-FFF2-40B4-BE49-F238E27FC236}">
                <a16:creationId xmlns:a16="http://schemas.microsoft.com/office/drawing/2014/main" id="{F1D8BC86-85E5-4B4D-8CD8-B6C4910221FD}"/>
              </a:ext>
            </a:extLst>
          </p:cNvPr>
          <p:cNvSpPr>
            <a:spLocks noGrp="1"/>
          </p:cNvSpPr>
          <p:nvPr>
            <p:ph idx="1"/>
          </p:nvPr>
        </p:nvSpPr>
        <p:spPr>
          <a:xfrm>
            <a:off x="629920" y="2603500"/>
            <a:ext cx="11348720" cy="4254500"/>
          </a:xfrm>
        </p:spPr>
        <p:txBody>
          <a:bodyPr>
            <a:normAutofit/>
          </a:bodyPr>
          <a:lstStyle/>
          <a:p>
            <a:r>
              <a:rPr lang="en-US" b="1" dirty="0"/>
              <a:t>Information Security Elements: </a:t>
            </a:r>
            <a:r>
              <a:rPr lang="en-US" dirty="0"/>
              <a:t>Defines information security. </a:t>
            </a:r>
          </a:p>
          <a:p>
            <a:pPr lvl="1"/>
            <a:r>
              <a:rPr lang="en-US" dirty="0"/>
              <a:t>For example: “Protecting the confidentiality, integrity, and availability of information while in processing, transmission, and storage, through the use of policy, education and training, and technology</a:t>
            </a:r>
          </a:p>
          <a:p>
            <a:r>
              <a:rPr lang="en-US" b="1" dirty="0"/>
              <a:t>Need for Information Security: </a:t>
            </a:r>
          </a:p>
          <a:p>
            <a:pPr lvl="1"/>
            <a:r>
              <a:rPr lang="en-US" dirty="0"/>
              <a:t>Provides information on the importance of information security in the organization and the obligation (legal and ethical) to protect critical information, whether regarding customers, employees, or markets</a:t>
            </a:r>
          </a:p>
          <a:p>
            <a:r>
              <a:rPr lang="en-US" b="1" dirty="0"/>
              <a:t>Information Security Responsibilities and Roles:</a:t>
            </a:r>
          </a:p>
          <a:p>
            <a:pPr lvl="1"/>
            <a:r>
              <a:rPr lang="en-US" b="1" dirty="0"/>
              <a:t> </a:t>
            </a:r>
            <a:r>
              <a:rPr lang="en-US" dirty="0"/>
              <a:t>Defines the organizational structure designed to support information security within the organization. Identifies categories of individuals with responsibility for information security (IT department, management, users) and their information security responsibilities, including maintenance of this document</a:t>
            </a:r>
            <a:endParaRPr lang="en-US" b="1" dirty="0"/>
          </a:p>
        </p:txBody>
      </p:sp>
    </p:spTree>
    <p:extLst>
      <p:ext uri="{BB962C8B-B14F-4D97-AF65-F5344CB8AC3E}">
        <p14:creationId xmlns:p14="http://schemas.microsoft.com/office/powerpoint/2010/main" val="247556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977</TotalTime>
  <Words>1870</Words>
  <Application>Microsoft Office PowerPoint</Application>
  <PresentationFormat>Widescreen</PresentationFormat>
  <Paragraphs>171</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 Boardroom</vt:lpstr>
      <vt:lpstr>Planning for security</vt:lpstr>
      <vt:lpstr>Information Security Policy, Standards, and Practices</vt:lpstr>
      <vt:lpstr>Policies, Standards, and Practices</vt:lpstr>
      <vt:lpstr>National Institute of Standards and Technology’s(NIST)</vt:lpstr>
      <vt:lpstr>Enterprise Information Security Policy (EISP) OSP,ISP</vt:lpstr>
      <vt:lpstr>Enterprise Information Security Policy (EISP)</vt:lpstr>
      <vt:lpstr>EISP Elements </vt:lpstr>
      <vt:lpstr>Components of the EISP</vt:lpstr>
      <vt:lpstr>Components of the EISP</vt:lpstr>
      <vt:lpstr>Issue-Specific Security Policy (ISSP)</vt:lpstr>
      <vt:lpstr>Approaches for creating and managing ISSPs</vt:lpstr>
      <vt:lpstr>Components of An ISSP</vt:lpstr>
      <vt:lpstr>Components of An ISSP</vt:lpstr>
      <vt:lpstr>Systems-Specific Policy (SysSP)</vt:lpstr>
      <vt:lpstr>Managerial Guidance SysSPs</vt:lpstr>
      <vt:lpstr>Technical Specifications SysSPs</vt:lpstr>
      <vt:lpstr>Policy Management</vt:lpstr>
      <vt:lpstr>Information Security Blueprint</vt:lpstr>
      <vt:lpstr>The International Organization for Standardization(ISO) 27000 Series</vt:lpstr>
      <vt:lpstr>ISO/IEC 27001:2005: The Information Security Management System</vt:lpstr>
      <vt:lpstr>ISO/IEC 27001:2005: The Information Security Management System</vt:lpstr>
      <vt:lpstr>Information security management system (ISMS)</vt:lpstr>
      <vt:lpstr>Information security management system (ISMS)</vt:lpstr>
      <vt:lpstr>Information security management system (ISMS)</vt:lpstr>
      <vt:lpstr>Information security management system (ISMS)</vt:lpstr>
      <vt:lpstr>Internet Society and the Internet Engineering Task Force(IETF)</vt:lpstr>
      <vt:lpstr>Design of Security Architecture</vt:lpstr>
      <vt:lpstr>Design of Security Architecture</vt:lpstr>
      <vt:lpstr>Design of Security Architecture</vt:lpstr>
      <vt:lpstr>Design of Security Architecture</vt:lpstr>
      <vt:lpstr>components of the security perimeter</vt:lpstr>
      <vt:lpstr>Design of Security Architecture</vt:lpstr>
      <vt:lpstr>Design of Security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for security</dc:title>
  <dc:creator>Sania Umer</dc:creator>
  <cp:lastModifiedBy>Sania Umer</cp:lastModifiedBy>
  <cp:revision>105</cp:revision>
  <dcterms:created xsi:type="dcterms:W3CDTF">2024-09-23T18:45:42Z</dcterms:created>
  <dcterms:modified xsi:type="dcterms:W3CDTF">2024-10-09T05:55:20Z</dcterms:modified>
</cp:coreProperties>
</file>