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3" r:id="rId3"/>
    <p:sldId id="284" r:id="rId4"/>
    <p:sldId id="285" r:id="rId5"/>
    <p:sldId id="269" r:id="rId6"/>
    <p:sldId id="281" r:id="rId7"/>
    <p:sldId id="270" r:id="rId8"/>
    <p:sldId id="276" r:id="rId9"/>
    <p:sldId id="261" r:id="rId10"/>
    <p:sldId id="278" r:id="rId11"/>
    <p:sldId id="279" r:id="rId12"/>
    <p:sldId id="280" r:id="rId13"/>
    <p:sldId id="286" r:id="rId14"/>
    <p:sldId id="260" r:id="rId15"/>
    <p:sldId id="277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>
      <p:cViewPr>
        <p:scale>
          <a:sx n="127" d="100"/>
          <a:sy n="127" d="100"/>
        </p:scale>
        <p:origin x="11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B5AD-EEE8-472D-A005-8A9E7A7CF6E0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7C15-46DB-4200-94AB-5B597E88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example uses an integer array as a data source for convenience; however, the same concepts apply to other data sources also.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77C15-46DB-4200-94AB-5B597E88C0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example uses an integer array as a data source for convenience; however, the same concepts apply to other data sources also.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77C15-46DB-4200-94AB-5B597E88C0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example uses an integer array as a data source for convenience; however, the same concepts apply to other data sources also.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77C15-46DB-4200-94AB-5B597E88C0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example uses an integer array as a data source for convenience; however, the same concepts apply to other data sources also.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77C15-46DB-4200-94AB-5B597E88C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example uses an integer array as a data source for convenience; however, the same concepts apply to other data sources also.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77C15-46DB-4200-94AB-5B597E88C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4AFFF0-1C95-4E90-BE1C-71A7D9EC546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367062-DAC6-41B7-88FF-FEB5FACA6E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data.sqlclient.sqlcommand.executescalar?view=netframework-4.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data.sqlclient.sqldatareader?view=netframework-4.8" TargetMode="External"/><Relationship Id="rId4" Type="http://schemas.openxmlformats.org/officeDocument/2006/relationships/hyperlink" Target="https://docs.microsoft.com/en-us/dotnet/api/system.data.sqlclient.sqlcommand.executereader?view=netframework-4.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data/adonet/dataset-datatable-dataview/" TargetMode="External"/><Relationship Id="rId2" Type="http://schemas.openxmlformats.org/officeDocument/2006/relationships/hyperlink" Target="https://docs.microsoft.com/en-us/dotnet/framework/data/adonet/ado-net-code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data.oledb.oledbparameter" TargetMode="External"/><Relationship Id="rId2" Type="http://schemas.openxmlformats.org/officeDocument/2006/relationships/hyperlink" Target="https://docs.microsoft.com/en-us/dotnet/api/system.data.oledb.oledbcomm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data.oledb.oledbdatareader" TargetMode="External"/><Relationship Id="rId4" Type="http://schemas.openxmlformats.org/officeDocument/2006/relationships/hyperlink" Target="https://docs.microsoft.com/en-us/dotnet/api/system.data.oledb.oledbconnec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b="0" dirty="0"/>
              <a:t>ADO.net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7950" y="585789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D9A"/>
                </a:solidFill>
                <a:latin typeface="Consolas" panose="020B0609020204030204" pitchFamily="49" charset="0"/>
              </a:rPr>
              <a:t>CreateCommand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queryString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is any INSERT, UPDATE or DELETE query</a:t>
            </a:r>
          </a:p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  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command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 connection);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command.Connection.Open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command.ExecuteNonQuery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//returns no. of rows affected by the command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ExecuteNonQuery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955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100" dirty="0"/>
              <a:t>Use the </a:t>
            </a:r>
            <a:r>
              <a:rPr lang="en-US" sz="3100" dirty="0" err="1">
                <a:hlinkClick r:id="rId3"/>
              </a:rPr>
              <a:t>ExecuteScalar</a:t>
            </a:r>
            <a:r>
              <a:rPr lang="en-US" sz="3100" dirty="0"/>
              <a:t> method to retrieve a single value (for example, an aggregate value) from a database. This requires less code than using the </a:t>
            </a:r>
            <a:r>
              <a:rPr lang="en-US" sz="3100" dirty="0" err="1">
                <a:hlinkClick r:id="rId4"/>
              </a:rPr>
              <a:t>ExecuteReader</a:t>
            </a:r>
            <a:r>
              <a:rPr lang="en-US" sz="3100" dirty="0"/>
              <a:t> method, and then performing the operations that you need to generate the single value using the data returned by a </a:t>
            </a:r>
            <a:r>
              <a:rPr lang="en-US" sz="3100" dirty="0" err="1">
                <a:hlinkClick r:id="rId5"/>
              </a:rPr>
              <a:t>SqlDataReader</a:t>
            </a:r>
            <a:r>
              <a:rPr lang="en-US" sz="3100" dirty="0"/>
              <a:t>.</a:t>
            </a:r>
          </a:p>
          <a:p>
            <a:pPr algn="just"/>
            <a:r>
              <a:rPr lang="en-US" sz="3200" dirty="0">
                <a:solidFill>
                  <a:srgbClr val="010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just"/>
            <a:endParaRPr lang="en-US" sz="2200" dirty="0">
              <a:solidFill>
                <a:srgbClr val="0101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"SELECT COUNT(*) FROM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dbo.region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"; Int32 count = (Int32)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cmd.ExecuteScalar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endParaRPr lang="en-US" sz="3200" dirty="0">
              <a:solidFill>
                <a:srgbClr val="0101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ExecuteScalar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565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101F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D9A"/>
                </a:solidFill>
                <a:latin typeface="Consolas" panose="020B0609020204030204" pitchFamily="49" charset="0"/>
              </a:rPr>
              <a:t>AddProductCategory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Int32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Production.ProductCategory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(Name) VALUES (@Name);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"SELECT CAST(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scope_identity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() AS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conn);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SqlDbType.VarChar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].Value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  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(Int32)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cmd.ExecuteScalar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}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101F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ExecuteScalar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139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1. Open connection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2. Fill the DataSet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3. Close connection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4. Process the DataSet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5. Open connection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6. Update the data source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7. Close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DataSet</a:t>
            </a:r>
            <a:r>
              <a:rPr lang="en-US" b="0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720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Assumes that connection is a valid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object. </a:t>
            </a:r>
          </a:p>
          <a:p>
            <a:pPr algn="just"/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"SELECT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CompanyName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FROM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adapter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connection); 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adapter.Fill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(customers,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"Customers"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Using </a:t>
            </a:r>
            <a:r>
              <a:rPr lang="en-US" b="0" dirty="0" err="1"/>
              <a:t>DataSet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Assumes that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customerConnection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a valid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object.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Assumes that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orderConnection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a valid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OleDbConnection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object.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custAdapter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customerConnection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OleDbDataAdapter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ordAdapter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OleDbDataAdapter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Orders"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orderConnection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custAdapter.Fill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"Customers"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ordAdapter.Fill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"Orders"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DataRelation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relation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customerOrders.Relations.Add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CustOrders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customerOrders.Tables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"Customers"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].Columns[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customerOrders.Tables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"Orders"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].Columns[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r>
              <a:rPr lang="en-US" sz="1200" dirty="0" err="1">
                <a:solidFill>
                  <a:srgbClr val="0101FD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customerOrders.Tables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"Customers"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].Rows)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101FD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pRow.GetChildRows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(relation))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Dataset with multiple tables and </a:t>
            </a:r>
            <a:r>
              <a:rPr lang="en-US" dirty="0" err="1"/>
              <a:t>datasources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7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hlinkClick r:id="rId2"/>
              </a:rPr>
              <a:t>https://docs.microsoft.com/en-us/dotnet/framework/data/adonet/ado-net-code-examples</a:t>
            </a:r>
            <a:endParaRPr lang="en-US" sz="2000" dirty="0"/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for using Datasets</a:t>
            </a:r>
          </a:p>
          <a:p>
            <a:pPr marL="109728" indent="0" algn="just">
              <a:buNone/>
            </a:pPr>
            <a:r>
              <a:rPr lang="en-US" sz="2000" dirty="0">
                <a:hlinkClick r:id="rId3"/>
              </a:rPr>
              <a:t>https://docs.microsoft.com/en-us/dotnet/framework/data/adonet/dataset-datatable-dataview/</a:t>
            </a:r>
            <a:endParaRPr lang="en-US" sz="2000" dirty="0"/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connection strings use following link:</a:t>
            </a:r>
          </a:p>
          <a:p>
            <a:pPr marL="365760" lvl="1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https://www.connectionstrings.com</a:t>
            </a:r>
          </a:p>
          <a:p>
            <a:pPr marL="109728" indent="0" algn="just">
              <a:buNone/>
            </a:pPr>
            <a:endParaRPr lang="en-US" sz="2000" dirty="0"/>
          </a:p>
          <a:p>
            <a:pPr marL="109728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Links: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5E5AB-57D5-4D9B-9810-C96C8287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this program, we create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DataTables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One stores 2 rows of patient information. And the second stores 2 rows of medication information.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We create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constructor. Then we add the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DataTables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instance.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Finally we print the XML.</a:t>
            </a: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1713BA-EF78-43ED-A625-EFC8D04E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DataSet</a:t>
            </a: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283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FA393-03BD-4AD0-BB63-0EBBAB643863}"/>
              </a:ext>
            </a:extLst>
          </p:cNvPr>
          <p:cNvSpPr txBox="1"/>
          <p:nvPr/>
        </p:nvSpPr>
        <p:spPr>
          <a:xfrm>
            <a:off x="611560" y="215344"/>
            <a:ext cx="6242923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using System;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using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System.Data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 Program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 void Main()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{</a:t>
            </a:r>
            <a:r>
              <a:rPr lang="en-US" sz="1400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dirty="0">
                <a:effectLst/>
                <a:latin typeface="Courier New" panose="02070309020205020404" pitchFamily="49" charset="0"/>
              </a:rPr>
              <a:t>// Create 2 </a:t>
            </a:r>
            <a:r>
              <a:rPr lang="en-US" sz="1400" b="0" i="0" dirty="0" err="1">
                <a:effectLst/>
                <a:latin typeface="Courier New" panose="02070309020205020404" pitchFamily="49" charset="0"/>
              </a:rPr>
              <a:t>DataTable</a:t>
            </a:r>
            <a:r>
              <a:rPr lang="en-US" sz="1400" b="0" i="0" dirty="0">
                <a:effectLst/>
                <a:latin typeface="Courier New" panose="02070309020205020404" pitchFamily="49" charset="0"/>
              </a:rPr>
              <a:t> instances.</a:t>
            </a:r>
          </a:p>
          <a:p>
            <a:r>
              <a:rPr lang="en-US" sz="1400" b="0" i="0" dirty="0">
                <a:effectLst/>
                <a:latin typeface="Courier New" panose="02070309020205020404" pitchFamily="49" charset="0"/>
              </a:rPr>
              <a:t> 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table1 = new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("patients");  	table1.Columns.Add("name"); 	table1.Columns.Add("id");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table1.Rows.Add("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", 1);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table1.Rows.Add("mark", 2);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table2 = new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("medications"); 	table2.Columns.Add("id"); 	table2.Columns.Add("medication"); 	table2.Rows.Add(1, "atenolol"); 	table2.Rows.Add(2, "amoxicillin");</a:t>
            </a:r>
            <a:r>
              <a:rPr lang="en-US" sz="1400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sz="14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effectLst/>
                <a:latin typeface="Courier New" panose="02070309020205020404" pitchFamily="49" charset="0"/>
              </a:rPr>
              <a:t>// Create a </a:t>
            </a:r>
            <a:r>
              <a:rPr lang="en-US" sz="1400" b="0" i="0" dirty="0" err="1">
                <a:effectLst/>
                <a:latin typeface="Courier New" panose="02070309020205020404" pitchFamily="49" charset="0"/>
              </a:rPr>
              <a:t>DataSet</a:t>
            </a:r>
            <a:r>
              <a:rPr lang="en-US" sz="1400" b="0" i="0" dirty="0">
                <a:effectLst/>
                <a:latin typeface="Courier New" panose="02070309020205020404" pitchFamily="49" charset="0"/>
              </a:rPr>
              <a:t> and put both tables in it.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set = new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("office"); 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set.Tables.Add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(table1);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set.Tables.Add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(table2);</a:t>
            </a:r>
            <a:r>
              <a:rPr lang="en-US" sz="1400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1400" b="0" i="0" dirty="0">
                <a:effectLst/>
                <a:latin typeface="Courier New" panose="02070309020205020404" pitchFamily="49" charset="0"/>
              </a:rPr>
              <a:t>// Visualize </a:t>
            </a:r>
            <a:r>
              <a:rPr lang="en-US" sz="1400" b="0" i="0" dirty="0" err="1">
                <a:effectLst/>
                <a:latin typeface="Courier New" panose="02070309020205020404" pitchFamily="49" charset="0"/>
              </a:rPr>
              <a:t>DataSet</a:t>
            </a:r>
            <a:r>
              <a:rPr lang="en-US" sz="1400" b="0" i="0" dirty="0">
                <a:effectLst/>
                <a:latin typeface="Courier New" panose="02070309020205020404" pitchFamily="49" charset="0"/>
              </a:rPr>
              <a:t>. 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set.GetXml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 }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01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FA393-03BD-4AD0-BB63-0EBBAB643863}"/>
              </a:ext>
            </a:extLst>
          </p:cNvPr>
          <p:cNvSpPr txBox="1"/>
          <p:nvPr/>
        </p:nvSpPr>
        <p:spPr>
          <a:xfrm>
            <a:off x="611560" y="215344"/>
            <a:ext cx="6242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86EDF-59C3-4768-918A-0367B66B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84784"/>
            <a:ext cx="4279354" cy="333486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BF74F6D7-1E23-47B0-A57B-4CB241E0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Output: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843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The code in this example assumes that you can connect to the Microsoft Access </a:t>
            </a:r>
            <a:r>
              <a:rPr lang="en-US" sz="2400" dirty="0" err="1"/>
              <a:t>Northwind</a:t>
            </a:r>
            <a:r>
              <a:rPr lang="en-US" sz="2400" dirty="0"/>
              <a:t> sample database.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code creates a </a:t>
            </a:r>
            <a:r>
              <a:rPr lang="en-US" sz="2400" u="sng" dirty="0" err="1">
                <a:hlinkClick r:id="rId2"/>
              </a:rPr>
              <a:t>OleDbCommand</a:t>
            </a:r>
            <a:r>
              <a:rPr lang="en-US" sz="2400" dirty="0"/>
              <a:t> to select rows from the Products table, adding a </a:t>
            </a:r>
            <a:r>
              <a:rPr lang="en-US" sz="2400" u="sng" dirty="0" err="1">
                <a:hlinkClick r:id="rId3"/>
              </a:rPr>
              <a:t>OleDbParameter</a:t>
            </a:r>
            <a:r>
              <a:rPr lang="en-US" sz="2400" dirty="0"/>
              <a:t> to restrict the results to rows with a </a:t>
            </a:r>
            <a:r>
              <a:rPr lang="en-US" sz="2400" dirty="0" err="1"/>
              <a:t>UnitPrice</a:t>
            </a:r>
            <a:r>
              <a:rPr lang="en-US" sz="2400" dirty="0"/>
              <a:t> greater than the specified parameter value, in this case 5.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 </a:t>
            </a:r>
            <a:r>
              <a:rPr lang="en-US" sz="2400" u="sng" dirty="0" err="1">
                <a:hlinkClick r:id="rId4"/>
              </a:rPr>
              <a:t>OleDbConnection</a:t>
            </a:r>
            <a:r>
              <a:rPr lang="en-US" sz="2400" dirty="0"/>
              <a:t> is opened inside of a using  block, which ensures that resources are closed and disposed when the code exits.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code executes the command by using a </a:t>
            </a:r>
            <a:r>
              <a:rPr lang="en-US" sz="2400" u="sng" dirty="0" err="1">
                <a:hlinkClick r:id="rId5"/>
              </a:rPr>
              <a:t>OleDbDataReader</a:t>
            </a:r>
            <a:r>
              <a:rPr lang="en-US" sz="2400" dirty="0"/>
              <a:t>, and displays the results in the console window.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6168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00808"/>
            <a:ext cx="5972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0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System; </a:t>
            </a:r>
          </a:p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System.Data.OleDb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D9A"/>
                </a:solidFill>
                <a:latin typeface="Consolas" panose="020B0609020204030204" pitchFamily="49" charset="0"/>
              </a:rPr>
              <a:t>Program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D9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30936" lvl="2" indent="0">
              <a:buNone/>
            </a:pP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"Provider=Microsoft.Jet.OLEDB.4.0;Data Source="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"c:\\Data\\Northwind.mdb;User Id=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admin;Password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630936" lvl="2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"SELECT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from products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"WHERE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&gt; ?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"ORDER BY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DESC;"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630936" lvl="2" indent="0">
              <a:buNone/>
            </a:pPr>
            <a:r>
              <a:rPr lang="en-US" sz="1800" dirty="0" err="1">
                <a:solidFill>
                  <a:srgbClr val="0101F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br>
              <a:rPr lang="en-US" dirty="0"/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OleDbConnection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OleDbConnection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30936" lvl="2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OleDbCommand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command =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OleDbCommand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connection);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pricePoint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39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OleDbDataReader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command.ExecuteReader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"\t{0}\t{1}\t{2}"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reader[0], reader[1], reader[2]); }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@"Provider=Microsoft.ACE.OLEDB.12.0;Data Source=C:\Users\Taimur Sattar\Documents\DB_test.accdb;</a:t>
            </a: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Persist Security Info = False"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OleDbConnection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OleDbConnection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"Connection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successfull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.."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Student"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OleDbCommand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OleDbCommand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OleDbDataReader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dr.Read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Roll_no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DataReader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1051</TotalTime>
  <Words>1442</Words>
  <Application>Microsoft Macintosh PowerPoint</Application>
  <PresentationFormat>On-screen Show (4:3)</PresentationFormat>
  <Paragraphs>152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C# ADO.net Examples</vt:lpstr>
      <vt:lpstr>Use of DataSet </vt:lpstr>
      <vt:lpstr>PowerPoint Presentation</vt:lpstr>
      <vt:lpstr>Output:</vt:lpstr>
      <vt:lpstr>Introduction</vt:lpstr>
      <vt:lpstr>ADO.net Structure</vt:lpstr>
      <vt:lpstr>PowerPoint Presentation</vt:lpstr>
      <vt:lpstr>PowerPoint Presentation</vt:lpstr>
      <vt:lpstr>Using DataReader</vt:lpstr>
      <vt:lpstr>Using ExecuteNonQuery()</vt:lpstr>
      <vt:lpstr>Using ExecuteScalar()</vt:lpstr>
      <vt:lpstr>Using ExecuteScalar()</vt:lpstr>
      <vt:lpstr>DataSet Introduction</vt:lpstr>
      <vt:lpstr>Using DataSet</vt:lpstr>
      <vt:lpstr>Using Dataset with multiple tables and datasources</vt:lpstr>
      <vt:lpstr>Links: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Introduction to LINQ Queries</dc:title>
  <dc:creator>HP</dc:creator>
  <cp:lastModifiedBy>Taimur Sajjad</cp:lastModifiedBy>
  <cp:revision>51</cp:revision>
  <dcterms:created xsi:type="dcterms:W3CDTF">2017-11-14T05:30:25Z</dcterms:created>
  <dcterms:modified xsi:type="dcterms:W3CDTF">2022-12-19T16:48:43Z</dcterms:modified>
</cp:coreProperties>
</file>