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59" r:id="rId7"/>
    <p:sldId id="299" r:id="rId8"/>
    <p:sldId id="262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9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3" r:id="rId29"/>
    <p:sldId id="295" r:id="rId30"/>
    <p:sldId id="300" r:id="rId31"/>
    <p:sldId id="296" r:id="rId32"/>
    <p:sldId id="297" r:id="rId33"/>
    <p:sldId id="298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523" autoAdjust="0"/>
  </p:normalViewPr>
  <p:slideViewPr>
    <p:cSldViewPr>
      <p:cViewPr>
        <p:scale>
          <a:sx n="60" d="100"/>
          <a:sy n="60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BBF2-D0CC-4CDE-964F-8FF6F4B399E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40AF-C78A-44F5-B2FC-073C74A389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2779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tersection_(set_theory)" TargetMode="External"/><Relationship Id="rId13" Type="http://schemas.openxmlformats.org/officeDocument/2006/relationships/hyperlink" Target="http://en.wikipedia.org/wiki/Metric_space" TargetMode="External"/><Relationship Id="rId3" Type="http://schemas.openxmlformats.org/officeDocument/2006/relationships/hyperlink" Target="http://en.wikipedia.org/wiki/Mathematics" TargetMode="External"/><Relationship Id="rId7" Type="http://schemas.openxmlformats.org/officeDocument/2006/relationships/hyperlink" Target="http://en.wikipedia.org/wiki/Fuzzy_logic" TargetMode="External"/><Relationship Id="rId12" Type="http://schemas.openxmlformats.org/officeDocument/2006/relationships/hyperlink" Target="http://en.wikipedia.org/wiki/Triangle_inequality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Multi-valued_logic" TargetMode="External"/><Relationship Id="rId11" Type="http://schemas.openxmlformats.org/officeDocument/2006/relationships/hyperlink" Target="http://en.wikipedia.org/wiki/Logic" TargetMode="External"/><Relationship Id="rId5" Type="http://schemas.openxmlformats.org/officeDocument/2006/relationships/hyperlink" Target="http://en.wikipedia.org/wiki/Probabilistic_metric_space" TargetMode="External"/><Relationship Id="rId10" Type="http://schemas.openxmlformats.org/officeDocument/2006/relationships/hyperlink" Target="http://en.wikipedia.org/wiki/Logical_conjunction" TargetMode="External"/><Relationship Id="rId4" Type="http://schemas.openxmlformats.org/officeDocument/2006/relationships/hyperlink" Target="http://en.wikipedia.org/wiki/Binary_operation" TargetMode="External"/><Relationship Id="rId9" Type="http://schemas.openxmlformats.org/officeDocument/2006/relationships/hyperlink" Target="http://en.wikipedia.org/wiki/Lattice_(order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Crisp </a:t>
            </a:r>
            <a:r>
              <a:rPr lang="en-US" altLang="zh-TW" dirty="0" err="1" smtClean="0"/>
              <a:t>set:complement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union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intersection</a:t>
            </a:r>
            <a:r>
              <a:rPr lang="zh-TW" altLang="en-US" dirty="0" smtClean="0"/>
              <a:t>是唯一的，但</a:t>
            </a:r>
            <a:r>
              <a:rPr lang="en-US" altLang="zh-TW" dirty="0" smtClean="0"/>
              <a:t>Fuzzy</a:t>
            </a:r>
            <a:r>
              <a:rPr lang="zh-TW" altLang="en-US" dirty="0" smtClean="0"/>
              <a:t>卻是多樣的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94273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Disjunctive</a:t>
            </a:r>
            <a:r>
              <a:rPr lang="zh-TW" altLang="en-US" dirty="0" smtClean="0"/>
              <a:t>分裂；分離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287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Distance </a:t>
            </a:r>
            <a:r>
              <a:rPr lang="zh-TW" altLang="en-US" dirty="0" smtClean="0"/>
              <a:t>描述差異性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0461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Cartesian</a:t>
            </a:r>
            <a:r>
              <a:rPr lang="en-US" altLang="zh-TW" baseline="0" dirty="0" smtClean="0"/>
              <a:t> product</a:t>
            </a:r>
            <a:r>
              <a:rPr lang="zh-TW" altLang="en-US" baseline="0" dirty="0" smtClean="0"/>
              <a:t>兩兩一組的排列組合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451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thematics"/>
              </a:rPr>
              <a:t>mathematics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t-norm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T-norm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or, unabbreviated,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triangular norm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kind of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Binary operation"/>
              </a:rPr>
              <a:t>binary operation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in the framework of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babilistic metric space"/>
              </a:rPr>
              <a:t>probabilistic metric spaces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in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ulti-valued logic"/>
              </a:rPr>
              <a:t>multi-valued logic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specifically in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Fuzzy logic"/>
              </a:rPr>
              <a:t>fuzzy logic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t-norm generalizes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ntersection (set theory)"/>
              </a:rPr>
              <a:t>intersection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Lattice (order)"/>
              </a:rPr>
              <a:t>lattice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Logical conjunction"/>
              </a:rPr>
              <a:t>conjunction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Logic"/>
              </a:rPr>
              <a:t>logic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name 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triangular norm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the fact that in the framework of probabilistic metric spaces t-norms are used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 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riangle inequality"/>
              </a:rPr>
              <a:t>triangle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riangle inequality"/>
              </a:rPr>
              <a:t>inequality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ordinary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Metric space"/>
              </a:rPr>
              <a:t>metric spaces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6678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8386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Involutive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1.bijective(</a:t>
            </a:r>
            <a:r>
              <a:rPr lang="zh-TW" altLang="en-US" dirty="0" smtClean="0"/>
              <a:t>對射</a:t>
            </a:r>
            <a:r>
              <a:rPr lang="en-US" altLang="zh-TW" dirty="0" smtClean="0"/>
              <a:t>):x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X</a:t>
            </a:r>
            <a:r>
              <a:rPr lang="zh-TW" altLang="en-US" dirty="0" smtClean="0"/>
              <a:t>  </a:t>
            </a:r>
            <a:r>
              <a:rPr lang="en-US" altLang="zh-TW" dirty="0" smtClean="0"/>
              <a:t>y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Y</a:t>
            </a:r>
            <a:r>
              <a:rPr lang="zh-TW" altLang="en-US" dirty="0" smtClean="0"/>
              <a:t>  </a:t>
            </a:r>
            <a:r>
              <a:rPr lang="en-US" altLang="zh-TW" dirty="0" smtClean="0"/>
              <a:t>y=f(x) ,</a:t>
            </a:r>
            <a:r>
              <a:rPr lang="zh-TW" altLang="en-US" dirty="0" smtClean="0"/>
              <a:t>   </a:t>
            </a:r>
            <a:r>
              <a:rPr lang="en-US" altLang="zh-TW" dirty="0" smtClean="0"/>
              <a:t>y</a:t>
            </a:r>
            <a:r>
              <a:rPr lang="zh-TW" altLang="en-US" dirty="0" smtClean="0"/>
              <a:t>存在唯一一個</a:t>
            </a:r>
            <a:r>
              <a:rPr lang="en-US" altLang="zh-TW" dirty="0" smtClean="0"/>
              <a:t>x</a:t>
            </a:r>
            <a:r>
              <a:rPr lang="zh-TW" altLang="en-US" dirty="0" smtClean="0"/>
              <a:t>與之對應</a:t>
            </a:r>
            <a:endParaRPr lang="en-US" altLang="zh-TW" dirty="0" smtClean="0"/>
          </a:p>
          <a:p>
            <a:r>
              <a:rPr lang="en-US" altLang="zh-TW" dirty="0" smtClean="0"/>
              <a:t>2.Symmetric:</a:t>
            </a:r>
            <a:r>
              <a:rPr lang="en-US" altLang="zh-TW" baseline="0" dirty="0" smtClean="0"/>
              <a:t> for all </a:t>
            </a:r>
            <a:r>
              <a:rPr lang="en-US" altLang="zh-TW" baseline="0" dirty="0" err="1" smtClean="0"/>
              <a:t>a,b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屬於</a:t>
            </a:r>
            <a:r>
              <a:rPr lang="en-US" altLang="zh-TW" baseline="0" dirty="0" smtClean="0"/>
              <a:t>x, </a:t>
            </a:r>
            <a:r>
              <a:rPr lang="en-US" altLang="zh-TW" baseline="0" dirty="0" err="1" smtClean="0"/>
              <a:t>aRb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bRa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7440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Commutativity</a:t>
            </a:r>
            <a:r>
              <a:rPr lang="en-US" altLang="zh-TW" dirty="0" smtClean="0"/>
              <a:t> </a:t>
            </a:r>
            <a:r>
              <a:rPr lang="zh-TW" altLang="en-US" dirty="0" smtClean="0"/>
              <a:t>交換律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8152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Idempotency</a:t>
            </a:r>
            <a:r>
              <a:rPr lang="zh-TW" altLang="en-US" dirty="0" smtClean="0"/>
              <a:t> 冪等     二元運算</a:t>
            </a:r>
            <a:r>
              <a:rPr lang="en-US" altLang="zh-TW" dirty="0" smtClean="0"/>
              <a:t>:</a:t>
            </a:r>
            <a:r>
              <a:rPr lang="zh-TW" altLang="en-US" dirty="0" smtClean="0"/>
              <a:t>自己重複運算的結果等於自己 </a:t>
            </a:r>
            <a:r>
              <a:rPr lang="en-US" altLang="zh-TW" dirty="0" smtClean="0"/>
              <a:t>ex 0*0=0   1*1=1</a:t>
            </a:r>
          </a:p>
          <a:p>
            <a:r>
              <a:rPr lang="zh-TW" altLang="en-US" baseline="0" dirty="0" smtClean="0"/>
              <a:t>                                 一元運算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任一元素作用兩次與作用一次的結果相同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7355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6196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Bounded sum</a:t>
            </a:r>
            <a:r>
              <a:rPr lang="zh-TW" altLang="en-US" baseline="0" dirty="0" smtClean="0"/>
              <a:t>等於</a:t>
            </a:r>
            <a:r>
              <a:rPr lang="en-US" altLang="zh-TW" baseline="0" dirty="0" err="1" smtClean="0"/>
              <a:t>Yager</a:t>
            </a:r>
            <a:r>
              <a:rPr lang="en-US" altLang="zh-TW" baseline="0" dirty="0" smtClean="0"/>
              <a:t> w=1</a:t>
            </a:r>
            <a:r>
              <a:rPr lang="zh-TW" altLang="en-US" baseline="0" dirty="0" smtClean="0"/>
              <a:t>的特例</a:t>
            </a:r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7428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Idempotency</a:t>
            </a:r>
            <a:r>
              <a:rPr lang="zh-TW" altLang="en-US" dirty="0" smtClean="0"/>
              <a:t> 冪等     二元運算</a:t>
            </a:r>
            <a:r>
              <a:rPr lang="en-US" altLang="zh-TW" dirty="0" smtClean="0"/>
              <a:t>:</a:t>
            </a:r>
            <a:r>
              <a:rPr lang="zh-TW" altLang="en-US" dirty="0" smtClean="0"/>
              <a:t>自己重複運算的結果等於自己 </a:t>
            </a:r>
            <a:r>
              <a:rPr lang="en-US" altLang="zh-TW" dirty="0" smtClean="0"/>
              <a:t>ex 0*0=1   1*1=1</a:t>
            </a:r>
          </a:p>
          <a:p>
            <a:r>
              <a:rPr lang="zh-TW" altLang="en-US" baseline="0" dirty="0" smtClean="0"/>
              <a:t>                                 一元運算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任一元素作用兩次與作用一次的結果相同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404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AP:</a:t>
            </a:r>
            <a:r>
              <a:rPr lang="zh-TW" altLang="en-US" dirty="0" smtClean="0"/>
              <a:t>滿足</a:t>
            </a:r>
            <a:r>
              <a:rPr lang="en-US" altLang="zh-TW" dirty="0" err="1" smtClean="0"/>
              <a:t>commutativity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associativity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identity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 Morgan’s </a:t>
            </a:r>
            <a:r>
              <a:rPr lang="zh-TW" altLang="en-US" dirty="0" smtClean="0"/>
              <a:t> </a:t>
            </a:r>
            <a:r>
              <a:rPr lang="en-US" altLang="zh-TW" dirty="0" smtClean="0"/>
              <a:t>law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BP:commutativity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associativity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identity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 Morgan’s </a:t>
            </a:r>
            <a:r>
              <a:rPr lang="zh-TW" altLang="en-US" dirty="0" smtClean="0"/>
              <a:t> </a:t>
            </a:r>
            <a:r>
              <a:rPr lang="en-US" altLang="zh-TW" dirty="0" smtClean="0"/>
              <a:t>law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40AF-C78A-44F5-B2FC-073C74A3898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8056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Operations of Fuzzy Set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union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Axioms U1 ,U2,U3 and U4 called “axiomatic skeleton ” are fundamental requisites to be a union function, i.e.,  for any function U:[0,1]X[0,1]</a:t>
            </a:r>
            <a:r>
              <a:rPr lang="en-US" altLang="zh-TW" dirty="0" smtClean="0">
                <a:sym typeface="Wingdings" pitchFamily="2" charset="2"/>
              </a:rPr>
              <a:t>[0,1] that satisfies axioms U1,U2,U3 and U4 is called a </a:t>
            </a:r>
            <a:r>
              <a:rPr lang="en-US" altLang="zh-TW" b="1" dirty="0" smtClean="0">
                <a:sym typeface="Wingdings" pitchFamily="2" charset="2"/>
              </a:rPr>
              <a:t>fuzzy union</a:t>
            </a:r>
            <a:r>
              <a:rPr lang="en-US" altLang="zh-TW" dirty="0" smtClean="0">
                <a:sym typeface="Wingdings" pitchFamily="2" charset="2"/>
              </a:rPr>
              <a:t>.</a:t>
            </a:r>
          </a:p>
          <a:p>
            <a:r>
              <a:rPr lang="en-US" altLang="zh-TW" dirty="0" smtClean="0">
                <a:sym typeface="Wingdings" pitchFamily="2" charset="2"/>
              </a:rPr>
              <a:t>Additional requirements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5" y="4714884"/>
            <a:ext cx="692608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5286388"/>
            <a:ext cx="667193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union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Example 1</a:t>
            </a:r>
            <a:r>
              <a:rPr lang="zh-TW" altLang="en-US" dirty="0" smtClean="0"/>
              <a:t> </a:t>
            </a:r>
            <a:r>
              <a:rPr lang="en-US" altLang="zh-TW" dirty="0" smtClean="0"/>
              <a:t>: Standard function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U1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U2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U3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U4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U5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U6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2528"/>
            <a:ext cx="5000660" cy="13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圖片 8" descr="3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926" y="3375396"/>
            <a:ext cx="4643470" cy="3482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union</a:t>
            </a:r>
            <a:endParaRPr lang="zh-TW" alt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14282" y="1214422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frequently used fuzzy unions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dirty="0" smtClean="0"/>
              <a:t>Probabilistic sum (Algebraic Sum):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dirty="0" smtClean="0"/>
              <a:t>Bounded Sum (Bold union):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zh-TW" sz="24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Drastic Sum: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zh-TW" sz="24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zh-TW" sz="24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2400" dirty="0" err="1" smtClean="0"/>
              <a:t>Hamacher’s</a:t>
            </a:r>
            <a:r>
              <a:rPr lang="en-US" altLang="zh-TW" sz="2400" dirty="0" smtClean="0"/>
              <a:t> Sum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571604" y="4254364"/>
          <a:ext cx="6429420" cy="1205047"/>
        </p:xfrm>
        <a:graphic>
          <a:graphicData uri="http://schemas.openxmlformats.org/presentationml/2006/ole">
            <p:oleObj spid="_x0000_s19671" name="方程式" r:id="rId4" imgW="2438400" imgH="457200" progId="Equation.3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2357422" y="3331827"/>
          <a:ext cx="4000528" cy="607423"/>
        </p:xfrm>
        <a:graphic>
          <a:graphicData uri="http://schemas.openxmlformats.org/presentationml/2006/ole">
            <p:oleObj spid="_x0000_s19672" name="方程式" r:id="rId5" imgW="1498600" imgH="228600" progId="Equation.3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2447925" y="2212975"/>
          <a:ext cx="3890963" cy="630238"/>
        </p:xfrm>
        <a:graphic>
          <a:graphicData uri="http://schemas.openxmlformats.org/presentationml/2006/ole">
            <p:oleObj spid="_x0000_s19673" name="方程式" r:id="rId6" imgW="1409700" imgH="22860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227263" y="5868988"/>
          <a:ext cx="5260975" cy="989012"/>
        </p:xfrm>
        <a:graphic>
          <a:graphicData uri="http://schemas.openxmlformats.org/presentationml/2006/ole">
            <p:oleObj spid="_x0000_s19674" name="方程式" r:id="rId7" imgW="22225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union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1071546"/>
            <a:ext cx="7072362" cy="5518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intersection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428736"/>
            <a:ext cx="397195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000240"/>
            <a:ext cx="391088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643182"/>
            <a:ext cx="6848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3071810"/>
            <a:ext cx="24479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3429000"/>
            <a:ext cx="6115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4071942"/>
            <a:ext cx="6315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48" y="4643446"/>
            <a:ext cx="6886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intersection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Axioms I1 ,I2,I3 and I4 called “axiomatic skeleton ” are fundamental requisites to be a intersection function, i.e.,  for any function I:[0,1]X[0,1]</a:t>
            </a:r>
            <a:r>
              <a:rPr lang="en-US" altLang="zh-TW" dirty="0" smtClean="0">
                <a:sym typeface="Wingdings" pitchFamily="2" charset="2"/>
              </a:rPr>
              <a:t>[0,1] that satisfies axioms I1,I2,I3 and I4 is called a </a:t>
            </a:r>
            <a:r>
              <a:rPr lang="en-US" altLang="zh-TW" b="1" dirty="0" smtClean="0">
                <a:sym typeface="Wingdings" pitchFamily="2" charset="2"/>
              </a:rPr>
              <a:t>fuzzy intersection</a:t>
            </a:r>
            <a:r>
              <a:rPr lang="en-US" altLang="zh-TW" dirty="0" smtClean="0">
                <a:sym typeface="Wingdings" pitchFamily="2" charset="2"/>
              </a:rPr>
              <a:t>.</a:t>
            </a:r>
          </a:p>
          <a:p>
            <a:r>
              <a:rPr lang="en-US" altLang="zh-TW" dirty="0" smtClean="0">
                <a:sym typeface="Wingdings" pitchFamily="2" charset="2"/>
              </a:rPr>
              <a:t>Additional requirements</a:t>
            </a:r>
            <a:endParaRPr lang="zh-TW" alt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643446"/>
            <a:ext cx="605381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intersection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Example 1</a:t>
            </a:r>
            <a:r>
              <a:rPr lang="zh-TW" altLang="en-US" dirty="0" smtClean="0"/>
              <a:t> </a:t>
            </a:r>
            <a:r>
              <a:rPr lang="en-US" altLang="zh-TW" dirty="0" smtClean="0"/>
              <a:t>: Standard function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I1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I2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I3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I4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I5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/>
              <a:t>Axiom I6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071678"/>
            <a:ext cx="4929222" cy="124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 descr="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3357562"/>
            <a:ext cx="4929222" cy="3500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intersection</a:t>
            </a:r>
            <a:endParaRPr lang="zh-TW" alt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214282" y="1214422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frequently used fuzzy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intersections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dirty="0" smtClean="0"/>
              <a:t>Probabilistic  product (Algebraic product):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dirty="0" smtClean="0"/>
              <a:t>Bounded product (Bold intersection):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zh-TW" sz="240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Drastic </a:t>
            </a:r>
            <a:r>
              <a:rPr lang="en-US" altLang="zh-TW" sz="2400" dirty="0" smtClean="0"/>
              <a:t>product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zh-TW" sz="24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zh-TW" sz="240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400" dirty="0" err="1" smtClean="0"/>
              <a:t>Hamacher’s</a:t>
            </a:r>
            <a:r>
              <a:rPr lang="en-US" altLang="zh-TW" sz="2400" dirty="0" smtClean="0"/>
              <a:t> product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857356" y="4214818"/>
          <a:ext cx="6127699" cy="1173156"/>
        </p:xfrm>
        <a:graphic>
          <a:graphicData uri="http://schemas.openxmlformats.org/presentationml/2006/ole">
            <p:oleObj spid="_x0000_s23774" name="方程式" r:id="rId4" imgW="2387600" imgH="457200" progId="Equation.3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020888" y="3429000"/>
          <a:ext cx="4620017" cy="619125"/>
        </p:xfrm>
        <a:graphic>
          <a:graphicData uri="http://schemas.openxmlformats.org/presentationml/2006/ole">
            <p:oleObj spid="_x0000_s23775" name="方程式" r:id="rId5" imgW="1701800" imgH="2286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505075" y="2214554"/>
          <a:ext cx="2572479" cy="658821"/>
        </p:xfrm>
        <a:graphic>
          <a:graphicData uri="http://schemas.openxmlformats.org/presentationml/2006/ole">
            <p:oleObj spid="_x0000_s23776" name="方程式" r:id="rId6" imgW="939392" imgH="241195" progId="Equation.3">
              <p:embed/>
            </p:oleObj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927225" y="5868988"/>
          <a:ext cx="5862638" cy="989012"/>
        </p:xfrm>
        <a:graphic>
          <a:graphicData uri="http://schemas.openxmlformats.org/presentationml/2006/ole">
            <p:oleObj spid="_x0000_s23777" name="方程式" r:id="rId7" imgW="24765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intersection</a:t>
            </a:r>
            <a:endParaRPr lang="zh-TW" altLang="en-US" dirty="0"/>
          </a:p>
        </p:txBody>
      </p:sp>
      <p:pic>
        <p:nvPicPr>
          <p:cNvPr id="6" name="內容版面配置區 5" descr="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1392993"/>
            <a:ext cx="7286676" cy="54650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Disjunctive sum (exclusive OR)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143116"/>
            <a:ext cx="429211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1214422"/>
            <a:ext cx="2786056" cy="198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3214686"/>
            <a:ext cx="78676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Standard operations of fuzzy set</a:t>
            </a:r>
          </a:p>
          <a:p>
            <a:r>
              <a:rPr lang="en-US" altLang="zh-TW" dirty="0" smtClean="0"/>
              <a:t>Fuzzy complement</a:t>
            </a:r>
          </a:p>
          <a:p>
            <a:r>
              <a:rPr lang="en-US" altLang="zh-TW" dirty="0" smtClean="0"/>
              <a:t>Fuzzy union</a:t>
            </a:r>
          </a:p>
          <a:p>
            <a:r>
              <a:rPr lang="en-US" altLang="zh-TW" dirty="0" smtClean="0"/>
              <a:t>Fuzzy intersection</a:t>
            </a:r>
          </a:p>
          <a:p>
            <a:r>
              <a:rPr lang="en-US" altLang="zh-TW" dirty="0" smtClean="0"/>
              <a:t>Other operations in fuzzy set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Disjunctive sum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Difference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Distance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Cartesian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1857364"/>
            <a:ext cx="8848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71612"/>
            <a:ext cx="63912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643306" y="4357694"/>
            <a:ext cx="85725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3643306" y="3143248"/>
            <a:ext cx="78581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Disjoint sum (elimination of common area)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214554"/>
            <a:ext cx="396480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857496"/>
            <a:ext cx="52101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08" y="3991605"/>
            <a:ext cx="4307532" cy="27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Crisp set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Fuzzy set : Simple difference</a:t>
            </a:r>
          </a:p>
          <a:p>
            <a:pPr lvl="1">
              <a:buNone/>
            </a:pPr>
            <a:r>
              <a:rPr lang="en-US" altLang="zh-TW" dirty="0" smtClean="0"/>
              <a:t>    By using standard complement and intersection operations.</a:t>
            </a:r>
          </a:p>
          <a:p>
            <a:pPr lvl="1">
              <a:buNone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Fuzzy set : Bounded difference</a:t>
            </a:r>
          </a:p>
          <a:p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214554"/>
            <a:ext cx="23693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214950"/>
            <a:ext cx="51585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714752"/>
            <a:ext cx="23693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1071546"/>
            <a:ext cx="2586043" cy="216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Simple difference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714620"/>
            <a:ext cx="58864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214818"/>
            <a:ext cx="4625602" cy="236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/>
              <a:t>Example 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TW" dirty="0" smtClean="0"/>
              <a:t>Bounded difference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934" y="3585939"/>
            <a:ext cx="6007066" cy="327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601" y="3258144"/>
            <a:ext cx="4772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0919"/>
            <a:ext cx="44386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708" y="1988840"/>
            <a:ext cx="51585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Distance and difference</a:t>
            </a:r>
          </a:p>
          <a:p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143116"/>
            <a:ext cx="6143637" cy="453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Distance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Hamming distance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Relative Hamming distance</a:t>
            </a: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571744"/>
            <a:ext cx="4286280" cy="94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429000"/>
            <a:ext cx="673001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5786454"/>
            <a:ext cx="2500330" cy="89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6553200"/>
            <a:ext cx="6686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Euclidean distance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Relative Euclidean distance</a:t>
            </a:r>
          </a:p>
          <a:p>
            <a:pPr lvl="1">
              <a:buNone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Minkowski</a:t>
            </a:r>
            <a:r>
              <a:rPr lang="en-US" altLang="zh-TW" dirty="0" smtClean="0"/>
              <a:t> distance </a:t>
            </a:r>
          </a:p>
          <a:p>
            <a:pPr lvl="1">
              <a:buNone/>
            </a:pPr>
            <a:r>
              <a:rPr lang="en-US" altLang="zh-TW" dirty="0" smtClean="0"/>
              <a:t>   (w=1-&gt; Hamming and w=2-&gt; Euclidean)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00240"/>
            <a:ext cx="3571900" cy="93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928934"/>
            <a:ext cx="56197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3786190"/>
            <a:ext cx="22288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5643578"/>
            <a:ext cx="6819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635559"/>
            <a:ext cx="4171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Cartesian product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Power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Cartesian product</a:t>
            </a:r>
            <a:endParaRPr lang="zh-TW" alt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214554"/>
            <a:ext cx="35242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2786058"/>
            <a:ext cx="657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3286124"/>
            <a:ext cx="3590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2450" y="5072074"/>
            <a:ext cx="85915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3042" y="5857892"/>
            <a:ext cx="6296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" y="4195774"/>
            <a:ext cx="81248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Standard operation of fuzzy set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Complement</a:t>
            </a:r>
          </a:p>
          <a:p>
            <a:pPr eaLnBrk="1" hangingPunct="1">
              <a:buNone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DAAD3-2561-496E-ACC6-9616BEEB1E5C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28662" y="1928802"/>
          <a:ext cx="4160837" cy="576263"/>
        </p:xfrm>
        <a:graphic>
          <a:graphicData uri="http://schemas.openxmlformats.org/presentationml/2006/ole">
            <p:oleObj spid="_x0000_s4151" name="Equation" r:id="rId3" imgW="1651000" imgH="228600" progId="">
              <p:embed/>
            </p:oleObj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643182"/>
            <a:ext cx="6143668" cy="376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A = { (x1, 0.2), (x2, 0.5), (x3, 1) }</a:t>
            </a:r>
          </a:p>
          <a:p>
            <a:pPr lvl="1"/>
            <a:r>
              <a:rPr lang="en-US" altLang="zh-TW" dirty="0" smtClean="0"/>
              <a:t>B = { (y1, 0.3), (y2, 0.9) }</a:t>
            </a:r>
          </a:p>
          <a:p>
            <a:pPr lvl="1"/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3"/>
            <a:ext cx="4032448" cy="21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714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t-norms and t-</a:t>
            </a:r>
            <a:r>
              <a:rPr lang="en-US" altLang="zh-TW" dirty="0" err="1" smtClean="0"/>
              <a:t>conorms</a:t>
            </a:r>
            <a:r>
              <a:rPr lang="en-US" altLang="zh-TW" dirty="0" smtClean="0"/>
              <a:t> (s-norms)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00174"/>
            <a:ext cx="80295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4214818"/>
            <a:ext cx="41338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786710" y="3500438"/>
            <a:ext cx="500066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86182" y="4286256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00562" y="4643446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29124" y="492919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14810" y="528638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t-norms and t-</a:t>
            </a:r>
            <a:r>
              <a:rPr lang="en-US" altLang="zh-TW" dirty="0" err="1" smtClean="0"/>
              <a:t>conorms</a:t>
            </a:r>
            <a:r>
              <a:rPr lang="en-US" altLang="zh-TW" dirty="0" smtClean="0"/>
              <a:t> (s-norms)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0581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286256"/>
            <a:ext cx="45339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72396" y="3571876"/>
            <a:ext cx="57150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28926" y="4357694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29058" y="4714884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86182" y="5072074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43306" y="5429264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14744" y="5715016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t-norms and t-</a:t>
            </a:r>
            <a:r>
              <a:rPr lang="en-US" altLang="zh-TW" dirty="0" err="1" smtClean="0"/>
              <a:t>conorms</a:t>
            </a:r>
            <a:r>
              <a:rPr lang="en-US" altLang="zh-TW" dirty="0" smtClean="0"/>
              <a:t> (s-norms)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Duality of t-norms and t-</a:t>
            </a:r>
            <a:r>
              <a:rPr lang="en-US" altLang="zh-TW" dirty="0" err="1" smtClean="0"/>
              <a:t>conorms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Applying complements</a:t>
            </a: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 smtClean="0"/>
              <a:t>DeMorgan’s</a:t>
            </a:r>
            <a:r>
              <a:rPr lang="en-US" altLang="zh-TW" dirty="0" smtClean="0"/>
              <a:t> law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714348" y="2714620"/>
          <a:ext cx="7542213" cy="1141412"/>
        </p:xfrm>
        <a:graphic>
          <a:graphicData uri="http://schemas.openxmlformats.org/presentationml/2006/ole">
            <p:oleObj spid="_x0000_s39993" name="方程式" r:id="rId3" imgW="3022600" imgH="457200" progId="Equation.3">
              <p:embed/>
            </p:oleObj>
          </a:graphicData>
        </a:graphic>
      </p:graphicFrame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714884"/>
            <a:ext cx="2928958" cy="153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Standard operation of fuzzy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Union</a:t>
            </a:r>
          </a:p>
          <a:p>
            <a:endParaRPr lang="zh-TW" alt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57224" y="2214554"/>
          <a:ext cx="5986463" cy="576262"/>
        </p:xfrm>
        <a:graphic>
          <a:graphicData uri="http://schemas.openxmlformats.org/presentationml/2006/ole">
            <p:oleObj spid="_x0000_s5174" name="Equation" r:id="rId3" imgW="2374900" imgH="228600" progId="">
              <p:embed/>
            </p:oleObj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857496"/>
            <a:ext cx="6143668" cy="389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Standard operation of fuzzy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Intersection</a:t>
            </a:r>
          </a:p>
          <a:p>
            <a:endParaRPr lang="zh-TW" alt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57224" y="2214554"/>
          <a:ext cx="5922962" cy="576262"/>
        </p:xfrm>
        <a:graphic>
          <a:graphicData uri="http://schemas.openxmlformats.org/presentationml/2006/ole">
            <p:oleObj spid="_x0000_s6198" name="Equation" r:id="rId3" imgW="2349500" imgH="228600" progId="">
              <p:embed/>
            </p:oleObj>
          </a:graphicData>
        </a:graphic>
      </p:graphicFrame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2928934"/>
            <a:ext cx="6215106" cy="345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C:[0,1]</a:t>
            </a:r>
            <a:r>
              <a:rPr lang="en-US" altLang="zh-TW" dirty="0" smtClean="0">
                <a:sym typeface="Wingdings" pitchFamily="2" charset="2"/>
              </a:rPr>
              <a:t>[0,1]</a:t>
            </a:r>
          </a:p>
          <a:p>
            <a:endParaRPr lang="en-US" altLang="zh-TW" dirty="0" smtClean="0">
              <a:sym typeface="Wingdings" pitchFamily="2" charset="2"/>
            </a:endParaRPr>
          </a:p>
          <a:p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143116"/>
            <a:ext cx="1476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2143116"/>
            <a:ext cx="1752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9" y="2928934"/>
            <a:ext cx="800105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357562"/>
            <a:ext cx="85967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Fuzzy complement</a:t>
            </a:r>
            <a:endParaRPr lang="zh-TW" altLang="en-US" dirty="0"/>
          </a:p>
        </p:txBody>
      </p:sp>
      <p:pic>
        <p:nvPicPr>
          <p:cNvPr id="40962" name="Picture 2" descr="C:\Users\Chia-Ching Wei(NB)\Desktop\未命名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33" y="1492638"/>
            <a:ext cx="6732251" cy="4122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528" y="5652178"/>
            <a:ext cx="5500725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6219989"/>
            <a:ext cx="430826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6282" y="6219989"/>
            <a:ext cx="12981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107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Axioms C1 and C2 called “axiomatic skeleton ” are fundamental requisites to be a complement function, i.e.,  for any function C:[0,1]</a:t>
            </a:r>
            <a:r>
              <a:rPr lang="en-US" altLang="zh-TW" dirty="0" smtClean="0">
                <a:sym typeface="Wingdings" pitchFamily="2" charset="2"/>
              </a:rPr>
              <a:t>[0,1] that satisfies axioms C1 and C2 is called a </a:t>
            </a:r>
            <a:r>
              <a:rPr lang="en-US" altLang="zh-TW" b="1" dirty="0" smtClean="0">
                <a:sym typeface="Wingdings" pitchFamily="2" charset="2"/>
              </a:rPr>
              <a:t>fuzzy complement</a:t>
            </a:r>
            <a:r>
              <a:rPr lang="en-US" altLang="zh-TW" dirty="0" smtClean="0">
                <a:sym typeface="Wingdings" pitchFamily="2" charset="2"/>
              </a:rPr>
              <a:t>.</a:t>
            </a:r>
          </a:p>
          <a:p>
            <a:r>
              <a:rPr lang="en-US" altLang="zh-TW" dirty="0" smtClean="0">
                <a:sym typeface="Wingdings" pitchFamily="2" charset="2"/>
              </a:rPr>
              <a:t>Additional requirements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714884"/>
            <a:ext cx="6072230" cy="15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Fuzzy union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643050"/>
            <a:ext cx="4114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214554"/>
            <a:ext cx="450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2714620"/>
            <a:ext cx="8286808" cy="39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074" y="3143248"/>
            <a:ext cx="2409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034" y="3429000"/>
            <a:ext cx="7429552" cy="50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471" y="4000505"/>
            <a:ext cx="7358115" cy="38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472" y="4429132"/>
            <a:ext cx="847365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685</Words>
  <Application>Microsoft Office PowerPoint</Application>
  <PresentationFormat>On-screen Show (4:3)</PresentationFormat>
  <Paragraphs>169</Paragraphs>
  <Slides>33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佈景主題</vt:lpstr>
      <vt:lpstr>Equation</vt:lpstr>
      <vt:lpstr>方程式</vt:lpstr>
      <vt:lpstr>The Operations of Fuzzy Set</vt:lpstr>
      <vt:lpstr>Outline</vt:lpstr>
      <vt:lpstr>Standard operation of fuzzy set</vt:lpstr>
      <vt:lpstr>Standard operation of fuzzy set</vt:lpstr>
      <vt:lpstr>Standard operation of fuzzy set</vt:lpstr>
      <vt:lpstr>Fuzzy complement</vt:lpstr>
      <vt:lpstr>Fuzzy complement</vt:lpstr>
      <vt:lpstr>Fuzzy complement</vt:lpstr>
      <vt:lpstr>Fuzzy union</vt:lpstr>
      <vt:lpstr>Fuzzy union</vt:lpstr>
      <vt:lpstr>Fuzzy union</vt:lpstr>
      <vt:lpstr>Fuzzy union</vt:lpstr>
      <vt:lpstr>Fuzzy union</vt:lpstr>
      <vt:lpstr>Fuzzy intersection</vt:lpstr>
      <vt:lpstr>Fuzzy intersection</vt:lpstr>
      <vt:lpstr>Fuzzy intersection</vt:lpstr>
      <vt:lpstr>Fuzzy intersection</vt:lpstr>
      <vt:lpstr>Fuzzy intersection</vt:lpstr>
      <vt:lpstr>Other operations</vt:lpstr>
      <vt:lpstr>Other operations</vt:lpstr>
      <vt:lpstr>Other operations</vt:lpstr>
      <vt:lpstr>Other operations</vt:lpstr>
      <vt:lpstr>Other operations</vt:lpstr>
      <vt:lpstr>Other operations</vt:lpstr>
      <vt:lpstr>Other operations</vt:lpstr>
      <vt:lpstr>Other operations</vt:lpstr>
      <vt:lpstr>Other operations</vt:lpstr>
      <vt:lpstr>Other operations</vt:lpstr>
      <vt:lpstr>Other operations</vt:lpstr>
      <vt:lpstr>Other operations</vt:lpstr>
      <vt:lpstr>t-norms and t-conorms (s-norms)</vt:lpstr>
      <vt:lpstr>t-norms and t-conorms (s-norms)</vt:lpstr>
      <vt:lpstr>t-norms and t-conorms (s-norms)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The Operation of Fuzzy Set</dc:title>
  <cp:lastModifiedBy>Sarfaraz</cp:lastModifiedBy>
  <cp:revision>288</cp:revision>
  <dcterms:modified xsi:type="dcterms:W3CDTF">2016-04-28T19:16:09Z</dcterms:modified>
</cp:coreProperties>
</file>