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02/04/2017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02/04/2017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02/04/2017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02/04/2017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02/04/2017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02/04/2017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02/04/2017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02/04/2017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02/04/2017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02/04/2017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02/04/2017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02/04/2017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02/04/2017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02/04/2017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02/04/2017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02/04/2017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02/04/2017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02/04/2017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c-sharpcorner.com/UploadFile/g_arora/discussing-viewstate-session-and-caching-the-threes-of-as/" TargetMode="External"/><Relationship Id="rId2" Type="http://schemas.openxmlformats.org/officeDocument/2006/relationships/hyperlink" Target="http://www.c-sharpcorner.com/UploadFile/de41d6/view-state-vs-session-state-vs-application-stat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1447800"/>
            <a:ext cx="9335245" cy="3329581"/>
          </a:xfrm>
        </p:spPr>
        <p:txBody>
          <a:bodyPr/>
          <a:lstStyle/>
          <a:p>
            <a:r>
              <a:rPr lang="en-US" dirty="0" smtClean="0"/>
              <a:t>ASP .NET Page Life Cycle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96673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LoadComplete</a:t>
            </a:r>
            <a:r>
              <a:rPr lang="en-US" dirty="0"/>
              <a:t/>
            </a:r>
            <a:br>
              <a:rPr lang="en-US" dirty="0"/>
            </a:br>
            <a:endParaRPr lang="en-US" dirty="0"/>
          </a:p>
        </p:txBody>
      </p:sp>
      <p:sp>
        <p:nvSpPr>
          <p:cNvPr id="3" name="Content Placeholder 2"/>
          <p:cNvSpPr>
            <a:spLocks noGrp="1"/>
          </p:cNvSpPr>
          <p:nvPr>
            <p:ph idx="1"/>
          </p:nvPr>
        </p:nvSpPr>
        <p:spPr/>
        <p:txBody>
          <a:bodyPr/>
          <a:lstStyle/>
          <a:p>
            <a:pPr lvl="0"/>
            <a:r>
              <a:rPr lang="en-US" dirty="0"/>
              <a:t>Raised at the end of the event-handling stage.</a:t>
            </a:r>
          </a:p>
          <a:p>
            <a:r>
              <a:rPr lang="en-US" dirty="0"/>
              <a:t>Use this event for tasks that require that all other controls on the page be loaded.</a:t>
            </a:r>
          </a:p>
        </p:txBody>
      </p:sp>
      <p:pic>
        <p:nvPicPr>
          <p:cNvPr id="4" name="Picture 3" descr="ASP.NET7.jpg"/>
          <p:cNvPicPr/>
          <p:nvPr/>
        </p:nvPicPr>
        <p:blipFill>
          <a:blip r:embed="rId2">
            <a:extLst>
              <a:ext uri="{28A0092B-C50C-407E-A947-70E740481C1C}">
                <a14:useLocalDpi xmlns:a14="http://schemas.microsoft.com/office/drawing/2010/main" val="0"/>
              </a:ext>
            </a:extLst>
          </a:blip>
          <a:srcRect/>
          <a:stretch>
            <a:fillRect/>
          </a:stretch>
        </p:blipFill>
        <p:spPr bwMode="auto">
          <a:xfrm>
            <a:off x="4622800" y="748170"/>
            <a:ext cx="5715000" cy="809625"/>
          </a:xfrm>
          <a:prstGeom prst="rect">
            <a:avLst/>
          </a:prstGeom>
          <a:noFill/>
          <a:ln>
            <a:noFill/>
          </a:ln>
        </p:spPr>
      </p:pic>
    </p:spTree>
    <p:extLst>
      <p:ext uri="{BB962C8B-B14F-4D97-AF65-F5344CB8AC3E}">
        <p14:creationId xmlns:p14="http://schemas.microsoft.com/office/powerpoint/2010/main" val="3546738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OnPreRender</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pPr lvl="0"/>
            <a:r>
              <a:rPr lang="en-US" dirty="0"/>
              <a:t>Raised after the Page object has created all controls that are required in order to render the page, including child controls of composite controls.</a:t>
            </a:r>
          </a:p>
          <a:p>
            <a:pPr lvl="0"/>
            <a:r>
              <a:rPr lang="en-US" dirty="0"/>
              <a:t>The Page object raises the </a:t>
            </a:r>
            <a:r>
              <a:rPr lang="en-US" dirty="0" err="1"/>
              <a:t>PreRender</a:t>
            </a:r>
            <a:r>
              <a:rPr lang="en-US" dirty="0"/>
              <a:t> event on the Page object, and then recursively does the same for each child control. The </a:t>
            </a:r>
            <a:r>
              <a:rPr lang="en-US" dirty="0" err="1"/>
              <a:t>PreRender</a:t>
            </a:r>
            <a:r>
              <a:rPr lang="en-US" dirty="0"/>
              <a:t> event of individual controls occurs after the </a:t>
            </a:r>
            <a:r>
              <a:rPr lang="en-US" dirty="0" err="1"/>
              <a:t>PreRender</a:t>
            </a:r>
            <a:r>
              <a:rPr lang="en-US" dirty="0"/>
              <a:t> event of the page.</a:t>
            </a:r>
          </a:p>
          <a:p>
            <a:pPr lvl="0"/>
            <a:r>
              <a:rPr lang="en-US" dirty="0"/>
              <a:t>The </a:t>
            </a:r>
            <a:r>
              <a:rPr lang="en-US" dirty="0" err="1"/>
              <a:t>PreRender</a:t>
            </a:r>
            <a:r>
              <a:rPr lang="en-US" dirty="0"/>
              <a:t> event of individual controls occurs after the </a:t>
            </a:r>
            <a:r>
              <a:rPr lang="en-US" dirty="0" err="1"/>
              <a:t>PreRender</a:t>
            </a:r>
            <a:r>
              <a:rPr lang="en-US" dirty="0"/>
              <a:t> event of the page.</a:t>
            </a:r>
          </a:p>
          <a:p>
            <a:pPr lvl="0"/>
            <a:r>
              <a:rPr lang="en-US" dirty="0"/>
              <a:t>Allows final changes to the page or its control.</a:t>
            </a:r>
          </a:p>
          <a:p>
            <a:pPr lvl="0"/>
            <a:r>
              <a:rPr lang="en-US" dirty="0"/>
              <a:t>This event takes place before saving </a:t>
            </a:r>
            <a:r>
              <a:rPr lang="en-US" dirty="0" err="1"/>
              <a:t>ViewState</a:t>
            </a:r>
            <a:r>
              <a:rPr lang="en-US" dirty="0"/>
              <a:t>, so any changes made here are saved.</a:t>
            </a:r>
          </a:p>
          <a:p>
            <a:pPr lvl="0"/>
            <a:r>
              <a:rPr lang="en-US" dirty="0"/>
              <a:t>For example: After this event, you cannot change any property of a button or change any </a:t>
            </a:r>
            <a:r>
              <a:rPr lang="en-US" dirty="0" err="1"/>
              <a:t>viewstate</a:t>
            </a:r>
            <a:r>
              <a:rPr lang="en-US" dirty="0"/>
              <a:t> value.</a:t>
            </a:r>
          </a:p>
          <a:p>
            <a:pPr lvl="0"/>
            <a:r>
              <a:rPr lang="en-US" dirty="0"/>
              <a:t>Each data bound control whose </a:t>
            </a:r>
            <a:r>
              <a:rPr lang="en-US" dirty="0" err="1"/>
              <a:t>DataSourceID</a:t>
            </a:r>
            <a:r>
              <a:rPr lang="en-US" dirty="0"/>
              <a:t> property is set calls its </a:t>
            </a:r>
            <a:r>
              <a:rPr lang="en-US" dirty="0" err="1"/>
              <a:t>DataBind</a:t>
            </a:r>
            <a:r>
              <a:rPr lang="en-US" dirty="0"/>
              <a:t> method.</a:t>
            </a:r>
          </a:p>
          <a:p>
            <a:r>
              <a:rPr lang="en-US" dirty="0"/>
              <a:t>Use the event to make final changes to the contents of the page or its controls.</a:t>
            </a:r>
            <a:br>
              <a:rPr lang="en-US" dirty="0"/>
            </a:br>
            <a:endParaRPr lang="en-US" dirty="0"/>
          </a:p>
        </p:txBody>
      </p:sp>
      <p:pic>
        <p:nvPicPr>
          <p:cNvPr id="4" name="Picture 3" descr="ASP.NET7.5.jpg"/>
          <p:cNvPicPr/>
          <p:nvPr/>
        </p:nvPicPr>
        <p:blipFill>
          <a:blip r:embed="rId2">
            <a:extLst>
              <a:ext uri="{28A0092B-C50C-407E-A947-70E740481C1C}">
                <a14:useLocalDpi xmlns:a14="http://schemas.microsoft.com/office/drawing/2010/main" val="0"/>
              </a:ext>
            </a:extLst>
          </a:blip>
          <a:srcRect/>
          <a:stretch>
            <a:fillRect/>
          </a:stretch>
        </p:blipFill>
        <p:spPr bwMode="auto">
          <a:xfrm>
            <a:off x="5089525" y="743408"/>
            <a:ext cx="5238750" cy="819150"/>
          </a:xfrm>
          <a:prstGeom prst="rect">
            <a:avLst/>
          </a:prstGeom>
          <a:noFill/>
          <a:ln>
            <a:noFill/>
          </a:ln>
        </p:spPr>
      </p:pic>
    </p:spTree>
    <p:extLst>
      <p:ext uri="{BB962C8B-B14F-4D97-AF65-F5344CB8AC3E}">
        <p14:creationId xmlns:p14="http://schemas.microsoft.com/office/powerpoint/2010/main" val="2137523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OnSaveStateComplete</a:t>
            </a:r>
            <a:r>
              <a:rPr lang="en-US" dirty="0"/>
              <a:t/>
            </a:r>
            <a:br>
              <a:rPr lang="en-US" dirty="0"/>
            </a:br>
            <a:endParaRPr lang="en-US" dirty="0"/>
          </a:p>
        </p:txBody>
      </p:sp>
      <p:sp>
        <p:nvSpPr>
          <p:cNvPr id="3" name="Content Placeholder 2"/>
          <p:cNvSpPr>
            <a:spLocks noGrp="1"/>
          </p:cNvSpPr>
          <p:nvPr>
            <p:ph idx="1"/>
          </p:nvPr>
        </p:nvSpPr>
        <p:spPr/>
        <p:txBody>
          <a:bodyPr/>
          <a:lstStyle/>
          <a:p>
            <a:pPr lvl="0"/>
            <a:r>
              <a:rPr lang="en-US" dirty="0"/>
              <a:t>Raised after view state and control state have been saved for the page and for all controls.</a:t>
            </a:r>
          </a:p>
          <a:p>
            <a:pPr lvl="0"/>
            <a:r>
              <a:rPr lang="en-US" dirty="0"/>
              <a:t>Before this event occurs, </a:t>
            </a:r>
            <a:r>
              <a:rPr lang="en-US" dirty="0" err="1"/>
              <a:t>ViewState</a:t>
            </a:r>
            <a:r>
              <a:rPr lang="en-US" dirty="0"/>
              <a:t> has been saved for the page and for all controls.</a:t>
            </a:r>
          </a:p>
          <a:p>
            <a:pPr lvl="0"/>
            <a:r>
              <a:rPr lang="en-US" dirty="0"/>
              <a:t>Any changes to the page or controls at this point will be ignored.</a:t>
            </a:r>
          </a:p>
          <a:p>
            <a:r>
              <a:rPr lang="en-US" dirty="0"/>
              <a:t>Use this event perform tasks that require the view state to be saved, but that do not make any changes to controls.</a:t>
            </a:r>
            <a:br>
              <a:rPr lang="en-US" dirty="0"/>
            </a:br>
            <a:endParaRPr lang="en-US" dirty="0"/>
          </a:p>
        </p:txBody>
      </p:sp>
      <p:pic>
        <p:nvPicPr>
          <p:cNvPr id="4" name="Picture 3" descr="ASP.NET8.jpg"/>
          <p:cNvPicPr/>
          <p:nvPr/>
        </p:nvPicPr>
        <p:blipFill>
          <a:blip r:embed="rId2">
            <a:extLst>
              <a:ext uri="{28A0092B-C50C-407E-A947-70E740481C1C}">
                <a14:useLocalDpi xmlns:a14="http://schemas.microsoft.com/office/drawing/2010/main" val="0"/>
              </a:ext>
            </a:extLst>
          </a:blip>
          <a:srcRect/>
          <a:stretch>
            <a:fillRect/>
          </a:stretch>
        </p:blipFill>
        <p:spPr bwMode="auto">
          <a:xfrm>
            <a:off x="4686300" y="1152983"/>
            <a:ext cx="5715000" cy="857250"/>
          </a:xfrm>
          <a:prstGeom prst="rect">
            <a:avLst/>
          </a:prstGeom>
          <a:noFill/>
          <a:ln>
            <a:noFill/>
          </a:ln>
        </p:spPr>
      </p:pic>
    </p:spTree>
    <p:extLst>
      <p:ext uri="{BB962C8B-B14F-4D97-AF65-F5344CB8AC3E}">
        <p14:creationId xmlns:p14="http://schemas.microsoft.com/office/powerpoint/2010/main" val="1181479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Render, a Method</a:t>
            </a:r>
            <a:endParaRPr lang="en-US" dirty="0"/>
          </a:p>
        </p:txBody>
      </p:sp>
      <p:sp>
        <p:nvSpPr>
          <p:cNvPr id="3" name="Content Placeholder 2"/>
          <p:cNvSpPr>
            <a:spLocks noGrp="1"/>
          </p:cNvSpPr>
          <p:nvPr>
            <p:ph idx="1"/>
          </p:nvPr>
        </p:nvSpPr>
        <p:spPr/>
        <p:txBody>
          <a:bodyPr/>
          <a:lstStyle/>
          <a:p>
            <a:pPr lvl="0"/>
            <a:r>
              <a:rPr lang="en-US" dirty="0"/>
              <a:t>This is a method of the page object and its controls (and not an event).</a:t>
            </a:r>
          </a:p>
          <a:p>
            <a:r>
              <a:rPr lang="en-US" dirty="0"/>
              <a:t>The Render method generates the client-side HTML, Dynamic Hypertext Markup Language (DHTML), and script that are necessary to properly display a control at the browser.</a:t>
            </a:r>
          </a:p>
        </p:txBody>
      </p:sp>
    </p:spTree>
    <p:extLst>
      <p:ext uri="{BB962C8B-B14F-4D97-AF65-F5344CB8AC3E}">
        <p14:creationId xmlns:p14="http://schemas.microsoft.com/office/powerpoint/2010/main" val="3775658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UnLoad</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lvl="0"/>
            <a:r>
              <a:rPr lang="en-US" dirty="0"/>
              <a:t>This event is used for cleanup code.</a:t>
            </a:r>
            <a:endParaRPr lang="en-US" sz="2800" dirty="0"/>
          </a:p>
          <a:p>
            <a:pPr lvl="0"/>
            <a:r>
              <a:rPr lang="en-US" dirty="0"/>
              <a:t>At this point, all processing has occurred and it is safe to dispose of any remaining objects, including the Page object.</a:t>
            </a:r>
            <a:endParaRPr lang="en-US" sz="2800" dirty="0"/>
          </a:p>
          <a:p>
            <a:pPr lvl="0"/>
            <a:r>
              <a:rPr lang="en-US" dirty="0"/>
              <a:t>Cleanup can be performed on:</a:t>
            </a:r>
            <a:br>
              <a:rPr lang="en-US" dirty="0"/>
            </a:br>
            <a:endParaRPr lang="en-US" sz="2800" dirty="0"/>
          </a:p>
          <a:p>
            <a:pPr lvl="1"/>
            <a:r>
              <a:rPr lang="en-US" dirty="0"/>
              <a:t>Instances of classes, in other words objects</a:t>
            </a:r>
            <a:endParaRPr lang="en-US" sz="2400" dirty="0"/>
          </a:p>
          <a:p>
            <a:pPr lvl="1"/>
            <a:r>
              <a:rPr lang="en-US" dirty="0"/>
              <a:t>Closing opened files</a:t>
            </a:r>
            <a:endParaRPr lang="en-US" sz="2400" dirty="0"/>
          </a:p>
          <a:p>
            <a:pPr lvl="1"/>
            <a:r>
              <a:rPr lang="en-US" dirty="0"/>
              <a:t>Closing database connections.</a:t>
            </a:r>
            <a:endParaRPr lang="en-US" sz="2400" dirty="0"/>
          </a:p>
          <a:p>
            <a:pPr lvl="0"/>
            <a:r>
              <a:rPr lang="en-US" dirty="0"/>
              <a:t>This event occurs for each control and then for the page.</a:t>
            </a:r>
            <a:endParaRPr lang="en-US" sz="2800" dirty="0"/>
          </a:p>
          <a:p>
            <a:pPr lvl="0"/>
            <a:r>
              <a:rPr lang="en-US" dirty="0"/>
              <a:t>During the unload stage, the page and its controls have been rendered, so you cannot make further changes to the response stream.</a:t>
            </a:r>
            <a:endParaRPr lang="en-US" sz="2800" dirty="0"/>
          </a:p>
          <a:p>
            <a:r>
              <a:rPr lang="en-US" dirty="0"/>
              <a:t>If you attempt to call a method such as the </a:t>
            </a:r>
            <a:r>
              <a:rPr lang="en-US" dirty="0" err="1"/>
              <a:t>Response.Write</a:t>
            </a:r>
            <a:r>
              <a:rPr lang="en-US" dirty="0"/>
              <a:t> method then the page will throw an exception.</a:t>
            </a:r>
            <a:br>
              <a:rPr lang="en-US" dirty="0"/>
            </a:br>
            <a:endParaRPr lang="en-US" dirty="0"/>
          </a:p>
        </p:txBody>
      </p:sp>
      <p:pic>
        <p:nvPicPr>
          <p:cNvPr id="4" name="Picture 3" descr="ASP.NET9.jpg"/>
          <p:cNvPicPr/>
          <p:nvPr/>
        </p:nvPicPr>
        <p:blipFill>
          <a:blip r:embed="rId2">
            <a:extLst>
              <a:ext uri="{28A0092B-C50C-407E-A947-70E740481C1C}">
                <a14:useLocalDpi xmlns:a14="http://schemas.microsoft.com/office/drawing/2010/main" val="0"/>
              </a:ext>
            </a:extLst>
          </a:blip>
          <a:srcRect/>
          <a:stretch>
            <a:fillRect/>
          </a:stretch>
        </p:blipFill>
        <p:spPr bwMode="auto">
          <a:xfrm>
            <a:off x="4686300" y="863600"/>
            <a:ext cx="5715000" cy="838200"/>
          </a:xfrm>
          <a:prstGeom prst="rect">
            <a:avLst/>
          </a:prstGeom>
          <a:noFill/>
          <a:ln>
            <a:noFill/>
          </a:ln>
        </p:spPr>
      </p:pic>
    </p:spTree>
    <p:extLst>
      <p:ext uri="{BB962C8B-B14F-4D97-AF65-F5344CB8AC3E}">
        <p14:creationId xmlns:p14="http://schemas.microsoft.com/office/powerpoint/2010/main" val="3200080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ViewState</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View State is a technique to maintain the state of controls during page </a:t>
            </a:r>
            <a:r>
              <a:rPr lang="en-US" dirty="0" smtClean="0"/>
              <a:t>post-back</a:t>
            </a:r>
          </a:p>
          <a:p>
            <a:r>
              <a:rPr lang="en-US" dirty="0" err="1" smtClean="0"/>
              <a:t>ViewState</a:t>
            </a:r>
            <a:r>
              <a:rPr lang="en-US" dirty="0" smtClean="0"/>
              <a:t> is </a:t>
            </a:r>
            <a:r>
              <a:rPr lang="en-US" dirty="0"/>
              <a:t>a serialized base-64 encoded </a:t>
            </a:r>
            <a:r>
              <a:rPr lang="en-US" dirty="0" smtClean="0"/>
              <a:t>string,</a:t>
            </a:r>
            <a:r>
              <a:rPr lang="en-US" dirty="0"/>
              <a:t> </a:t>
            </a:r>
            <a:r>
              <a:rPr lang="en-US" dirty="0" smtClean="0"/>
              <a:t> hidden </a:t>
            </a:r>
            <a:r>
              <a:rPr lang="en-US" dirty="0"/>
              <a:t>data kept by </a:t>
            </a:r>
            <a:r>
              <a:rPr lang="en-US" dirty="0" err="1"/>
              <a:t>ASP.Net</a:t>
            </a:r>
            <a:r>
              <a:rPr lang="en-US" dirty="0"/>
              <a:t> pages in "</a:t>
            </a:r>
            <a:r>
              <a:rPr lang="en-US" b="1" dirty="0"/>
              <a:t>_VIEWSTATE</a:t>
            </a:r>
            <a:r>
              <a:rPr lang="en-US" dirty="0"/>
              <a:t>" as a hidden form field. They track the changes to a web site during post backs.</a:t>
            </a:r>
          </a:p>
          <a:p>
            <a:r>
              <a:rPr lang="en-US" dirty="0" smtClean="0"/>
              <a:t>The </a:t>
            </a:r>
            <a:r>
              <a:rPr lang="en-US" dirty="0" err="1"/>
              <a:t>ViewState</a:t>
            </a:r>
            <a:r>
              <a:rPr lang="en-US" dirty="0"/>
              <a:t> of a page can be seen if you view the source code of the running page (right-click and select View Source). It will be listed under the following tags</a:t>
            </a:r>
            <a:r>
              <a:rPr lang="en-US" dirty="0" smtClean="0"/>
              <a:t>:</a:t>
            </a:r>
          </a:p>
          <a:p>
            <a:endParaRPr lang="en-US" dirty="0"/>
          </a:p>
          <a:p>
            <a:r>
              <a:rPr lang="en-US" dirty="0" err="1"/>
              <a:t>ViewState</a:t>
            </a:r>
            <a:r>
              <a:rPr lang="en-US" dirty="0"/>
              <a:t> does not hold the controls, rather it holds the values of the form controls and their corresponding IDs that would otherwise be lost due to a post-back because they do not post with the form.</a:t>
            </a:r>
          </a:p>
          <a:p>
            <a:endParaRPr lang="en-US" dirty="0"/>
          </a:p>
        </p:txBody>
      </p:sp>
      <p:pic>
        <p:nvPicPr>
          <p:cNvPr id="5" name="Picture 4"/>
          <p:cNvPicPr>
            <a:picLocks noChangeAspect="1"/>
          </p:cNvPicPr>
          <p:nvPr/>
        </p:nvPicPr>
        <p:blipFill>
          <a:blip r:embed="rId2"/>
          <a:stretch>
            <a:fillRect/>
          </a:stretch>
        </p:blipFill>
        <p:spPr>
          <a:xfrm>
            <a:off x="1339849" y="4509433"/>
            <a:ext cx="10101439" cy="327025"/>
          </a:xfrm>
          <a:prstGeom prst="rect">
            <a:avLst/>
          </a:prstGeom>
        </p:spPr>
      </p:pic>
    </p:spTree>
    <p:extLst>
      <p:ext uri="{BB962C8B-B14F-4D97-AF65-F5344CB8AC3E}">
        <p14:creationId xmlns:p14="http://schemas.microsoft.com/office/powerpoint/2010/main" val="667463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ViewState</a:t>
            </a:r>
            <a:r>
              <a:rPr lang="en-US" dirty="0" smtClean="0"/>
              <a:t> – Advantages </a:t>
            </a:r>
            <a:r>
              <a:rPr lang="en-US" smtClean="0"/>
              <a:t>and Disadvantages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Very </a:t>
            </a:r>
            <a:r>
              <a:rPr lang="en-US" dirty="0"/>
              <a:t>easy to implement.</a:t>
            </a:r>
          </a:p>
          <a:p>
            <a:r>
              <a:rPr lang="en-US" dirty="0"/>
              <a:t>Stored on the client browser in a hidden field as a form of Base64 Encoding String not encrypted and can be decoded easily.</a:t>
            </a:r>
          </a:p>
          <a:p>
            <a:r>
              <a:rPr lang="en-US" dirty="0"/>
              <a:t>Good with HTTP data transfer</a:t>
            </a:r>
          </a:p>
          <a:p>
            <a:endParaRPr lang="en-US" dirty="0" smtClean="0"/>
          </a:p>
          <a:p>
            <a:r>
              <a:rPr lang="en-US" dirty="0" smtClean="0"/>
              <a:t>The </a:t>
            </a:r>
            <a:r>
              <a:rPr lang="en-US" dirty="0"/>
              <a:t>performance overhead for the page is larger data stored in the view state.</a:t>
            </a:r>
          </a:p>
          <a:p>
            <a:r>
              <a:rPr lang="en-US" dirty="0"/>
              <a:t>Stored as encoded and not very safe to use with sensitive information.</a:t>
            </a:r>
          </a:p>
          <a:p>
            <a:endParaRPr lang="en-US" dirty="0"/>
          </a:p>
        </p:txBody>
      </p:sp>
    </p:spTree>
    <p:extLst>
      <p:ext uri="{BB962C8B-B14F-4D97-AF65-F5344CB8AC3E}">
        <p14:creationId xmlns:p14="http://schemas.microsoft.com/office/powerpoint/2010/main" val="1568500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ViewState</a:t>
            </a:r>
            <a:r>
              <a:rPr lang="en-US" dirty="0" smtClean="0"/>
              <a:t> -- </a:t>
            </a:r>
            <a:r>
              <a:rPr lang="en-US" b="1" dirty="0"/>
              <a:t>Where to Use</a:t>
            </a:r>
            <a:endParaRPr lang="en-US" dirty="0"/>
          </a:p>
        </p:txBody>
      </p:sp>
      <p:sp>
        <p:nvSpPr>
          <p:cNvPr id="3" name="Content Placeholder 2"/>
          <p:cNvSpPr>
            <a:spLocks noGrp="1"/>
          </p:cNvSpPr>
          <p:nvPr>
            <p:ph idx="1"/>
          </p:nvPr>
        </p:nvSpPr>
        <p:spPr/>
        <p:txBody>
          <a:bodyPr/>
          <a:lstStyle/>
          <a:p>
            <a:r>
              <a:rPr lang="en-US" dirty="0"/>
              <a:t>View state should be used when the user needs to store a small amount of data at the client browser with faster retrieval. The developer should not use this technique to retain state with larger data since it will create a performance overhead for the webpage. It should be used for sending data from one page to another. Not very secure to store sensitive information.</a:t>
            </a:r>
            <a:r>
              <a:rPr lang="en-US" dirty="0"/>
              <a:t/>
            </a:r>
            <a:br>
              <a:rPr lang="en-US" dirty="0"/>
            </a:br>
            <a:endParaRPr lang="en-US" dirty="0"/>
          </a:p>
        </p:txBody>
      </p:sp>
    </p:spTree>
    <p:extLst>
      <p:ext uri="{BB962C8B-B14F-4D97-AF65-F5344CB8AC3E}">
        <p14:creationId xmlns:p14="http://schemas.microsoft.com/office/powerpoint/2010/main" val="542118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a:t>
            </a:r>
            <a:endParaRPr lang="en-US" dirty="0"/>
          </a:p>
        </p:txBody>
      </p:sp>
      <p:sp>
        <p:nvSpPr>
          <p:cNvPr id="3" name="Content Placeholder 2"/>
          <p:cNvSpPr>
            <a:spLocks noGrp="1"/>
          </p:cNvSpPr>
          <p:nvPr>
            <p:ph idx="1"/>
          </p:nvPr>
        </p:nvSpPr>
        <p:spPr/>
        <p:txBody>
          <a:bodyPr/>
          <a:lstStyle/>
          <a:p>
            <a:r>
              <a:rPr lang="en-US" dirty="0">
                <a:hlinkClick r:id="rId2"/>
              </a:rPr>
              <a:t>http://www.c-sharpcorner.com/UploadFile/de41d6/view-state-vs-session-state-vs-application-state</a:t>
            </a:r>
            <a:r>
              <a:rPr lang="en-US" dirty="0" smtClean="0">
                <a:hlinkClick r:id="rId2"/>
              </a:rPr>
              <a:t>/</a:t>
            </a:r>
            <a:endParaRPr lang="en-US" dirty="0" smtClean="0"/>
          </a:p>
          <a:p>
            <a:r>
              <a:rPr lang="en-US" dirty="0">
                <a:hlinkClick r:id="rId3"/>
              </a:rPr>
              <a:t>http://www.c-sharpcorner.com/UploadFile/g_arora/discussing-viewstate-session-and-caching-the-threes-of-as</a:t>
            </a:r>
            <a:r>
              <a:rPr lang="en-US" dirty="0" smtClean="0">
                <a:hlinkClick r:id="rId3"/>
              </a:rPr>
              <a:t>/</a:t>
            </a:r>
            <a:endParaRPr lang="en-US" dirty="0" smtClean="0"/>
          </a:p>
          <a:p>
            <a:endParaRPr lang="en-US" dirty="0"/>
          </a:p>
        </p:txBody>
      </p:sp>
    </p:spTree>
    <p:extLst>
      <p:ext uri="{BB962C8B-B14F-4D97-AF65-F5344CB8AC3E}">
        <p14:creationId xmlns:p14="http://schemas.microsoft.com/office/powerpoint/2010/main" val="2267037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a:t>
            </a:r>
            <a:endParaRPr lang="en-US" dirty="0"/>
          </a:p>
        </p:txBody>
      </p:sp>
      <p:sp>
        <p:nvSpPr>
          <p:cNvPr id="3" name="Content Placeholder 2"/>
          <p:cNvSpPr>
            <a:spLocks noGrp="1"/>
          </p:cNvSpPr>
          <p:nvPr>
            <p:ph idx="1"/>
          </p:nvPr>
        </p:nvSpPr>
        <p:spPr/>
        <p:txBody>
          <a:bodyPr/>
          <a:lstStyle/>
          <a:p>
            <a:r>
              <a:rPr lang="en-US" dirty="0"/>
              <a:t>When an ASP.NET page runs, the page goes through a life cycle in which it performs a series of processing </a:t>
            </a:r>
            <a:r>
              <a:rPr lang="en-US" dirty="0" smtClean="0"/>
              <a:t>steps</a:t>
            </a:r>
          </a:p>
          <a:p>
            <a:pPr lvl="1"/>
            <a:r>
              <a:rPr lang="en-US" dirty="0" smtClean="0"/>
              <a:t>Initialization</a:t>
            </a:r>
          </a:p>
          <a:p>
            <a:pPr lvl="1"/>
            <a:r>
              <a:rPr lang="en-US" dirty="0" smtClean="0"/>
              <a:t>Instantiating Controls</a:t>
            </a:r>
          </a:p>
          <a:p>
            <a:pPr lvl="1"/>
            <a:r>
              <a:rPr lang="en-US" dirty="0" smtClean="0"/>
              <a:t>Restoring And Maintaining State</a:t>
            </a:r>
          </a:p>
          <a:p>
            <a:pPr lvl="1"/>
            <a:r>
              <a:rPr lang="en-US" dirty="0" smtClean="0"/>
              <a:t>Running Event Handler Code</a:t>
            </a:r>
          </a:p>
          <a:p>
            <a:pPr lvl="1"/>
            <a:r>
              <a:rPr lang="en-US" dirty="0" smtClean="0"/>
              <a:t>Rendering</a:t>
            </a:r>
            <a:endParaRPr lang="en-US" dirty="0"/>
          </a:p>
        </p:txBody>
      </p:sp>
    </p:spTree>
    <p:extLst>
      <p:ext uri="{BB962C8B-B14F-4D97-AF65-F5344CB8AC3E}">
        <p14:creationId xmlns:p14="http://schemas.microsoft.com/office/powerpoint/2010/main" val="15632082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of the Life Cycle</a:t>
            </a:r>
            <a:endParaRPr lang="en-US" dirty="0"/>
          </a:p>
        </p:txBody>
      </p:sp>
      <p:sp>
        <p:nvSpPr>
          <p:cNvPr id="3" name="Content Placeholder 2"/>
          <p:cNvSpPr>
            <a:spLocks noGrp="1"/>
          </p:cNvSpPr>
          <p:nvPr>
            <p:ph idx="1"/>
          </p:nvPr>
        </p:nvSpPr>
        <p:spPr>
          <a:xfrm>
            <a:off x="1103312" y="1651000"/>
            <a:ext cx="8946541" cy="4597399"/>
          </a:xfrm>
        </p:spPr>
        <p:txBody>
          <a:bodyPr>
            <a:normAutofit lnSpcReduction="10000"/>
          </a:bodyPr>
          <a:lstStyle/>
          <a:p>
            <a:pPr lvl="0"/>
            <a:r>
              <a:rPr lang="en-US" dirty="0" err="1">
                <a:solidFill>
                  <a:srgbClr val="FF0000"/>
                </a:solidFill>
              </a:rPr>
              <a:t>PreInit</a:t>
            </a:r>
            <a:endParaRPr lang="en-US" dirty="0">
              <a:solidFill>
                <a:srgbClr val="FF0000"/>
              </a:solidFill>
            </a:endParaRPr>
          </a:p>
          <a:p>
            <a:pPr lvl="0"/>
            <a:r>
              <a:rPr lang="en-US" dirty="0" err="1">
                <a:solidFill>
                  <a:srgbClr val="FF0000"/>
                </a:solidFill>
              </a:rPr>
              <a:t>Init</a:t>
            </a:r>
            <a:endParaRPr lang="en-US" dirty="0">
              <a:solidFill>
                <a:srgbClr val="FF0000"/>
              </a:solidFill>
            </a:endParaRPr>
          </a:p>
          <a:p>
            <a:pPr lvl="0"/>
            <a:r>
              <a:rPr lang="en-US" dirty="0" err="1">
                <a:solidFill>
                  <a:srgbClr val="FF0000"/>
                </a:solidFill>
              </a:rPr>
              <a:t>InitComplete</a:t>
            </a:r>
            <a:endParaRPr lang="en-US" dirty="0">
              <a:solidFill>
                <a:srgbClr val="FF0000"/>
              </a:solidFill>
            </a:endParaRPr>
          </a:p>
          <a:p>
            <a:pPr lvl="0"/>
            <a:r>
              <a:rPr lang="en-US" dirty="0" err="1">
                <a:solidFill>
                  <a:srgbClr val="00B050"/>
                </a:solidFill>
              </a:rPr>
              <a:t>OnPreLoad</a:t>
            </a:r>
            <a:endParaRPr lang="en-US" dirty="0">
              <a:solidFill>
                <a:srgbClr val="00B050"/>
              </a:solidFill>
            </a:endParaRPr>
          </a:p>
          <a:p>
            <a:pPr lvl="0"/>
            <a:r>
              <a:rPr lang="en-US" dirty="0">
                <a:solidFill>
                  <a:srgbClr val="00B050"/>
                </a:solidFill>
              </a:rPr>
              <a:t>Load</a:t>
            </a:r>
          </a:p>
          <a:p>
            <a:pPr lvl="0"/>
            <a:r>
              <a:rPr lang="en-US" dirty="0">
                <a:solidFill>
                  <a:srgbClr val="00B050"/>
                </a:solidFill>
              </a:rPr>
              <a:t>Control </a:t>
            </a:r>
            <a:r>
              <a:rPr lang="en-US" dirty="0" err="1">
                <a:solidFill>
                  <a:srgbClr val="00B050"/>
                </a:solidFill>
              </a:rPr>
              <a:t>PostBack</a:t>
            </a:r>
            <a:r>
              <a:rPr lang="en-US" dirty="0">
                <a:solidFill>
                  <a:srgbClr val="00B050"/>
                </a:solidFill>
              </a:rPr>
              <a:t> Event(s)</a:t>
            </a:r>
          </a:p>
          <a:p>
            <a:pPr lvl="0"/>
            <a:r>
              <a:rPr lang="en-US" dirty="0" err="1">
                <a:solidFill>
                  <a:srgbClr val="00B050"/>
                </a:solidFill>
              </a:rPr>
              <a:t>LoadComplete</a:t>
            </a:r>
            <a:endParaRPr lang="en-US" dirty="0">
              <a:solidFill>
                <a:srgbClr val="00B050"/>
              </a:solidFill>
            </a:endParaRPr>
          </a:p>
          <a:p>
            <a:pPr lvl="0"/>
            <a:r>
              <a:rPr lang="en-US" dirty="0" err="1">
                <a:solidFill>
                  <a:srgbClr val="FFFF00"/>
                </a:solidFill>
              </a:rPr>
              <a:t>OnPreRender</a:t>
            </a:r>
            <a:endParaRPr lang="en-US" dirty="0">
              <a:solidFill>
                <a:srgbClr val="FFFF00"/>
              </a:solidFill>
            </a:endParaRPr>
          </a:p>
          <a:p>
            <a:pPr lvl="0"/>
            <a:r>
              <a:rPr lang="en-US" dirty="0" err="1">
                <a:solidFill>
                  <a:srgbClr val="FFFF00"/>
                </a:solidFill>
              </a:rPr>
              <a:t>OnSaveStateComplete</a:t>
            </a:r>
            <a:endParaRPr lang="en-US" dirty="0">
              <a:solidFill>
                <a:srgbClr val="FFFF00"/>
              </a:solidFill>
            </a:endParaRPr>
          </a:p>
          <a:p>
            <a:pPr lvl="0"/>
            <a:r>
              <a:rPr lang="en-US" dirty="0">
                <a:solidFill>
                  <a:srgbClr val="FFFF00"/>
                </a:solidFill>
              </a:rPr>
              <a:t>Render Method</a:t>
            </a:r>
          </a:p>
          <a:p>
            <a:r>
              <a:rPr lang="en-US" dirty="0" err="1" smtClean="0"/>
              <a:t>UnLoad</a:t>
            </a:r>
            <a:endParaRPr lang="en-US" dirty="0"/>
          </a:p>
        </p:txBody>
      </p:sp>
    </p:spTree>
    <p:extLst>
      <p:ext uri="{BB962C8B-B14F-4D97-AF65-F5344CB8AC3E}">
        <p14:creationId xmlns:p14="http://schemas.microsoft.com/office/powerpoint/2010/main" val="5390214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PreInit</a:t>
            </a:r>
            <a:endParaRPr lang="en-US" dirty="0"/>
          </a:p>
        </p:txBody>
      </p:sp>
      <p:sp>
        <p:nvSpPr>
          <p:cNvPr id="3" name="Content Placeholder 2"/>
          <p:cNvSpPr>
            <a:spLocks noGrp="1"/>
          </p:cNvSpPr>
          <p:nvPr>
            <p:ph idx="1"/>
          </p:nvPr>
        </p:nvSpPr>
        <p:spPr/>
        <p:txBody>
          <a:bodyPr/>
          <a:lstStyle/>
          <a:p>
            <a:pPr lvl="0"/>
            <a:r>
              <a:rPr lang="en-US" dirty="0"/>
              <a:t>Check the </a:t>
            </a:r>
            <a:r>
              <a:rPr lang="en-US" dirty="0" err="1"/>
              <a:t>IsPostBack</a:t>
            </a:r>
            <a:r>
              <a:rPr lang="en-US" dirty="0"/>
              <a:t> property to determine whether this is the first time the page is being processed.</a:t>
            </a:r>
          </a:p>
          <a:p>
            <a:pPr lvl="0"/>
            <a:r>
              <a:rPr lang="en-US" dirty="0"/>
              <a:t>Create or re-create dynamic controls.</a:t>
            </a:r>
          </a:p>
          <a:p>
            <a:pPr lvl="0"/>
            <a:r>
              <a:rPr lang="en-US" dirty="0"/>
              <a:t>Set a master page dynamically.</a:t>
            </a:r>
          </a:p>
          <a:p>
            <a:r>
              <a:rPr lang="en-US" dirty="0"/>
              <a:t>Set the Theme property dynamically</a:t>
            </a:r>
            <a:r>
              <a:rPr lang="en-US" dirty="0" smtClean="0"/>
              <a:t>.</a:t>
            </a:r>
          </a:p>
          <a:p>
            <a:endParaRPr lang="en-US" dirty="0"/>
          </a:p>
          <a:p>
            <a:r>
              <a:rPr lang="en-US" dirty="0"/>
              <a:t>If the request is a </a:t>
            </a:r>
            <a:r>
              <a:rPr lang="en-US" dirty="0" err="1"/>
              <a:t>postback</a:t>
            </a:r>
            <a:r>
              <a:rPr lang="en-US" dirty="0"/>
              <a:t> then the values of the controls have not yet been restored from the view state. If you set a control property at this stage, its value might be overwritten in the next event.</a:t>
            </a:r>
            <a:br>
              <a:rPr lang="en-US" dirty="0"/>
            </a:br>
            <a:endParaRPr lang="en-US" dirty="0"/>
          </a:p>
        </p:txBody>
      </p:sp>
      <p:pic>
        <p:nvPicPr>
          <p:cNvPr id="7" name="Picture 6" descr="ASP.NET1.jpg"/>
          <p:cNvPicPr/>
          <p:nvPr/>
        </p:nvPicPr>
        <p:blipFill>
          <a:blip r:embed="rId2">
            <a:extLst>
              <a:ext uri="{28A0092B-C50C-407E-A947-70E740481C1C}">
                <a14:useLocalDpi xmlns:a14="http://schemas.microsoft.com/office/drawing/2010/main" val="0"/>
              </a:ext>
            </a:extLst>
          </a:blip>
          <a:srcRect/>
          <a:stretch>
            <a:fillRect/>
          </a:stretch>
        </p:blipFill>
        <p:spPr bwMode="auto">
          <a:xfrm>
            <a:off x="5106378" y="800558"/>
            <a:ext cx="4943475" cy="704850"/>
          </a:xfrm>
          <a:prstGeom prst="rect">
            <a:avLst/>
          </a:prstGeom>
          <a:noFill/>
          <a:ln>
            <a:noFill/>
          </a:ln>
        </p:spPr>
      </p:pic>
    </p:spTree>
    <p:extLst>
      <p:ext uri="{BB962C8B-B14F-4D97-AF65-F5344CB8AC3E}">
        <p14:creationId xmlns:p14="http://schemas.microsoft.com/office/powerpoint/2010/main" val="13524861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Init</a:t>
            </a:r>
            <a:endParaRPr lang="en-US" dirty="0"/>
          </a:p>
        </p:txBody>
      </p:sp>
      <p:sp>
        <p:nvSpPr>
          <p:cNvPr id="3" name="Content Placeholder 2"/>
          <p:cNvSpPr>
            <a:spLocks noGrp="1"/>
          </p:cNvSpPr>
          <p:nvPr>
            <p:ph idx="1"/>
          </p:nvPr>
        </p:nvSpPr>
        <p:spPr/>
        <p:txBody>
          <a:bodyPr/>
          <a:lstStyle/>
          <a:p>
            <a:pPr lvl="0"/>
            <a:r>
              <a:rPr lang="en-US" dirty="0"/>
              <a:t>This event fires after each control has been initialized.</a:t>
            </a:r>
          </a:p>
          <a:p>
            <a:pPr lvl="0"/>
            <a:r>
              <a:rPr lang="en-US" dirty="0"/>
              <a:t>Each control's </a:t>
            </a:r>
            <a:r>
              <a:rPr lang="en-US" dirty="0" err="1"/>
              <a:t>UniqueID</a:t>
            </a:r>
            <a:r>
              <a:rPr lang="en-US" dirty="0"/>
              <a:t> is set and any skin settings have been applied.</a:t>
            </a:r>
          </a:p>
          <a:p>
            <a:pPr lvl="0"/>
            <a:r>
              <a:rPr lang="en-US" dirty="0"/>
              <a:t>Use this event to read or initialize control properties.</a:t>
            </a:r>
          </a:p>
          <a:p>
            <a:r>
              <a:rPr lang="en-US" dirty="0"/>
              <a:t>The "</a:t>
            </a:r>
            <a:r>
              <a:rPr lang="en-US" dirty="0" err="1"/>
              <a:t>Init</a:t>
            </a:r>
            <a:r>
              <a:rPr lang="en-US" dirty="0"/>
              <a:t>" event is fired first for the bottom-most control in the hierarchy, and then fired up the hierarchy until it is fired for the page itself.</a:t>
            </a:r>
            <a:br>
              <a:rPr lang="en-US" dirty="0"/>
            </a:br>
            <a:endParaRPr lang="en-US" dirty="0"/>
          </a:p>
        </p:txBody>
      </p:sp>
      <p:pic>
        <p:nvPicPr>
          <p:cNvPr id="4" name="Picture 3" descr="ASP.NET2.jpg"/>
          <p:cNvPicPr/>
          <p:nvPr/>
        </p:nvPicPr>
        <p:blipFill>
          <a:blip r:embed="rId2">
            <a:extLst>
              <a:ext uri="{28A0092B-C50C-407E-A947-70E740481C1C}">
                <a14:useLocalDpi xmlns:a14="http://schemas.microsoft.com/office/drawing/2010/main" val="0"/>
              </a:ext>
            </a:extLst>
          </a:blip>
          <a:srcRect/>
          <a:stretch>
            <a:fillRect/>
          </a:stretch>
        </p:blipFill>
        <p:spPr bwMode="auto">
          <a:xfrm>
            <a:off x="4334853" y="752933"/>
            <a:ext cx="5715000" cy="800100"/>
          </a:xfrm>
          <a:prstGeom prst="rect">
            <a:avLst/>
          </a:prstGeom>
          <a:noFill/>
          <a:ln>
            <a:noFill/>
          </a:ln>
        </p:spPr>
      </p:pic>
    </p:spTree>
    <p:extLst>
      <p:ext uri="{BB962C8B-B14F-4D97-AF65-F5344CB8AC3E}">
        <p14:creationId xmlns:p14="http://schemas.microsoft.com/office/powerpoint/2010/main" val="7428200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InitComplete</a:t>
            </a:r>
            <a:endParaRPr lang="en-US" dirty="0"/>
          </a:p>
        </p:txBody>
      </p:sp>
      <p:sp>
        <p:nvSpPr>
          <p:cNvPr id="3" name="Content Placeholder 2"/>
          <p:cNvSpPr>
            <a:spLocks noGrp="1"/>
          </p:cNvSpPr>
          <p:nvPr>
            <p:ph idx="1"/>
          </p:nvPr>
        </p:nvSpPr>
        <p:spPr/>
        <p:txBody>
          <a:bodyPr/>
          <a:lstStyle/>
          <a:p>
            <a:pPr lvl="0"/>
            <a:r>
              <a:rPr lang="en-US" dirty="0"/>
              <a:t>Until now the </a:t>
            </a:r>
            <a:r>
              <a:rPr lang="en-US" dirty="0" err="1"/>
              <a:t>viewstate</a:t>
            </a:r>
            <a:r>
              <a:rPr lang="en-US" dirty="0"/>
              <a:t> values are not yet loaded, hence you can use this event to make changes to the view state that you want to ensure are persisted after the next </a:t>
            </a:r>
            <a:r>
              <a:rPr lang="en-US" dirty="0" err="1"/>
              <a:t>postback</a:t>
            </a:r>
            <a:r>
              <a:rPr lang="en-US" dirty="0"/>
              <a:t>.</a:t>
            </a:r>
          </a:p>
          <a:p>
            <a:pPr lvl="0"/>
            <a:r>
              <a:rPr lang="en-US" dirty="0"/>
              <a:t>Raised by the Page object.</a:t>
            </a:r>
          </a:p>
          <a:p>
            <a:r>
              <a:rPr lang="en-US" dirty="0"/>
              <a:t>Use this event for processing tasks that require all initialization to be complete.</a:t>
            </a:r>
            <a:br>
              <a:rPr lang="en-US" dirty="0"/>
            </a:br>
            <a:r>
              <a:rPr lang="en-US" dirty="0"/>
              <a:t/>
            </a:r>
            <a:br>
              <a:rPr lang="en-US" dirty="0"/>
            </a:br>
            <a:endParaRPr lang="en-US" dirty="0"/>
          </a:p>
        </p:txBody>
      </p:sp>
      <p:pic>
        <p:nvPicPr>
          <p:cNvPr id="4" name="Picture 3" descr="ASP.NET3.jpg"/>
          <p:cNvPicPr/>
          <p:nvPr/>
        </p:nvPicPr>
        <p:blipFill>
          <a:blip r:embed="rId2">
            <a:extLst>
              <a:ext uri="{28A0092B-C50C-407E-A947-70E740481C1C}">
                <a14:useLocalDpi xmlns:a14="http://schemas.microsoft.com/office/drawing/2010/main" val="0"/>
              </a:ext>
            </a:extLst>
          </a:blip>
          <a:srcRect/>
          <a:stretch>
            <a:fillRect/>
          </a:stretch>
        </p:blipFill>
        <p:spPr bwMode="auto">
          <a:xfrm>
            <a:off x="4457700" y="752933"/>
            <a:ext cx="5715000" cy="800100"/>
          </a:xfrm>
          <a:prstGeom prst="rect">
            <a:avLst/>
          </a:prstGeom>
          <a:noFill/>
          <a:ln>
            <a:noFill/>
          </a:ln>
        </p:spPr>
      </p:pic>
    </p:spTree>
    <p:extLst>
      <p:ext uri="{BB962C8B-B14F-4D97-AF65-F5344CB8AC3E}">
        <p14:creationId xmlns:p14="http://schemas.microsoft.com/office/powerpoint/2010/main" val="1565535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OnPreLoad</a:t>
            </a:r>
            <a:r>
              <a:rPr lang="en-US" dirty="0"/>
              <a:t/>
            </a:r>
            <a:br>
              <a:rPr lang="en-US" dirty="0"/>
            </a:br>
            <a:endParaRPr lang="en-US" dirty="0"/>
          </a:p>
        </p:txBody>
      </p:sp>
      <p:sp>
        <p:nvSpPr>
          <p:cNvPr id="5" name="Content Placeholder 4"/>
          <p:cNvSpPr>
            <a:spLocks noGrp="1"/>
          </p:cNvSpPr>
          <p:nvPr>
            <p:ph idx="1"/>
          </p:nvPr>
        </p:nvSpPr>
        <p:spPr/>
        <p:txBody>
          <a:bodyPr/>
          <a:lstStyle/>
          <a:p>
            <a:pPr lvl="0"/>
            <a:r>
              <a:rPr lang="en-US" dirty="0"/>
              <a:t>Raised after the page loads view state for itself and all controls, and after it processes </a:t>
            </a:r>
            <a:r>
              <a:rPr lang="en-US" dirty="0" err="1"/>
              <a:t>postback</a:t>
            </a:r>
            <a:r>
              <a:rPr lang="en-US" dirty="0"/>
              <a:t> data that is included with the Request instance.</a:t>
            </a:r>
          </a:p>
          <a:p>
            <a:pPr lvl="0"/>
            <a:r>
              <a:rPr lang="en-US" dirty="0"/>
              <a:t>Before the Page instance raises this event, it loads view state for itself and all controls, and then processes any </a:t>
            </a:r>
            <a:r>
              <a:rPr lang="en-US" dirty="0" err="1"/>
              <a:t>postback</a:t>
            </a:r>
            <a:r>
              <a:rPr lang="en-US" dirty="0"/>
              <a:t> data included with the Request instance.</a:t>
            </a:r>
          </a:p>
          <a:p>
            <a:pPr lvl="0"/>
            <a:r>
              <a:rPr lang="en-US" dirty="0"/>
              <a:t>Loads </a:t>
            </a:r>
            <a:r>
              <a:rPr lang="en-US" dirty="0" err="1"/>
              <a:t>ViewState</a:t>
            </a:r>
            <a:r>
              <a:rPr lang="en-US" dirty="0"/>
              <a:t>: </a:t>
            </a:r>
            <a:r>
              <a:rPr lang="en-US" dirty="0" err="1"/>
              <a:t>ViewState</a:t>
            </a:r>
            <a:r>
              <a:rPr lang="en-US" dirty="0"/>
              <a:t> data are loaded to controls.</a:t>
            </a:r>
          </a:p>
          <a:p>
            <a:r>
              <a:rPr lang="en-US" dirty="0"/>
              <a:t>Loads </a:t>
            </a:r>
            <a:r>
              <a:rPr lang="en-US" dirty="0" err="1"/>
              <a:t>Postback</a:t>
            </a:r>
            <a:r>
              <a:rPr lang="en-US" dirty="0"/>
              <a:t> data: </a:t>
            </a:r>
            <a:r>
              <a:rPr lang="en-US" dirty="0" err="1"/>
              <a:t>Postback</a:t>
            </a:r>
            <a:r>
              <a:rPr lang="en-US" dirty="0"/>
              <a:t> data are now handed to the page controls.</a:t>
            </a:r>
          </a:p>
        </p:txBody>
      </p:sp>
      <p:pic>
        <p:nvPicPr>
          <p:cNvPr id="6" name="Picture 5" descr="ASP.NET4.jpg"/>
          <p:cNvPicPr/>
          <p:nvPr/>
        </p:nvPicPr>
        <p:blipFill>
          <a:blip r:embed="rId2">
            <a:extLst>
              <a:ext uri="{28A0092B-C50C-407E-A947-70E740481C1C}">
                <a14:useLocalDpi xmlns:a14="http://schemas.microsoft.com/office/drawing/2010/main" val="0"/>
              </a:ext>
            </a:extLst>
          </a:blip>
          <a:srcRect/>
          <a:stretch>
            <a:fillRect/>
          </a:stretch>
        </p:blipFill>
        <p:spPr bwMode="auto">
          <a:xfrm>
            <a:off x="4572000" y="691020"/>
            <a:ext cx="5715000" cy="923925"/>
          </a:xfrm>
          <a:prstGeom prst="rect">
            <a:avLst/>
          </a:prstGeom>
          <a:noFill/>
          <a:ln>
            <a:noFill/>
          </a:ln>
        </p:spPr>
      </p:pic>
    </p:spTree>
    <p:extLst>
      <p:ext uri="{BB962C8B-B14F-4D97-AF65-F5344CB8AC3E}">
        <p14:creationId xmlns:p14="http://schemas.microsoft.com/office/powerpoint/2010/main" val="1008233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Load</a:t>
            </a:r>
            <a:endParaRPr lang="en-US" dirty="0"/>
          </a:p>
        </p:txBody>
      </p:sp>
      <p:sp>
        <p:nvSpPr>
          <p:cNvPr id="3" name="Content Placeholder 2"/>
          <p:cNvSpPr>
            <a:spLocks noGrp="1"/>
          </p:cNvSpPr>
          <p:nvPr>
            <p:ph idx="1"/>
          </p:nvPr>
        </p:nvSpPr>
        <p:spPr/>
        <p:txBody>
          <a:bodyPr/>
          <a:lstStyle/>
          <a:p>
            <a:pPr lvl="0"/>
            <a:r>
              <a:rPr lang="en-US" dirty="0"/>
              <a:t>The Page object calls the </a:t>
            </a:r>
            <a:r>
              <a:rPr lang="en-US" dirty="0" err="1"/>
              <a:t>OnLoad</a:t>
            </a:r>
            <a:r>
              <a:rPr lang="en-US" dirty="0"/>
              <a:t> method on the Page object, and then recursively does the same for each child control until the page and all controls are loaded. The Load event of individual controls occurs after the Load event of the page.</a:t>
            </a:r>
          </a:p>
          <a:p>
            <a:pPr lvl="0"/>
            <a:r>
              <a:rPr lang="en-US" dirty="0"/>
              <a:t>This is the first place in the page lifecycle that all values are restored.</a:t>
            </a:r>
          </a:p>
          <a:p>
            <a:pPr lvl="0"/>
            <a:r>
              <a:rPr lang="en-US" dirty="0"/>
              <a:t>Most code checks the value of </a:t>
            </a:r>
            <a:r>
              <a:rPr lang="en-US" dirty="0" err="1"/>
              <a:t>IsPostBack</a:t>
            </a:r>
            <a:r>
              <a:rPr lang="en-US" dirty="0"/>
              <a:t> to avoid unnecessarily resetting state.</a:t>
            </a:r>
          </a:p>
          <a:p>
            <a:pPr lvl="0"/>
            <a:r>
              <a:rPr lang="en-US" dirty="0"/>
              <a:t>You may also call Validate and check the value of </a:t>
            </a:r>
            <a:r>
              <a:rPr lang="en-US" dirty="0" err="1"/>
              <a:t>IsValid</a:t>
            </a:r>
            <a:r>
              <a:rPr lang="en-US" dirty="0"/>
              <a:t> in this method.</a:t>
            </a:r>
          </a:p>
          <a:p>
            <a:pPr lvl="0"/>
            <a:r>
              <a:rPr lang="en-US" dirty="0"/>
              <a:t>You can also create dynamic controls in this method.</a:t>
            </a:r>
          </a:p>
          <a:p>
            <a:r>
              <a:rPr lang="en-US" dirty="0"/>
              <a:t>Use the </a:t>
            </a:r>
            <a:r>
              <a:rPr lang="en-US" dirty="0" err="1"/>
              <a:t>OnLoad</a:t>
            </a:r>
            <a:r>
              <a:rPr lang="en-US" dirty="0"/>
              <a:t> event method to set properties in controls and establish database connections.</a:t>
            </a:r>
          </a:p>
        </p:txBody>
      </p:sp>
      <p:pic>
        <p:nvPicPr>
          <p:cNvPr id="4" name="Picture 3" descr="ASP.NET5.jpg"/>
          <p:cNvPicPr/>
          <p:nvPr/>
        </p:nvPicPr>
        <p:blipFill>
          <a:blip r:embed="rId2">
            <a:extLst>
              <a:ext uri="{28A0092B-C50C-407E-A947-70E740481C1C}">
                <a14:useLocalDpi xmlns:a14="http://schemas.microsoft.com/office/drawing/2010/main" val="0"/>
              </a:ext>
            </a:extLst>
          </a:blip>
          <a:srcRect/>
          <a:stretch>
            <a:fillRect/>
          </a:stretch>
        </p:blipFill>
        <p:spPr bwMode="auto">
          <a:xfrm>
            <a:off x="4660900" y="695783"/>
            <a:ext cx="5715000" cy="914400"/>
          </a:xfrm>
          <a:prstGeom prst="rect">
            <a:avLst/>
          </a:prstGeom>
          <a:noFill/>
          <a:ln>
            <a:noFill/>
          </a:ln>
        </p:spPr>
      </p:pic>
    </p:spTree>
    <p:extLst>
      <p:ext uri="{BB962C8B-B14F-4D97-AF65-F5344CB8AC3E}">
        <p14:creationId xmlns:p14="http://schemas.microsoft.com/office/powerpoint/2010/main" val="3376337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Control </a:t>
            </a:r>
            <a:r>
              <a:rPr lang="en-US" b="1" dirty="0" err="1"/>
              <a:t>PostBack</a:t>
            </a:r>
            <a:r>
              <a:rPr lang="en-US" b="1" dirty="0"/>
              <a:t> Event(s)</a:t>
            </a:r>
            <a:r>
              <a:rPr lang="en-US" dirty="0"/>
              <a:t/>
            </a:r>
            <a:br>
              <a:rPr lang="en-US" dirty="0"/>
            </a:br>
            <a:endParaRPr lang="en-US" dirty="0"/>
          </a:p>
        </p:txBody>
      </p:sp>
      <p:sp>
        <p:nvSpPr>
          <p:cNvPr id="3" name="Content Placeholder 2"/>
          <p:cNvSpPr>
            <a:spLocks noGrp="1"/>
          </p:cNvSpPr>
          <p:nvPr>
            <p:ph idx="1"/>
          </p:nvPr>
        </p:nvSpPr>
        <p:spPr/>
        <p:txBody>
          <a:bodyPr/>
          <a:lstStyle/>
          <a:p>
            <a:pPr lvl="0"/>
            <a:r>
              <a:rPr lang="en-US" dirty="0"/>
              <a:t>ASP.NET now calls any events on the page or its controls that caused the </a:t>
            </a:r>
            <a:r>
              <a:rPr lang="en-US" dirty="0" err="1"/>
              <a:t>PostBack</a:t>
            </a:r>
            <a:r>
              <a:rPr lang="en-US" dirty="0"/>
              <a:t> to occur.</a:t>
            </a:r>
          </a:p>
          <a:p>
            <a:pPr lvl="0"/>
            <a:r>
              <a:rPr lang="en-US" dirty="0"/>
              <a:t>Use these events to handle specific control events, such as a Button control's Click event or a </a:t>
            </a:r>
            <a:r>
              <a:rPr lang="en-US" dirty="0" err="1"/>
              <a:t>TextBox</a:t>
            </a:r>
            <a:r>
              <a:rPr lang="en-US" dirty="0"/>
              <a:t> control's </a:t>
            </a:r>
            <a:r>
              <a:rPr lang="en-US" dirty="0" err="1"/>
              <a:t>TextChanged</a:t>
            </a:r>
            <a:r>
              <a:rPr lang="en-US" dirty="0"/>
              <a:t> event.</a:t>
            </a:r>
          </a:p>
          <a:p>
            <a:pPr lvl="0"/>
            <a:r>
              <a:rPr lang="en-US" dirty="0"/>
              <a:t>In a </a:t>
            </a:r>
            <a:r>
              <a:rPr lang="en-US" dirty="0" err="1"/>
              <a:t>postback</a:t>
            </a:r>
            <a:r>
              <a:rPr lang="en-US" dirty="0"/>
              <a:t> request, if the page contains validator controls, check the </a:t>
            </a:r>
            <a:r>
              <a:rPr lang="en-US" dirty="0" err="1"/>
              <a:t>IsValid</a:t>
            </a:r>
            <a:r>
              <a:rPr lang="en-US" dirty="0"/>
              <a:t> property of the Page and of individual validation controls before performing any processing.</a:t>
            </a:r>
          </a:p>
          <a:p>
            <a:r>
              <a:rPr lang="en-US" dirty="0"/>
              <a:t>This is just an example of a control event. Here it is the button click event that caused the </a:t>
            </a:r>
            <a:r>
              <a:rPr lang="en-US" dirty="0" err="1"/>
              <a:t>postback</a:t>
            </a:r>
            <a:r>
              <a:rPr lang="en-US" dirty="0"/>
              <a:t>.</a:t>
            </a:r>
            <a:br>
              <a:rPr lang="en-US" dirty="0"/>
            </a:br>
            <a:endParaRPr lang="en-US" dirty="0"/>
          </a:p>
        </p:txBody>
      </p:sp>
      <p:pic>
        <p:nvPicPr>
          <p:cNvPr id="4" name="Picture 3" descr="ASP.NET6.jpg"/>
          <p:cNvPicPr/>
          <p:nvPr/>
        </p:nvPicPr>
        <p:blipFill>
          <a:blip r:embed="rId2">
            <a:extLst>
              <a:ext uri="{28A0092B-C50C-407E-A947-70E740481C1C}">
                <a14:useLocalDpi xmlns:a14="http://schemas.microsoft.com/office/drawing/2010/main" val="0"/>
              </a:ext>
            </a:extLst>
          </a:blip>
          <a:srcRect/>
          <a:stretch>
            <a:fillRect/>
          </a:stretch>
        </p:blipFill>
        <p:spPr bwMode="auto">
          <a:xfrm>
            <a:off x="4483100" y="1086308"/>
            <a:ext cx="5715000" cy="866775"/>
          </a:xfrm>
          <a:prstGeom prst="rect">
            <a:avLst/>
          </a:prstGeom>
          <a:noFill/>
          <a:ln>
            <a:noFill/>
          </a:ln>
        </p:spPr>
      </p:pic>
    </p:spTree>
    <p:extLst>
      <p:ext uri="{BB962C8B-B14F-4D97-AF65-F5344CB8AC3E}">
        <p14:creationId xmlns:p14="http://schemas.microsoft.com/office/powerpoint/2010/main" val="23999423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Mehr">
      <a:majorFont>
        <a:latin typeface="Candara"/>
        <a:ea typeface=""/>
        <a:cs typeface="Mehr Nastaliq Web"/>
      </a:majorFont>
      <a:minorFont>
        <a:latin typeface="Candara"/>
        <a:ea typeface=""/>
        <a:cs typeface="Mehr Nastaliq Web"/>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45</TotalTime>
  <Words>1055</Words>
  <Application>Microsoft Office PowerPoint</Application>
  <PresentationFormat>Widescreen</PresentationFormat>
  <Paragraphs>101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Candara</vt:lpstr>
      <vt:lpstr>Mehr Nastaliq Web</vt:lpstr>
      <vt:lpstr>Wingdings 3</vt:lpstr>
      <vt:lpstr>Ion</vt:lpstr>
      <vt:lpstr>ASP .NET Page Life Cycle</vt:lpstr>
      <vt:lpstr>Life Cycle</vt:lpstr>
      <vt:lpstr>Steps of the Life Cycle</vt:lpstr>
      <vt:lpstr>PreInit</vt:lpstr>
      <vt:lpstr>Init</vt:lpstr>
      <vt:lpstr>InitComplete</vt:lpstr>
      <vt:lpstr>OnPreLoad </vt:lpstr>
      <vt:lpstr>Load</vt:lpstr>
      <vt:lpstr>Control PostBack Event(s) </vt:lpstr>
      <vt:lpstr>LoadComplete </vt:lpstr>
      <vt:lpstr>OnPreRender </vt:lpstr>
      <vt:lpstr>OnSaveStateComplete </vt:lpstr>
      <vt:lpstr>Render, a Method</vt:lpstr>
      <vt:lpstr>UnLoad </vt:lpstr>
      <vt:lpstr>ViewState </vt:lpstr>
      <vt:lpstr>ViewState – Advantages and Disadvantages </vt:lpstr>
      <vt:lpstr>ViewState -- Where to Use</vt:lpstr>
      <vt:lpstr>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 and CSS</dc:title>
  <dc:creator>Muneeb Baig</dc:creator>
  <cp:lastModifiedBy>Muneeb Baig</cp:lastModifiedBy>
  <cp:revision>12</cp:revision>
  <dcterms:created xsi:type="dcterms:W3CDTF">2017-03-20T20:07:47Z</dcterms:created>
  <dcterms:modified xsi:type="dcterms:W3CDTF">2017-04-01T19:20:21Z</dcterms:modified>
</cp:coreProperties>
</file>