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8" r:id="rId3"/>
    <p:sldId id="259" r:id="rId4"/>
    <p:sldId id="257" r:id="rId5"/>
    <p:sldId id="261" r:id="rId6"/>
    <p:sldId id="271" r:id="rId7"/>
    <p:sldId id="270" r:id="rId8"/>
    <p:sldId id="262" r:id="rId9"/>
    <p:sldId id="272" r:id="rId10"/>
    <p:sldId id="273" r:id="rId11"/>
    <p:sldId id="263" r:id="rId12"/>
    <p:sldId id="269" r:id="rId13"/>
    <p:sldId id="264" r:id="rId14"/>
    <p:sldId id="274" r:id="rId15"/>
    <p:sldId id="265" r:id="rId16"/>
    <p:sldId id="266" r:id="rId17"/>
    <p:sldId id="267" r:id="rId18"/>
    <p:sldId id="268"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1" d="100"/>
          <a:sy n="131" d="100"/>
        </p:scale>
        <p:origin x="104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c634e8f8d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634e8f8d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c634e8f8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634e8f8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c634e8f8d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c634e8f8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63a7f6a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63a7f6a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63a7f6a6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63a7f6a6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63a7f6a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63a7f6a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63a7f6a6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63a7f6a6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634e8f8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634e8f8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c634e8f8d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634e8f8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634e8f8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c634e8f8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634e8f8d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634e8f8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56775"/>
            <a:ext cx="8520600" cy="1118483"/>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4400" dirty="0"/>
              <a:t>Captcha Recognition using CNN</a:t>
            </a:r>
            <a:endParaRPr sz="4400" dirty="0"/>
          </a:p>
        </p:txBody>
      </p:sp>
      <p:sp>
        <p:nvSpPr>
          <p:cNvPr id="55" name="Google Shape;55;p13"/>
          <p:cNvSpPr txBox="1">
            <a:spLocks noGrp="1"/>
          </p:cNvSpPr>
          <p:nvPr>
            <p:ph type="subTitle" idx="1"/>
          </p:nvPr>
        </p:nvSpPr>
        <p:spPr>
          <a:xfrm>
            <a:off x="623400" y="2008743"/>
            <a:ext cx="8520600" cy="175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dirty="0"/>
              <a:t>Presented by: </a:t>
            </a:r>
          </a:p>
          <a:p>
            <a:pPr lvl="1" indent="-457200" algn="l">
              <a:buFont typeface="Arial" panose="020B0604020202020204" pitchFamily="34" charset="0"/>
              <a:buChar char="•"/>
            </a:pPr>
            <a:r>
              <a:rPr lang="en-IN" sz="2000" dirty="0" err="1"/>
              <a:t>Muneeshwaran</a:t>
            </a:r>
            <a:r>
              <a:rPr lang="en-IN" sz="2000" dirty="0"/>
              <a:t> S</a:t>
            </a:r>
          </a:p>
          <a:p>
            <a:pPr lvl="1" indent="-457200" algn="l">
              <a:buFont typeface="Arial" panose="020B0604020202020204" pitchFamily="34" charset="0"/>
              <a:buChar char="•"/>
            </a:pPr>
            <a:r>
              <a:rPr lang="en-GB" sz="2000" dirty="0"/>
              <a:t>III year, KVCET</a:t>
            </a:r>
          </a:p>
          <a:p>
            <a:pPr lvl="1" indent="-457200" algn="l">
              <a:buFont typeface="Arial" panose="020B0604020202020204" pitchFamily="34" charset="0"/>
              <a:buChar char="•"/>
            </a:pPr>
            <a:r>
              <a:rPr lang="en-GB" sz="2000" dirty="0"/>
              <a:t>NM ID - au421221243024                     </a:t>
            </a:r>
          </a:p>
          <a:p>
            <a:pPr lvl="1" indent="-457200" algn="l">
              <a:buFont typeface="Arial" panose="020B0604020202020204" pitchFamily="34" charset="0"/>
              <a:buChar char="•"/>
            </a:pPr>
            <a:r>
              <a:rPr lang="en-GB" sz="2000" dirty="0"/>
              <a:t>Email ID - muneesh6003@gmail.com</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1A156D-8A08-D061-2F59-A0A234F4FF75}"/>
              </a:ext>
            </a:extLst>
          </p:cNvPr>
          <p:cNvSpPr>
            <a:spLocks noGrp="1"/>
          </p:cNvSpPr>
          <p:nvPr>
            <p:ph type="body" idx="1"/>
          </p:nvPr>
        </p:nvSpPr>
        <p:spPr>
          <a:xfrm>
            <a:off x="311700" y="516052"/>
            <a:ext cx="8520600" cy="3416400"/>
          </a:xfrm>
        </p:spPr>
        <p:txBody>
          <a:bodyPr/>
          <a:lstStyle/>
          <a:p>
            <a:pPr marL="0" lvl="0" indent="0" algn="l" rtl="0">
              <a:spcBef>
                <a:spcPts val="0"/>
              </a:spcBef>
              <a:spcAft>
                <a:spcPts val="0"/>
              </a:spcAft>
              <a:buNone/>
            </a:pPr>
            <a:r>
              <a:rPr lang="en-US" sz="1800" dirty="0">
                <a:solidFill>
                  <a:schemeClr val="tx1"/>
                </a:solidFill>
              </a:rPr>
              <a:t>Algorithm Selection:</a:t>
            </a:r>
          </a:p>
          <a:p>
            <a:pPr marL="0" lvl="0" indent="0" algn="l" rtl="0">
              <a:spcBef>
                <a:spcPts val="0"/>
              </a:spcBef>
              <a:spcAft>
                <a:spcPts val="0"/>
              </a:spcAft>
              <a:buNone/>
            </a:pPr>
            <a:endParaRPr lang="en-US" sz="1800" dirty="0">
              <a:solidFill>
                <a:schemeClr val="tx1"/>
              </a:solidFill>
            </a:endParaRPr>
          </a:p>
          <a:p>
            <a:pPr marL="285750" indent="-285750"/>
            <a:r>
              <a:rPr lang="en-US" sz="1800" dirty="0">
                <a:solidFill>
                  <a:schemeClr val="tx1"/>
                </a:solidFill>
              </a:rPr>
              <a:t> Choose a suitable algorithm for captcha recognition, considering the complexity of captcha designs and the need for high accuracy.</a:t>
            </a:r>
          </a:p>
          <a:p>
            <a:pPr marL="285750" indent="-285750"/>
            <a:r>
              <a:rPr lang="en-US" sz="1800" dirty="0">
                <a:solidFill>
                  <a:schemeClr val="tx1"/>
                </a:solidFill>
              </a:rPr>
              <a:t> Convolutional Neural Networks (CNNs) are often preferred for image recognition tasks due to their ability to learn hierarchical features.</a:t>
            </a:r>
          </a:p>
          <a:p>
            <a:pPr marL="285750" indent="-285750"/>
            <a:r>
              <a:rPr lang="en-US" sz="1800" dirty="0">
                <a:solidFill>
                  <a:schemeClr val="tx1"/>
                </a:solidFill>
              </a:rPr>
              <a:t> Select a CNN architecture such as </a:t>
            </a:r>
            <a:r>
              <a:rPr lang="en-US" sz="1800" dirty="0" err="1">
                <a:solidFill>
                  <a:schemeClr val="tx1"/>
                </a:solidFill>
              </a:rPr>
              <a:t>ResNet</a:t>
            </a:r>
            <a:r>
              <a:rPr lang="en-US" sz="1800" dirty="0">
                <a:solidFill>
                  <a:schemeClr val="tx1"/>
                </a:solidFill>
              </a:rPr>
              <a:t>, VGG, or custom designed networks based on the specific requirements and computational resources available.</a:t>
            </a:r>
          </a:p>
          <a:p>
            <a:endParaRPr lang="en-IN" dirty="0"/>
          </a:p>
        </p:txBody>
      </p:sp>
    </p:spTree>
    <p:extLst>
      <p:ext uri="{BB962C8B-B14F-4D97-AF65-F5344CB8AC3E}">
        <p14:creationId xmlns:p14="http://schemas.microsoft.com/office/powerpoint/2010/main" val="350382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10820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TRAINING AND PROCESS</a:t>
            </a:r>
            <a:endParaRPr dirty="0"/>
          </a:p>
        </p:txBody>
      </p:sp>
      <p:sp>
        <p:nvSpPr>
          <p:cNvPr id="97" name="Google Shape;97;p20"/>
          <p:cNvSpPr txBox="1">
            <a:spLocks noGrp="1"/>
          </p:cNvSpPr>
          <p:nvPr>
            <p:ph type="body" idx="1"/>
          </p:nvPr>
        </p:nvSpPr>
        <p:spPr>
          <a:xfrm>
            <a:off x="392167" y="680905"/>
            <a:ext cx="8520600" cy="441047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600" dirty="0"/>
              <a:t>Data Splitting:</a:t>
            </a:r>
          </a:p>
          <a:p>
            <a:pPr marL="285750" indent="-285750"/>
            <a:r>
              <a:rPr lang="en-US" sz="1600" dirty="0"/>
              <a:t> Divide the dataset into training, validation, and test sets to assess the performance of the trained model.</a:t>
            </a:r>
          </a:p>
          <a:p>
            <a:pPr marL="285750" indent="-285750"/>
            <a:r>
              <a:rPr lang="en-US" sz="1600" dirty="0"/>
              <a:t> Typically, allocate the majority of data to the training set (e.g., 70-80%) and smaller portions to the validation and test sets (e.g., 10-15% each).</a:t>
            </a:r>
          </a:p>
          <a:p>
            <a:pPr marL="285750" indent="-285750"/>
            <a:r>
              <a:rPr lang="en-US" sz="1600" dirty="0"/>
              <a:t> Ensure that data splitting maintains the distribution of captcha images across classes to prevent bias in model training and evaluation.</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Feature Scaling:</a:t>
            </a:r>
          </a:p>
          <a:p>
            <a:pPr marL="285750" indent="-285750"/>
            <a:r>
              <a:rPr lang="en-US" sz="1600" dirty="0"/>
              <a:t> Normalize the pixel values of captcha images to a common scale to improve convergence during model training.</a:t>
            </a:r>
          </a:p>
          <a:p>
            <a:pPr marL="285750" indent="-285750"/>
            <a:r>
              <a:rPr lang="en-US" sz="1600" dirty="0"/>
              <a:t> Common techniques include minmax scaling or standardization, where pixel values are scaled to a range or centered around a mean with unit variance.</a:t>
            </a:r>
          </a:p>
          <a:p>
            <a:pPr marL="0" indent="0">
              <a:buNone/>
            </a:pPr>
            <a:endParaRPr lang="en-US" dirty="0"/>
          </a:p>
          <a:p>
            <a:pPr marL="0" lvl="0" indent="0" algn="l" rtl="0">
              <a:spcBef>
                <a:spcPts val="0"/>
              </a:spcBef>
              <a:spcAft>
                <a:spcPts val="0"/>
              </a:spcAft>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4F93A0-2454-1D18-8281-F394DA0A5356}"/>
              </a:ext>
            </a:extLst>
          </p:cNvPr>
          <p:cNvSpPr>
            <a:spLocks noGrp="1"/>
          </p:cNvSpPr>
          <p:nvPr>
            <p:ph type="body" idx="1"/>
          </p:nvPr>
        </p:nvSpPr>
        <p:spPr>
          <a:xfrm>
            <a:off x="311700" y="270663"/>
            <a:ext cx="8520600" cy="4732934"/>
          </a:xfrm>
        </p:spPr>
        <p:txBody>
          <a:bodyPr>
            <a:normAutofit/>
          </a:bodyPr>
          <a:lstStyle/>
          <a:p>
            <a:pPr marL="0" lvl="0" indent="0" algn="l" rtl="0">
              <a:spcBef>
                <a:spcPts val="0"/>
              </a:spcBef>
              <a:spcAft>
                <a:spcPts val="0"/>
              </a:spcAft>
              <a:buNone/>
            </a:pPr>
            <a:r>
              <a:rPr lang="en-US" sz="1900" dirty="0"/>
              <a:t>Model Training:</a:t>
            </a:r>
          </a:p>
          <a:p>
            <a:pPr marL="285750" indent="-285750"/>
            <a:r>
              <a:rPr lang="en-US" sz="1900" dirty="0"/>
              <a:t> </a:t>
            </a:r>
            <a:r>
              <a:rPr lang="en-US" sz="1500" dirty="0"/>
              <a:t>Train the selected CNN model on the training dataset using an appropriate optimization algorithm such as stochastic gradient descent (SGD) or Adam.</a:t>
            </a:r>
          </a:p>
          <a:p>
            <a:pPr marL="285750" indent="-285750"/>
            <a:r>
              <a:rPr lang="en-US" sz="1500" dirty="0"/>
              <a:t> During training, iteratively update model parameters (weights and biases) to minimize a loss function that measures the disparity between predicted and actual captcha characters.</a:t>
            </a:r>
          </a:p>
          <a:p>
            <a:pPr marL="285750" indent="-285750"/>
            <a:r>
              <a:rPr lang="en-US" sz="1500" dirty="0"/>
              <a:t> Monitor training progress using metrics such as loss and accuracy on the validation set to prevent overfitting and adjust hyperparameters as needed.</a:t>
            </a:r>
          </a:p>
          <a:p>
            <a:pPr marL="0" lvl="0" indent="0" algn="l" rtl="0">
              <a:spcBef>
                <a:spcPts val="0"/>
              </a:spcBef>
              <a:spcAft>
                <a:spcPts val="0"/>
              </a:spcAft>
              <a:buNone/>
            </a:pPr>
            <a:endParaRPr lang="en-US" sz="1500" dirty="0"/>
          </a:p>
          <a:p>
            <a:pPr marL="0" lvl="0" indent="0" algn="l" rtl="0">
              <a:spcBef>
                <a:spcPts val="0"/>
              </a:spcBef>
              <a:spcAft>
                <a:spcPts val="0"/>
              </a:spcAft>
              <a:buNone/>
            </a:pPr>
            <a:r>
              <a:rPr lang="en-US" sz="1500" dirty="0"/>
              <a:t>Model Evaluation:</a:t>
            </a:r>
          </a:p>
          <a:p>
            <a:pPr marL="285750" indent="-285750"/>
            <a:r>
              <a:rPr lang="en-US" sz="1500" dirty="0"/>
              <a:t> Evaluate the trained model's performance on the separate validation and test sets to assess its generalization ability.</a:t>
            </a:r>
          </a:p>
          <a:p>
            <a:pPr marL="285750" indent="-285750"/>
            <a:r>
              <a:rPr lang="en-US" sz="1500" dirty="0"/>
              <a:t> Compute evaluation metrics such as accuracy, precision, recall, and F1score to quantify model performance.</a:t>
            </a:r>
          </a:p>
          <a:p>
            <a:pPr marL="285750" indent="-285750"/>
            <a:r>
              <a:rPr lang="en-US" sz="1500" dirty="0"/>
              <a:t> Analyze model predictions and misclassifications to identify areas for improvement and potential sources of error.</a:t>
            </a:r>
          </a:p>
          <a:p>
            <a:endParaRPr lang="en-IN" dirty="0"/>
          </a:p>
        </p:txBody>
      </p:sp>
    </p:spTree>
    <p:extLst>
      <p:ext uri="{BB962C8B-B14F-4D97-AF65-F5344CB8AC3E}">
        <p14:creationId xmlns:p14="http://schemas.microsoft.com/office/powerpoint/2010/main" val="2852018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PREDICTION PROCESS</a:t>
            </a:r>
            <a:endParaRPr/>
          </a:p>
        </p:txBody>
      </p:sp>
      <p:sp>
        <p:nvSpPr>
          <p:cNvPr id="103" name="Google Shape;103;p21"/>
          <p:cNvSpPr txBox="1">
            <a:spLocks noGrp="1"/>
          </p:cNvSpPr>
          <p:nvPr>
            <p:ph type="body" idx="1"/>
          </p:nvPr>
        </p:nvSpPr>
        <p:spPr>
          <a:xfrm>
            <a:off x="311700" y="1152474"/>
            <a:ext cx="8520600" cy="37974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New Data Input:</a:t>
            </a:r>
          </a:p>
          <a:p>
            <a:pPr marL="285750" indent="-285750"/>
            <a:r>
              <a:rPr lang="en-US" dirty="0"/>
              <a:t> Receive new captcha images as input for prediction from the deployment environment.</a:t>
            </a:r>
          </a:p>
          <a:p>
            <a:pPr marL="285750" indent="-285750"/>
            <a:r>
              <a:rPr lang="en-US" dirty="0"/>
              <a:t> Ensure that the input images conform to the same format and dimensions as those used during model training.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Preprocessing:</a:t>
            </a:r>
          </a:p>
          <a:p>
            <a:pPr marL="285750" indent="-285750"/>
            <a:r>
              <a:rPr lang="en-US" dirty="0"/>
              <a:t> Apply preprocessing steps to the new captcha images to prepare them for model inference.</a:t>
            </a:r>
          </a:p>
          <a:p>
            <a:pPr marL="285750" indent="-285750"/>
            <a:r>
              <a:rPr lang="en-US" dirty="0"/>
              <a:t> Perform any necessary preprocessing techniques such as normalization, resizing, and data augmentation to ensure consistency with the training data.</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3545AD-0768-4D24-57F4-35331EC82AD6}"/>
              </a:ext>
            </a:extLst>
          </p:cNvPr>
          <p:cNvSpPr>
            <a:spLocks noGrp="1"/>
          </p:cNvSpPr>
          <p:nvPr>
            <p:ph type="body" idx="1"/>
          </p:nvPr>
        </p:nvSpPr>
        <p:spPr>
          <a:xfrm>
            <a:off x="311700" y="442900"/>
            <a:ext cx="8576268" cy="4553381"/>
          </a:xfrm>
        </p:spPr>
        <p:txBody>
          <a:bodyPr>
            <a:noAutofit/>
          </a:bodyPr>
          <a:lstStyle/>
          <a:p>
            <a:pPr marL="0" lvl="0" indent="0" algn="l" rtl="0">
              <a:spcBef>
                <a:spcPts val="0"/>
              </a:spcBef>
              <a:spcAft>
                <a:spcPts val="0"/>
              </a:spcAft>
              <a:buNone/>
            </a:pPr>
            <a:r>
              <a:rPr lang="en-US" dirty="0"/>
              <a:t>Model Inference:</a:t>
            </a:r>
          </a:p>
          <a:p>
            <a:pPr marL="285750" indent="-285750"/>
            <a:r>
              <a:rPr lang="en-US" dirty="0"/>
              <a:t> Pass the preprocessed captcha images through the trained CNN model for inference.</a:t>
            </a:r>
          </a:p>
          <a:p>
            <a:pPr marL="285750" indent="-285750"/>
            <a:r>
              <a:rPr lang="en-US" dirty="0"/>
              <a:t> Utilize the model's forward pass mechanism to generate predictions for the characters within the captcha images.</a:t>
            </a:r>
          </a:p>
          <a:p>
            <a:pPr marL="285750" indent="-285750"/>
            <a:r>
              <a:rPr lang="en-US" dirty="0"/>
              <a:t> Obtain probability scores or class predictions for each character in the captcha.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Result Interpretation:</a:t>
            </a:r>
          </a:p>
          <a:p>
            <a:pPr marL="285750" indent="-285750"/>
            <a:r>
              <a:rPr lang="en-US" dirty="0"/>
              <a:t> Interpret the model's predictions to extract the characters comprising the captcha.</a:t>
            </a:r>
          </a:p>
          <a:p>
            <a:pPr marL="285750" indent="-285750"/>
            <a:r>
              <a:rPr lang="en-US" dirty="0"/>
              <a:t> Depending on the output format, select the characters with the highest probability scores as the predicted captcha characters.</a:t>
            </a:r>
          </a:p>
          <a:p>
            <a:pPr marL="285750" indent="-285750"/>
            <a:r>
              <a:rPr lang="en-US" dirty="0"/>
              <a:t> Handle any postprocessing steps required to refine the predictions or handle special cases (e.g., ambiguous characters or noise).</a:t>
            </a:r>
          </a:p>
          <a:p>
            <a:endParaRPr lang="en-IN" dirty="0"/>
          </a:p>
        </p:txBody>
      </p:sp>
    </p:spTree>
    <p:extLst>
      <p:ext uri="{BB962C8B-B14F-4D97-AF65-F5344CB8AC3E}">
        <p14:creationId xmlns:p14="http://schemas.microsoft.com/office/powerpoint/2010/main" val="322582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RESULT</a:t>
            </a:r>
            <a:endParaRPr dirty="0"/>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US" b="0" i="0" dirty="0">
                <a:solidFill>
                  <a:srgbClr val="0D0D0D"/>
                </a:solidFill>
                <a:effectLst/>
                <a:latin typeface="+mn-lt"/>
              </a:rPr>
              <a:t>Our captcha recognition system achieved an more accuracy on the test dataset.</a:t>
            </a:r>
          </a:p>
          <a:p>
            <a:endParaRPr lang="en-US" b="0" i="0" dirty="0">
              <a:solidFill>
                <a:srgbClr val="0D0D0D"/>
              </a:solidFill>
              <a:effectLst/>
              <a:latin typeface="+mn-lt"/>
            </a:endParaRPr>
          </a:p>
          <a:p>
            <a:r>
              <a:rPr lang="en-US" b="0" i="0" dirty="0">
                <a:solidFill>
                  <a:srgbClr val="0D0D0D"/>
                </a:solidFill>
                <a:effectLst/>
                <a:latin typeface="+mn-lt"/>
              </a:rPr>
              <a:t>The system successfully recognized captcha characters from various sources, demonstrating robustness against noise and distortions.</a:t>
            </a:r>
          </a:p>
          <a:p>
            <a:endParaRPr lang="en-US" b="0" i="0" dirty="0">
              <a:solidFill>
                <a:srgbClr val="0D0D0D"/>
              </a:solidFill>
              <a:effectLst/>
              <a:latin typeface="+mn-lt"/>
            </a:endParaRPr>
          </a:p>
          <a:p>
            <a:r>
              <a:rPr lang="en-US" b="0" i="0" dirty="0">
                <a:solidFill>
                  <a:srgbClr val="0D0D0D"/>
                </a:solidFill>
                <a:effectLst/>
                <a:latin typeface="+mn-lt"/>
              </a:rPr>
              <a:t>Performance metrics such as precision, recall, and F1score further validate the effectiveness of the deployed model.</a:t>
            </a:r>
          </a:p>
          <a:p>
            <a:pPr marL="0" lvl="0" indent="0" algn="l" rtl="0">
              <a:spcBef>
                <a:spcPts val="0"/>
              </a:spcBef>
              <a:spcAft>
                <a:spcPts val="12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CONCLUSION</a:t>
            </a:r>
            <a:endParaRPr dirty="0"/>
          </a:p>
        </p:txBody>
      </p:sp>
      <p:sp>
        <p:nvSpPr>
          <p:cNvPr id="115" name="Google Shape;115;p23"/>
          <p:cNvSpPr txBox="1">
            <a:spLocks noGrp="1"/>
          </p:cNvSpPr>
          <p:nvPr>
            <p:ph type="body" idx="1"/>
          </p:nvPr>
        </p:nvSpPr>
        <p:spPr>
          <a:xfrm>
            <a:off x="311700" y="1152474"/>
            <a:ext cx="8520600" cy="3834053"/>
          </a:xfrm>
          <a:prstGeom prst="rect">
            <a:avLst/>
          </a:prstGeom>
        </p:spPr>
        <p:txBody>
          <a:bodyPr spcFirstLastPara="1" wrap="square" lIns="91425" tIns="91425" rIns="91425" bIns="91425" anchor="t" anchorCtr="0">
            <a:normAutofit fontScale="92500" lnSpcReduction="20000"/>
          </a:bodyPr>
          <a:lstStyle/>
          <a:p>
            <a:pPr marL="285750" indent="-285750">
              <a:spcAft>
                <a:spcPts val="1200"/>
              </a:spcAft>
            </a:pPr>
            <a:r>
              <a:rPr lang="en-US" dirty="0"/>
              <a:t>In conclusion, our project presents a robust solution for captcha recognition utilizing Convolutional Neural Networks (CNNs). </a:t>
            </a:r>
          </a:p>
          <a:p>
            <a:pPr marL="285750" indent="-285750">
              <a:spcAft>
                <a:spcPts val="1200"/>
              </a:spcAft>
            </a:pPr>
            <a:r>
              <a:rPr lang="en-US" dirty="0"/>
              <a:t>Through extensive training and evaluation, we have demonstrated the effectiveness of our system in accurately identifying characters within captchas. </a:t>
            </a:r>
          </a:p>
          <a:p>
            <a:pPr marL="285750" indent="-285750">
              <a:spcAft>
                <a:spcPts val="1200"/>
              </a:spcAft>
            </a:pPr>
            <a:r>
              <a:rPr lang="en-US" dirty="0"/>
              <a:t>The achieved accuracy rate reflects the reliability of our approach, showcasing its potential for enhancing security and usability in various online applications.</a:t>
            </a:r>
          </a:p>
          <a:p>
            <a:pPr marL="285750" indent="-285750">
              <a:spcAft>
                <a:spcPts val="1200"/>
              </a:spcAft>
            </a:pPr>
            <a:r>
              <a:rPr lang="en-US" dirty="0"/>
              <a:t> Furthermore, the scalability and flexibility of our system offer opportunities for future enhancements and integration into diverse environments. </a:t>
            </a:r>
          </a:p>
          <a:p>
            <a:pPr marL="285750" indent="-285750">
              <a:spcAft>
                <a:spcPts val="1200"/>
              </a:spcAft>
            </a:pPr>
            <a:r>
              <a:rPr lang="en-US" dirty="0"/>
              <a:t>Overall, our project contributes to the advancement of automated captcha recognition technology, paving the way for improved user authentication and enhanced online security measures.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FUTURE SCOPE</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b="0" i="0" dirty="0">
                <a:solidFill>
                  <a:srgbClr val="0D0D0D"/>
                </a:solidFill>
                <a:effectLst/>
                <a:latin typeface="+mn-lt"/>
              </a:rPr>
              <a:t>Future enhancements may include exploring advanced CNN architectures, such as recurrent or attention based models, for improved recognition accuracy.</a:t>
            </a:r>
          </a:p>
          <a:p>
            <a:pPr algn="l">
              <a:buFont typeface="Arial" panose="020B0604020202020204" pitchFamily="34" charset="0"/>
              <a:buChar char="•"/>
            </a:pPr>
            <a:r>
              <a:rPr lang="en-US" b="0" i="0" dirty="0">
                <a:solidFill>
                  <a:srgbClr val="0D0D0D"/>
                </a:solidFill>
                <a:effectLst/>
                <a:latin typeface="+mn-lt"/>
              </a:rPr>
              <a:t>Integration with captcha generation systems to create more diverse and challenging datasets.</a:t>
            </a:r>
          </a:p>
          <a:p>
            <a:pPr algn="l">
              <a:buFont typeface="Arial" panose="020B0604020202020204" pitchFamily="34" charset="0"/>
              <a:buChar char="•"/>
            </a:pPr>
            <a:r>
              <a:rPr lang="en-US" b="0" i="0" dirty="0">
                <a:solidFill>
                  <a:srgbClr val="0D0D0D"/>
                </a:solidFill>
                <a:effectLst/>
                <a:latin typeface="+mn-lt"/>
              </a:rPr>
              <a:t>Investigating techniques to mitigate adversarial attacks on captcha recognition systems.</a:t>
            </a:r>
          </a:p>
          <a:p>
            <a:pPr marL="0" lvl="0" indent="0" algn="l" rtl="0">
              <a:spcBef>
                <a:spcPts val="0"/>
              </a:spcBef>
              <a:spcAft>
                <a:spcPts val="12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1200"/>
              </a:spcAft>
              <a:buNone/>
            </a:pPr>
            <a:r>
              <a:rPr lang="en-IN" sz="6400" dirty="0">
                <a:solidFill>
                  <a:schemeClr val="tx1"/>
                </a:solidFill>
              </a:rPr>
              <a:t>1. Yan, LeCun. "Deep Learning and Convolutional Neural Networks." Available online: [http://yann.lecun.com/exdb/publis/index.html](http://yann.lecun.com/exdb/publis/index.html)</a:t>
            </a:r>
          </a:p>
          <a:p>
            <a:pPr marL="0" lvl="0" indent="0" algn="l" rtl="0">
              <a:spcBef>
                <a:spcPts val="0"/>
              </a:spcBef>
              <a:spcAft>
                <a:spcPts val="1200"/>
              </a:spcAft>
              <a:buNone/>
            </a:pPr>
            <a:r>
              <a:rPr lang="en-IN" sz="6400" dirty="0">
                <a:solidFill>
                  <a:schemeClr val="tx1"/>
                </a:solidFill>
              </a:rPr>
              <a:t>2. Goodfellow, Ian, et al. "Deep Learning." MIT Press, 2016.</a:t>
            </a:r>
          </a:p>
          <a:p>
            <a:pPr marL="0" lvl="0" indent="0" algn="l" rtl="0">
              <a:spcBef>
                <a:spcPts val="0"/>
              </a:spcBef>
              <a:spcAft>
                <a:spcPts val="1200"/>
              </a:spcAft>
              <a:buNone/>
            </a:pPr>
            <a:r>
              <a:rPr lang="en-IN" sz="6400" dirty="0">
                <a:solidFill>
                  <a:schemeClr val="tx1"/>
                </a:solidFill>
              </a:rPr>
              <a:t>3. </a:t>
            </a:r>
            <a:r>
              <a:rPr lang="en-IN" sz="6400" dirty="0" err="1">
                <a:solidFill>
                  <a:schemeClr val="tx1"/>
                </a:solidFill>
              </a:rPr>
              <a:t>Krizhevsky</a:t>
            </a:r>
            <a:r>
              <a:rPr lang="en-IN" sz="6400" dirty="0">
                <a:solidFill>
                  <a:schemeClr val="tx1"/>
                </a:solidFill>
              </a:rPr>
              <a:t>, Alex, et al. "ImageNet Classification with Deep Convolutional Neural Networks." Advances in Neural Information Processing Systems, 2012.</a:t>
            </a:r>
          </a:p>
          <a:p>
            <a:pPr marL="0" lvl="0" indent="0" algn="l" rtl="0">
              <a:spcBef>
                <a:spcPts val="0"/>
              </a:spcBef>
              <a:spcAft>
                <a:spcPts val="1200"/>
              </a:spcAft>
              <a:buNone/>
            </a:pPr>
            <a:r>
              <a:rPr lang="en-IN" sz="6400" dirty="0">
                <a:solidFill>
                  <a:schemeClr val="tx1"/>
                </a:solidFill>
              </a:rPr>
              <a:t>4. Simonyan, Karen, and Andrew Zisserman. "Very Deep Convolutional Networks for Large Scale Image Recognition." </a:t>
            </a:r>
            <a:r>
              <a:rPr lang="en-IN" sz="6400" dirty="0" err="1">
                <a:solidFill>
                  <a:schemeClr val="tx1"/>
                </a:solidFill>
              </a:rPr>
              <a:t>arXiv</a:t>
            </a:r>
            <a:r>
              <a:rPr lang="en-IN" sz="6400" dirty="0">
                <a:solidFill>
                  <a:schemeClr val="tx1"/>
                </a:solidFill>
              </a:rPr>
              <a:t> preprint arXiv:1409.1556, 2014.</a:t>
            </a:r>
          </a:p>
          <a:p>
            <a:pPr marL="0" lvl="0" indent="0" algn="l" rtl="0">
              <a:spcBef>
                <a:spcPts val="0"/>
              </a:spcBef>
              <a:spcAft>
                <a:spcPts val="1200"/>
              </a:spcAft>
              <a:buNone/>
            </a:pPr>
            <a:r>
              <a:rPr lang="en-IN" sz="6400" dirty="0">
                <a:solidFill>
                  <a:schemeClr val="tx1"/>
                </a:solidFill>
              </a:rPr>
              <a:t>5. </a:t>
            </a:r>
            <a:r>
              <a:rPr lang="en-IN" sz="6400" dirty="0" err="1">
                <a:solidFill>
                  <a:schemeClr val="tx1"/>
                </a:solidFill>
              </a:rPr>
              <a:t>Szegedy</a:t>
            </a:r>
            <a:r>
              <a:rPr lang="en-IN" sz="6400" dirty="0">
                <a:solidFill>
                  <a:schemeClr val="tx1"/>
                </a:solidFill>
              </a:rPr>
              <a:t>, Christian, et al. "Going Deeper with Convolutions." Proceedings of the IEEE Conference on Computer Vision and Pattern Recognition, 2015.</a:t>
            </a:r>
          </a:p>
          <a:p>
            <a:pPr marL="0" lvl="0" indent="0" algn="l" rtl="0">
              <a:spcBef>
                <a:spcPts val="0"/>
              </a:spcBef>
              <a:spcAft>
                <a:spcPts val="1200"/>
              </a:spcAft>
              <a:buNone/>
            </a:pPr>
            <a:r>
              <a:rPr lang="en-IN" sz="6400" dirty="0">
                <a:solidFill>
                  <a:schemeClr val="tx1"/>
                </a:solidFill>
              </a:rPr>
              <a:t>6. TensorFlow Documentation. Available online: [https://www.tensorflow.org/](</a:t>
            </a:r>
            <a:r>
              <a:rPr lang="en-IN" sz="6400" dirty="0">
                <a:solidFill>
                  <a:schemeClr val="tx1"/>
                </a:solidFill>
                <a:hlinkClick r:id="rId3">
                  <a:extLst>
                    <a:ext uri="{A12FA001-AC4F-418D-AE19-62706E023703}">
                      <ahyp:hlinkClr xmlns:ahyp="http://schemas.microsoft.com/office/drawing/2018/hyperlinkcolor" val="tx"/>
                    </a:ext>
                  </a:extLst>
                </a:hlinkClick>
              </a:rPr>
              <a:t>https://www.tensorflow.org/</a:t>
            </a:r>
            <a:r>
              <a:rPr lang="en-IN" sz="6400" dirty="0">
                <a:solidFill>
                  <a:schemeClr val="tx1"/>
                </a:solidFill>
              </a:rPr>
              <a:t>)</a:t>
            </a:r>
          </a:p>
          <a:p>
            <a:pPr marL="0" lvl="0" indent="0" algn="l" rtl="0">
              <a:spcBef>
                <a:spcPts val="0"/>
              </a:spcBef>
              <a:spcAft>
                <a:spcPts val="1200"/>
              </a:spcAft>
              <a:buNone/>
            </a:pPr>
            <a:endParaRPr lang="en-IN" sz="4900" dirty="0"/>
          </a:p>
          <a:p>
            <a:pPr marL="0" lvl="0" indent="0" algn="l" rtl="0">
              <a:spcBef>
                <a:spcPts val="0"/>
              </a:spcBef>
              <a:spcAft>
                <a:spcPts val="1200"/>
              </a:spcAft>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PROBLEM STATEMENT</a:t>
            </a:r>
            <a:endParaRPr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0D0D0D"/>
                </a:solidFill>
                <a:effectLst/>
                <a:latin typeface="+mn-lt"/>
              </a:rPr>
              <a:t>Captchas are widely used to prevent automated bots from accessing online services.</a:t>
            </a:r>
          </a:p>
          <a:p>
            <a:pPr algn="l">
              <a:buFont typeface="Arial" panose="020B0604020202020204" pitchFamily="34" charset="0"/>
              <a:buChar char="•"/>
            </a:pPr>
            <a:endParaRPr lang="en-US" b="0" i="0" dirty="0">
              <a:solidFill>
                <a:srgbClr val="0D0D0D"/>
              </a:solidFill>
              <a:effectLst/>
              <a:latin typeface="+mn-lt"/>
            </a:endParaRPr>
          </a:p>
          <a:p>
            <a:pPr algn="l">
              <a:buFont typeface="Arial" panose="020B0604020202020204" pitchFamily="34" charset="0"/>
              <a:buChar char="•"/>
            </a:pPr>
            <a:r>
              <a:rPr lang="en-US" b="0" i="0" dirty="0">
                <a:solidFill>
                  <a:srgbClr val="0D0D0D"/>
                </a:solidFill>
                <a:effectLst/>
                <a:latin typeface="+mn-lt"/>
              </a:rPr>
              <a:t>Recognizing captchas accurately is crucial for user authentication and security.</a:t>
            </a:r>
          </a:p>
          <a:p>
            <a:pPr algn="l">
              <a:buFont typeface="Arial" panose="020B0604020202020204" pitchFamily="34" charset="0"/>
              <a:buChar char="•"/>
            </a:pPr>
            <a:endParaRPr lang="en-US" b="0" i="0" dirty="0">
              <a:solidFill>
                <a:srgbClr val="0D0D0D"/>
              </a:solidFill>
              <a:effectLst/>
              <a:latin typeface="+mn-lt"/>
            </a:endParaRPr>
          </a:p>
          <a:p>
            <a:pPr algn="l">
              <a:buFont typeface="Arial" panose="020B0604020202020204" pitchFamily="34" charset="0"/>
              <a:buChar char="•"/>
            </a:pPr>
            <a:r>
              <a:rPr lang="en-US" b="0" i="0" dirty="0">
                <a:solidFill>
                  <a:srgbClr val="0D0D0D"/>
                </a:solidFill>
                <a:effectLst/>
                <a:latin typeface="+mn-lt"/>
              </a:rPr>
              <a:t>However, traditional captcha recognition methods face challenges due to complex designs and distortions.</a:t>
            </a:r>
          </a:p>
          <a:p>
            <a:pPr marL="0" lvl="0" indent="0" algn="l" rtl="0">
              <a:spcBef>
                <a:spcPts val="0"/>
              </a:spcBef>
              <a:spcAft>
                <a:spcPts val="1200"/>
              </a:spcAft>
              <a:buNone/>
            </a:pPr>
            <a:endParaRPr sz="2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PROPOSED SOLUTION</a:t>
            </a:r>
            <a:endParaRPr dirty="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solidFill>
                <a:srgbClr val="0D0D0D"/>
              </a:solidFill>
              <a:highlight>
                <a:srgbClr val="FFFFFF"/>
              </a:highlight>
              <a:latin typeface="+mn-lt"/>
              <a:ea typeface="Roboto"/>
              <a:cs typeface="Roboto"/>
              <a:sym typeface="Roboto"/>
            </a:endParaRPr>
          </a:p>
          <a:p>
            <a:pPr algn="l">
              <a:buFont typeface="Arial" panose="020B0604020202020204" pitchFamily="34" charset="0"/>
              <a:buChar char="•"/>
            </a:pPr>
            <a:r>
              <a:rPr lang="en-US" b="0" i="0" dirty="0">
                <a:solidFill>
                  <a:srgbClr val="0D0D0D"/>
                </a:solidFill>
                <a:effectLst/>
                <a:latin typeface="+mn-lt"/>
              </a:rPr>
              <a:t>We propose using Convolutional Neural Networks (CNNs) for captcha recognition.</a:t>
            </a:r>
            <a:endParaRPr lang="en-US" dirty="0">
              <a:solidFill>
                <a:srgbClr val="0D0D0D"/>
              </a:solidFill>
              <a:latin typeface="+mn-lt"/>
            </a:endParaRPr>
          </a:p>
          <a:p>
            <a:pPr algn="l">
              <a:buFont typeface="Arial" panose="020B0604020202020204" pitchFamily="34" charset="0"/>
              <a:buChar char="•"/>
            </a:pPr>
            <a:endParaRPr lang="en-US" b="0" i="0" dirty="0">
              <a:solidFill>
                <a:srgbClr val="0D0D0D"/>
              </a:solidFill>
              <a:effectLst/>
              <a:latin typeface="+mn-lt"/>
            </a:endParaRPr>
          </a:p>
          <a:p>
            <a:pPr algn="l">
              <a:buFont typeface="Arial" panose="020B0604020202020204" pitchFamily="34" charset="0"/>
              <a:buChar char="•"/>
            </a:pPr>
            <a:r>
              <a:rPr lang="en-US" b="0" i="0" dirty="0">
                <a:solidFill>
                  <a:srgbClr val="0D0D0D"/>
                </a:solidFill>
                <a:effectLst/>
                <a:latin typeface="+mn-lt"/>
              </a:rPr>
              <a:t>CNNs have shown remarkable performance in image recognition tasks.</a:t>
            </a:r>
          </a:p>
          <a:p>
            <a:pPr algn="l">
              <a:buFont typeface="Arial" panose="020B0604020202020204" pitchFamily="34" charset="0"/>
              <a:buChar char="•"/>
            </a:pPr>
            <a:endParaRPr lang="en-US" b="0" i="0" dirty="0">
              <a:solidFill>
                <a:srgbClr val="0D0D0D"/>
              </a:solidFill>
              <a:effectLst/>
              <a:latin typeface="+mn-lt"/>
            </a:endParaRPr>
          </a:p>
          <a:p>
            <a:pPr algn="l">
              <a:buFont typeface="Arial" panose="020B0604020202020204" pitchFamily="34" charset="0"/>
              <a:buChar char="•"/>
            </a:pPr>
            <a:r>
              <a:rPr lang="en-US" b="0" i="0" dirty="0">
                <a:solidFill>
                  <a:srgbClr val="0D0D0D"/>
                </a:solidFill>
                <a:effectLst/>
                <a:latin typeface="+mn-lt"/>
              </a:rPr>
              <a:t>Their ability to automatically learn features makes them suitable for recognizing complex patterns in captchas.</a:t>
            </a:r>
          </a:p>
          <a:p>
            <a:pPr marL="457200" lvl="0" indent="0" algn="l" rtl="0">
              <a:spcBef>
                <a:spcPts val="0"/>
              </a:spcBef>
              <a:spcAft>
                <a:spcPts val="0"/>
              </a:spcAft>
              <a:buNone/>
            </a:pPr>
            <a:endParaRPr sz="1200" dirty="0">
              <a:solidFill>
                <a:srgbClr val="0D0D0D"/>
              </a:solidFill>
              <a:highlight>
                <a:srgbClr val="FFFFFF"/>
              </a:highlight>
              <a:latin typeface="Roboto"/>
              <a:ea typeface="Roboto"/>
              <a:cs typeface="Roboto"/>
              <a:sym typeface="Roboto"/>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PROPOSED SYSTEM</a:t>
            </a:r>
            <a:endParaRPr dirty="0"/>
          </a:p>
        </p:txBody>
      </p:sp>
      <p:sp>
        <p:nvSpPr>
          <p:cNvPr id="61" name="Google Shape;61;p14"/>
          <p:cNvSpPr txBox="1">
            <a:spLocks noGrp="1"/>
          </p:cNvSpPr>
          <p:nvPr>
            <p:ph type="body" idx="1"/>
          </p:nvPr>
        </p:nvSpPr>
        <p:spPr>
          <a:xfrm>
            <a:off x="311700" y="11688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solidFill>
                  <a:srgbClr val="0D0D0D"/>
                </a:solidFill>
                <a:highlight>
                  <a:srgbClr val="FFFFFF"/>
                </a:highlight>
                <a:latin typeface="+mn-lt"/>
                <a:ea typeface="Roboto"/>
                <a:cs typeface="Roboto"/>
                <a:sym typeface="Roboto"/>
              </a:rPr>
              <a:t>Our system utilizes Convolutional Neural Networks (CNNs) to address the challenge of captcha recognition, aiming to distinguish between human users and automated bots. It comprises an architecture with input, convolutional, pooling, fully connected, and output layers. Trained on a labeled dataset, the CNN learns to recognize patterns and features, enabling accurate predictions. Once deployed, the system offers improved accuracy, efficiency, and automation, with potential for scalability and future enhancements.</a:t>
            </a:r>
            <a:endParaRPr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SYSTEM APPROACH</a:t>
            </a:r>
            <a:endParaRPr dirty="0"/>
          </a:p>
        </p:txBody>
      </p:sp>
      <p:sp>
        <p:nvSpPr>
          <p:cNvPr id="85" name="Google Shape;85;p18"/>
          <p:cNvSpPr txBox="1">
            <a:spLocks noGrp="1"/>
          </p:cNvSpPr>
          <p:nvPr>
            <p:ph type="body" idx="1"/>
          </p:nvPr>
        </p:nvSpPr>
        <p:spPr>
          <a:xfrm>
            <a:off x="311700" y="1017725"/>
            <a:ext cx="8520600" cy="3854198"/>
          </a:xfrm>
          <a:prstGeom prst="rect">
            <a:avLst/>
          </a:prstGeom>
        </p:spPr>
        <p:txBody>
          <a:bodyPr spcFirstLastPara="1" wrap="square" lIns="91425" tIns="91425" rIns="91425" bIns="91425" anchor="t" anchorCtr="0">
            <a:noAutofit/>
          </a:bodyPr>
          <a:lstStyle/>
          <a:p>
            <a:r>
              <a:rPr lang="en-US" dirty="0">
                <a:solidFill>
                  <a:schemeClr val="tx1"/>
                </a:solidFill>
              </a:rPr>
              <a:t>Our system architecture consists of multiple layers including input, convolutional, pooling, fully connected, and output layers.</a:t>
            </a:r>
          </a:p>
          <a:p>
            <a:endParaRPr lang="en-US" dirty="0">
              <a:solidFill>
                <a:schemeClr val="tx1"/>
              </a:solidFill>
            </a:endParaRPr>
          </a:p>
          <a:p>
            <a:r>
              <a:rPr lang="en-US" dirty="0">
                <a:solidFill>
                  <a:schemeClr val="tx1"/>
                </a:solidFill>
              </a:rPr>
              <a:t>The input layer receives captcha images, which are then processed through convolutional and pooling layers to extract features.</a:t>
            </a:r>
          </a:p>
          <a:p>
            <a:endParaRPr lang="en-US" dirty="0">
              <a:solidFill>
                <a:schemeClr val="tx1"/>
              </a:solidFill>
            </a:endParaRPr>
          </a:p>
          <a:p>
            <a:r>
              <a:rPr lang="en-US" dirty="0">
                <a:solidFill>
                  <a:schemeClr val="tx1"/>
                </a:solidFill>
              </a:rPr>
              <a:t>Fully connected layers further analyze these features, leading to output predictions of captcha characters.</a:t>
            </a:r>
          </a:p>
          <a:p>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AA44-3FB4-65F5-AF27-79FD9396699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7F8B200-FEAC-A2C7-929B-11474A5EFA1F}"/>
              </a:ext>
            </a:extLst>
          </p:cNvPr>
          <p:cNvSpPr>
            <a:spLocks noGrp="1"/>
          </p:cNvSpPr>
          <p:nvPr>
            <p:ph type="body" idx="1"/>
          </p:nvPr>
        </p:nvSpPr>
        <p:spPr/>
        <p:txBody>
          <a:bodyPr/>
          <a:lstStyle/>
          <a:p>
            <a:r>
              <a:rPr lang="en-IN" dirty="0">
                <a:solidFill>
                  <a:schemeClr val="tx1"/>
                </a:solidFill>
              </a:rPr>
              <a:t>Hardware  Adequate RAM, Sufficient storage space</a:t>
            </a:r>
          </a:p>
          <a:p>
            <a:endParaRPr lang="en-IN" dirty="0">
              <a:solidFill>
                <a:schemeClr val="tx1"/>
              </a:solidFill>
            </a:endParaRPr>
          </a:p>
          <a:p>
            <a:r>
              <a:rPr lang="en-IN" dirty="0">
                <a:solidFill>
                  <a:schemeClr val="tx1"/>
                </a:solidFill>
              </a:rPr>
              <a:t>Software  Programming languages: Python, Development environment: </a:t>
            </a:r>
            <a:r>
              <a:rPr lang="en-IN" dirty="0" err="1">
                <a:solidFill>
                  <a:schemeClr val="tx1"/>
                </a:solidFill>
              </a:rPr>
              <a:t>Jupyter</a:t>
            </a:r>
            <a:r>
              <a:rPr lang="en-IN" dirty="0">
                <a:solidFill>
                  <a:schemeClr val="tx1"/>
                </a:solidFill>
              </a:rPr>
              <a:t> Notebook </a:t>
            </a:r>
          </a:p>
          <a:p>
            <a:endParaRPr lang="en-IN" dirty="0">
              <a:solidFill>
                <a:schemeClr val="tx1"/>
              </a:solidFill>
            </a:endParaRPr>
          </a:p>
          <a:p>
            <a:r>
              <a:rPr lang="en-IN" dirty="0">
                <a:solidFill>
                  <a:schemeClr val="tx1"/>
                </a:solidFill>
              </a:rPr>
              <a:t>Additional libraries  OpenCV, NumPy, Pandas, Matplotlib, Seaborn</a:t>
            </a:r>
          </a:p>
          <a:p>
            <a:pPr marL="0" lvl="0" indent="0" algn="l" rtl="0">
              <a:spcBef>
                <a:spcPts val="1200"/>
              </a:spcBef>
              <a:spcAft>
                <a:spcPts val="1200"/>
              </a:spcAft>
              <a:buNone/>
            </a:pPr>
            <a:r>
              <a:rPr lang="en-IN" dirty="0"/>
              <a:t>		</a:t>
            </a:r>
          </a:p>
          <a:p>
            <a:endParaRPr lang="en-IN" dirty="0"/>
          </a:p>
        </p:txBody>
      </p:sp>
    </p:spTree>
    <p:extLst>
      <p:ext uri="{BB962C8B-B14F-4D97-AF65-F5344CB8AC3E}">
        <p14:creationId xmlns:p14="http://schemas.microsoft.com/office/powerpoint/2010/main" val="315883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A79DE-5183-1F46-AEF2-B9ED0A9D3E18}"/>
              </a:ext>
            </a:extLst>
          </p:cNvPr>
          <p:cNvPicPr>
            <a:picLocks noChangeAspect="1"/>
          </p:cNvPicPr>
          <p:nvPr/>
        </p:nvPicPr>
        <p:blipFill rotWithShape="1">
          <a:blip r:embed="rId2"/>
          <a:srcRect b="8071"/>
          <a:stretch/>
        </p:blipFill>
        <p:spPr>
          <a:xfrm>
            <a:off x="0" y="1259417"/>
            <a:ext cx="9144000" cy="2412814"/>
          </a:xfrm>
          <a:prstGeom prst="rect">
            <a:avLst/>
          </a:prstGeom>
        </p:spPr>
      </p:pic>
    </p:spTree>
    <p:extLst>
      <p:ext uri="{BB962C8B-B14F-4D97-AF65-F5344CB8AC3E}">
        <p14:creationId xmlns:p14="http://schemas.microsoft.com/office/powerpoint/2010/main" val="350911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ALGORITHM AND DEPLOYMENT</a:t>
            </a:r>
            <a:endParaRPr dirty="0"/>
          </a:p>
        </p:txBody>
      </p:sp>
      <p:sp>
        <p:nvSpPr>
          <p:cNvPr id="91" name="Google Shape;91;p19"/>
          <p:cNvSpPr txBox="1">
            <a:spLocks noGrp="1"/>
          </p:cNvSpPr>
          <p:nvPr>
            <p:ph type="body" idx="1"/>
          </p:nvPr>
        </p:nvSpPr>
        <p:spPr>
          <a:xfrm>
            <a:off x="311700" y="1017725"/>
            <a:ext cx="8520600" cy="384624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US" sz="2500" dirty="0">
              <a:solidFill>
                <a:schemeClr val="tx1"/>
              </a:solidFill>
            </a:endParaRPr>
          </a:p>
          <a:p>
            <a:pPr marL="0" lvl="0" indent="0" algn="l" rtl="0">
              <a:spcBef>
                <a:spcPts val="0"/>
              </a:spcBef>
              <a:spcAft>
                <a:spcPts val="0"/>
              </a:spcAft>
              <a:buNone/>
            </a:pPr>
            <a:r>
              <a:rPr lang="en-US" dirty="0">
                <a:solidFill>
                  <a:schemeClr val="tx1"/>
                </a:solidFill>
              </a:rPr>
              <a:t>Data Exploration:</a:t>
            </a:r>
          </a:p>
          <a:p>
            <a:pPr marL="0" lvl="0" indent="0" algn="l" rtl="0">
              <a:spcBef>
                <a:spcPts val="0"/>
              </a:spcBef>
              <a:spcAft>
                <a:spcPts val="0"/>
              </a:spcAft>
              <a:buNone/>
            </a:pPr>
            <a:endParaRPr lang="en-US" dirty="0">
              <a:solidFill>
                <a:schemeClr val="tx1"/>
              </a:solidFill>
            </a:endParaRPr>
          </a:p>
          <a:p>
            <a:pPr marL="285750" indent="-285750"/>
            <a:r>
              <a:rPr lang="en-US" dirty="0">
                <a:solidFill>
                  <a:schemeClr val="tx1"/>
                </a:solidFill>
              </a:rPr>
              <a:t> Conduct a comprehensive exploration of the captcha dataset to understand its characteristics.</a:t>
            </a:r>
          </a:p>
          <a:p>
            <a:pPr marL="285750" indent="-285750"/>
            <a:endParaRPr lang="en-US" dirty="0">
              <a:solidFill>
                <a:schemeClr val="tx1"/>
              </a:solidFill>
            </a:endParaRPr>
          </a:p>
          <a:p>
            <a:pPr marL="285750" indent="-285750"/>
            <a:r>
              <a:rPr lang="en-US" dirty="0">
                <a:solidFill>
                  <a:schemeClr val="tx1"/>
                </a:solidFill>
              </a:rPr>
              <a:t> Analyze the distribution of captcha images, their sizes, and variations in font, color, and background.</a:t>
            </a:r>
          </a:p>
          <a:p>
            <a:pPr marL="285750" indent="-285750"/>
            <a:endParaRPr lang="en-US" dirty="0">
              <a:solidFill>
                <a:schemeClr val="tx1"/>
              </a:solidFill>
            </a:endParaRPr>
          </a:p>
          <a:p>
            <a:pPr marL="285750" indent="-285750"/>
            <a:r>
              <a:rPr lang="en-US" dirty="0">
                <a:solidFill>
                  <a:schemeClr val="tx1"/>
                </a:solidFill>
              </a:rPr>
              <a:t> Explore preprocessing techniques such as normalization, resizing, and data augmentation to enhance model performance.</a:t>
            </a:r>
          </a:p>
          <a:p>
            <a:pPr marL="0" lvl="0" indent="0" algn="l" rtl="0">
              <a:spcBef>
                <a:spcPts val="0"/>
              </a:spcBef>
              <a:spcAft>
                <a:spcPts val="0"/>
              </a:spcAft>
              <a:buNone/>
            </a:pPr>
            <a:endParaRPr lang="en-US" sz="2500" dirty="0">
              <a:solidFill>
                <a:schemeClr val="tx1"/>
              </a:solidFill>
            </a:endParaRPr>
          </a:p>
          <a:p>
            <a:pPr marL="0" lvl="0" indent="0" algn="l" rtl="0">
              <a:spcBef>
                <a:spcPts val="0"/>
              </a:spcBef>
              <a:spcAft>
                <a:spcPts val="0"/>
              </a:spcAf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ECE050-C22E-0511-A23C-AC7E136A3F38}"/>
              </a:ext>
            </a:extLst>
          </p:cNvPr>
          <p:cNvSpPr>
            <a:spLocks noGrp="1"/>
          </p:cNvSpPr>
          <p:nvPr>
            <p:ph type="body" idx="1"/>
          </p:nvPr>
        </p:nvSpPr>
        <p:spPr>
          <a:xfrm>
            <a:off x="311700" y="552629"/>
            <a:ext cx="8520600" cy="3416400"/>
          </a:xfrm>
        </p:spPr>
        <p:txBody>
          <a:bodyPr>
            <a:normAutofit/>
          </a:bodyPr>
          <a:lstStyle/>
          <a:p>
            <a:pPr marL="0" lvl="0" indent="0" algn="l" rtl="0">
              <a:spcBef>
                <a:spcPts val="0"/>
              </a:spcBef>
              <a:spcAft>
                <a:spcPts val="0"/>
              </a:spcAft>
              <a:buNone/>
            </a:pPr>
            <a:r>
              <a:rPr lang="en-US" sz="1800" dirty="0">
                <a:solidFill>
                  <a:schemeClr val="tx1"/>
                </a:solidFill>
              </a:rPr>
              <a:t>Problem Formulation:</a:t>
            </a:r>
          </a:p>
          <a:p>
            <a:pPr marL="0" lvl="0" indent="0" algn="l" rtl="0">
              <a:spcBef>
                <a:spcPts val="0"/>
              </a:spcBef>
              <a:spcAft>
                <a:spcPts val="0"/>
              </a:spcAft>
              <a:buNone/>
            </a:pPr>
            <a:endParaRPr lang="en-US" sz="1800" dirty="0">
              <a:solidFill>
                <a:schemeClr val="tx1"/>
              </a:solidFill>
            </a:endParaRPr>
          </a:p>
          <a:p>
            <a:pPr marL="285750" indent="-285750"/>
            <a:r>
              <a:rPr lang="en-US" sz="1800" dirty="0">
                <a:solidFill>
                  <a:schemeClr val="tx1"/>
                </a:solidFill>
              </a:rPr>
              <a:t>Define the problem of captcha recognition as a supervised learning task, where the goal is to classify characters within captcha images.</a:t>
            </a:r>
          </a:p>
          <a:p>
            <a:pPr marL="285750" indent="-285750"/>
            <a:endParaRPr lang="en-US" sz="1800" dirty="0">
              <a:solidFill>
                <a:schemeClr val="tx1"/>
              </a:solidFill>
            </a:endParaRPr>
          </a:p>
          <a:p>
            <a:pPr marL="285750" indent="-285750"/>
            <a:r>
              <a:rPr lang="en-US" sz="1800" dirty="0">
                <a:solidFill>
                  <a:schemeClr val="tx1"/>
                </a:solidFill>
              </a:rPr>
              <a:t>Formulate the problem in terms of input data (captcha images) and output labels (predicted characters).</a:t>
            </a:r>
          </a:p>
          <a:p>
            <a:pPr marL="285750" indent="-285750"/>
            <a:endParaRPr lang="en-US" sz="1800" dirty="0">
              <a:solidFill>
                <a:schemeClr val="tx1"/>
              </a:solidFill>
            </a:endParaRPr>
          </a:p>
          <a:p>
            <a:pPr marL="285750" indent="-285750"/>
            <a:r>
              <a:rPr lang="en-US" sz="1800" dirty="0">
                <a:solidFill>
                  <a:schemeClr val="tx1"/>
                </a:solidFill>
              </a:rPr>
              <a:t>Specify evaluation metrics such as accuracy, precision, recall, and F1score to assess the performance of the deployed algorithm.</a:t>
            </a:r>
          </a:p>
          <a:p>
            <a:pPr marL="0" lvl="0" indent="0" algn="l" rtl="0">
              <a:spcBef>
                <a:spcPts val="0"/>
              </a:spcBef>
              <a:spcAft>
                <a:spcPts val="0"/>
              </a:spcAft>
              <a:buNone/>
            </a:pPr>
            <a:endParaRPr lang="en-US" sz="1800" dirty="0">
              <a:solidFill>
                <a:schemeClr val="tx1"/>
              </a:solidFill>
            </a:endParaRPr>
          </a:p>
          <a:p>
            <a:endParaRPr lang="en-IN" dirty="0"/>
          </a:p>
        </p:txBody>
      </p:sp>
    </p:spTree>
    <p:extLst>
      <p:ext uri="{BB962C8B-B14F-4D97-AF65-F5344CB8AC3E}">
        <p14:creationId xmlns:p14="http://schemas.microsoft.com/office/powerpoint/2010/main" val="423477532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1339</Words>
  <Application>Microsoft Office PowerPoint</Application>
  <PresentationFormat>On-screen Show (16:9)</PresentationFormat>
  <Paragraphs>112</Paragraphs>
  <Slides>18</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Roboto</vt:lpstr>
      <vt:lpstr>Arial</vt:lpstr>
      <vt:lpstr>Simple Light</vt:lpstr>
      <vt:lpstr>Captcha Recognition using CNN</vt:lpstr>
      <vt:lpstr>PROBLEM STATEMENT</vt:lpstr>
      <vt:lpstr>PROPOSED SOLUTION</vt:lpstr>
      <vt:lpstr>PROPOSED SYSTEM</vt:lpstr>
      <vt:lpstr>SYSTEM APPROACH</vt:lpstr>
      <vt:lpstr>PowerPoint Presentation</vt:lpstr>
      <vt:lpstr>PowerPoint Presentation</vt:lpstr>
      <vt:lpstr>ALGORITHM AND DEPLOYMENT</vt:lpstr>
      <vt:lpstr>PowerPoint Presentation</vt:lpstr>
      <vt:lpstr>PowerPoint Presentation</vt:lpstr>
      <vt:lpstr>TRAINING AND PROCESS</vt:lpstr>
      <vt:lpstr>PowerPoint Presentation</vt:lpstr>
      <vt:lpstr>PREDICTION PROCESS</vt:lpstr>
      <vt:lpstr>PowerPoint Presentation</vt:lpstr>
      <vt:lpstr>RESULT</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Captcha Recognition using CNN</dc:title>
  <dc:creator>ibvv</dc:creator>
  <cp:lastModifiedBy>ibvv</cp:lastModifiedBy>
  <cp:revision>3</cp:revision>
  <dcterms:modified xsi:type="dcterms:W3CDTF">2024-03-29T09:07:42Z</dcterms:modified>
</cp:coreProperties>
</file>