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9"/>
  </p:normalViewPr>
  <p:slideViewPr>
    <p:cSldViewPr snapToGrid="0">
      <p:cViewPr varScale="1">
        <p:scale>
          <a:sx n="119" d="100"/>
          <a:sy n="119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6294D-548D-4218-97FA-97922D1705D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036E0D-FC5A-4B0A-AD6A-7D678CA97A77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📦 </a:t>
          </a:r>
          <a:r>
            <a:rPr lang="en-GB"/>
            <a:t>EEG Dataset (Mendeley Data)</a:t>
          </a:r>
          <a:endParaRPr lang="en-US"/>
        </a:p>
      </dgm:t>
    </dgm:pt>
    <dgm:pt modelId="{7EC4E721-E26B-4640-981A-A1007E8CD1ED}" type="parTrans" cxnId="{83D547AE-3324-4F75-ACEA-791CACCBC2A2}">
      <dgm:prSet/>
      <dgm:spPr/>
      <dgm:t>
        <a:bodyPr/>
        <a:lstStyle/>
        <a:p>
          <a:endParaRPr lang="en-US"/>
        </a:p>
      </dgm:t>
    </dgm:pt>
    <dgm:pt modelId="{9CED75B9-031E-481B-851E-467E0D7BAAD4}" type="sibTrans" cxnId="{83D547AE-3324-4F75-ACEA-791CACCBC2A2}">
      <dgm:prSet/>
      <dgm:spPr/>
      <dgm:t>
        <a:bodyPr/>
        <a:lstStyle/>
        <a:p>
          <a:endParaRPr lang="en-US"/>
        </a:p>
      </dgm:t>
    </dgm:pt>
    <dgm:pt modelId="{E3F1EE04-3C48-4FEC-A165-04BDF4B0D32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- 6 folders containing .edf EEG recordings</a:t>
          </a:r>
          <a:endParaRPr lang="en-US"/>
        </a:p>
      </dgm:t>
    </dgm:pt>
    <dgm:pt modelId="{A2453178-261F-47B3-AB39-E164F93C6AFD}" type="parTrans" cxnId="{D3EAD235-7F3F-4258-BFE1-912FDEA93476}">
      <dgm:prSet/>
      <dgm:spPr/>
      <dgm:t>
        <a:bodyPr/>
        <a:lstStyle/>
        <a:p>
          <a:endParaRPr lang="en-US"/>
        </a:p>
      </dgm:t>
    </dgm:pt>
    <dgm:pt modelId="{1209B331-C472-458F-8D49-688A1F065904}" type="sibTrans" cxnId="{D3EAD235-7F3F-4258-BFE1-912FDEA93476}">
      <dgm:prSet/>
      <dgm:spPr/>
      <dgm:t>
        <a:bodyPr/>
        <a:lstStyle/>
        <a:p>
          <a:endParaRPr lang="en-US"/>
        </a:p>
      </dgm:t>
    </dgm:pt>
    <dgm:pt modelId="{8951538C-997A-4A17-AB30-609709737A4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- Eye state classification (4 classes)</a:t>
          </a:r>
          <a:endParaRPr lang="en-US"/>
        </a:p>
      </dgm:t>
    </dgm:pt>
    <dgm:pt modelId="{3B4DCD1F-733D-44DD-AC13-2E1228AA12A4}" type="parTrans" cxnId="{38FD4886-50E6-4FA4-92E2-91ED36771153}">
      <dgm:prSet/>
      <dgm:spPr/>
      <dgm:t>
        <a:bodyPr/>
        <a:lstStyle/>
        <a:p>
          <a:endParaRPr lang="en-US"/>
        </a:p>
      </dgm:t>
    </dgm:pt>
    <dgm:pt modelId="{14C1BCAC-7190-4F16-9299-C1CBD95DDB00}" type="sibTrans" cxnId="{38FD4886-50E6-4FA4-92E2-91ED36771153}">
      <dgm:prSet/>
      <dgm:spPr/>
      <dgm:t>
        <a:bodyPr/>
        <a:lstStyle/>
        <a:p>
          <a:endParaRPr lang="en-US"/>
        </a:p>
      </dgm:t>
    </dgm:pt>
    <dgm:pt modelId="{A2BF4C23-665B-4883-B22F-579AE5B80B98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📐 </a:t>
          </a:r>
          <a:r>
            <a:rPr lang="en-GB"/>
            <a:t>Input Shape:</a:t>
          </a:r>
          <a:endParaRPr lang="en-US"/>
        </a:p>
      </dgm:t>
    </dgm:pt>
    <dgm:pt modelId="{99DC32A8-9752-491D-AB94-3A7913FA4629}" type="parTrans" cxnId="{BC729966-2C7D-4708-905C-D1B47797C0D3}">
      <dgm:prSet/>
      <dgm:spPr/>
      <dgm:t>
        <a:bodyPr/>
        <a:lstStyle/>
        <a:p>
          <a:endParaRPr lang="en-US"/>
        </a:p>
      </dgm:t>
    </dgm:pt>
    <dgm:pt modelId="{7C4F7874-F6CE-4961-B198-E33FAB07F849}" type="sibTrans" cxnId="{BC729966-2C7D-4708-905C-D1B47797C0D3}">
      <dgm:prSet/>
      <dgm:spPr/>
      <dgm:t>
        <a:bodyPr/>
        <a:lstStyle/>
        <a:p>
          <a:endParaRPr lang="en-US"/>
        </a:p>
      </dgm:t>
    </dgm:pt>
    <dgm:pt modelId="{F3A7B532-FEB0-40E7-B918-623AF233722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- x_train: (5499, 19, 500)</a:t>
          </a:r>
          <a:endParaRPr lang="en-US"/>
        </a:p>
      </dgm:t>
    </dgm:pt>
    <dgm:pt modelId="{2BA4B79F-9823-4980-A243-BA8CBC1294E2}" type="parTrans" cxnId="{3066BD23-5567-46DD-A9DA-EA58A92335B6}">
      <dgm:prSet/>
      <dgm:spPr/>
      <dgm:t>
        <a:bodyPr/>
        <a:lstStyle/>
        <a:p>
          <a:endParaRPr lang="en-US"/>
        </a:p>
      </dgm:t>
    </dgm:pt>
    <dgm:pt modelId="{A721B8B8-0320-4272-8AB7-54275EA48B22}" type="sibTrans" cxnId="{3066BD23-5567-46DD-A9DA-EA58A92335B6}">
      <dgm:prSet/>
      <dgm:spPr/>
      <dgm:t>
        <a:bodyPr/>
        <a:lstStyle/>
        <a:p>
          <a:endParaRPr lang="en-US"/>
        </a:p>
      </dgm:t>
    </dgm:pt>
    <dgm:pt modelId="{9B425CEF-D4F3-49B9-AEBD-8F9DB3D5E43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- 19 channels, 500-time samples per signal</a:t>
          </a:r>
          <a:endParaRPr lang="en-US" dirty="0"/>
        </a:p>
      </dgm:t>
    </dgm:pt>
    <dgm:pt modelId="{3104011B-C98D-4A53-AB2F-E6EF57FCF1AC}" type="parTrans" cxnId="{0C821FEF-B681-4B4D-90D4-33A8FB4E02C3}">
      <dgm:prSet/>
      <dgm:spPr/>
      <dgm:t>
        <a:bodyPr/>
        <a:lstStyle/>
        <a:p>
          <a:endParaRPr lang="en-US"/>
        </a:p>
      </dgm:t>
    </dgm:pt>
    <dgm:pt modelId="{BEE11C6A-94BF-4F6F-B506-890A21625FAB}" type="sibTrans" cxnId="{0C821FEF-B681-4B4D-90D4-33A8FB4E02C3}">
      <dgm:prSet/>
      <dgm:spPr/>
      <dgm:t>
        <a:bodyPr/>
        <a:lstStyle/>
        <a:p>
          <a:endParaRPr lang="en-US"/>
        </a:p>
      </dgm:t>
    </dgm:pt>
    <dgm:pt modelId="{341C1ABE-9E45-425F-941E-B590942CFABE}" type="pres">
      <dgm:prSet presAssocID="{7EF6294D-548D-4218-97FA-97922D1705D2}" presName="root" presStyleCnt="0">
        <dgm:presLayoutVars>
          <dgm:dir/>
          <dgm:resizeHandles val="exact"/>
        </dgm:presLayoutVars>
      </dgm:prSet>
      <dgm:spPr/>
    </dgm:pt>
    <dgm:pt modelId="{68E023C9-3461-4D37-BF7E-C0EE669DC2D5}" type="pres">
      <dgm:prSet presAssocID="{78036E0D-FC5A-4B0A-AD6A-7D678CA97A77}" presName="compNode" presStyleCnt="0"/>
      <dgm:spPr/>
    </dgm:pt>
    <dgm:pt modelId="{C87FED6B-EDFD-415C-96ED-25BD070CA7E4}" type="pres">
      <dgm:prSet presAssocID="{78036E0D-FC5A-4B0A-AD6A-7D678CA97A77}" presName="bgRect" presStyleLbl="bgShp" presStyleIdx="0" presStyleCnt="6"/>
      <dgm:spPr/>
    </dgm:pt>
    <dgm:pt modelId="{6CE2EAB4-8416-49EA-881E-45E32DD99220}" type="pres">
      <dgm:prSet presAssocID="{78036E0D-FC5A-4B0A-AD6A-7D678CA97A7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1B06D4F0-337F-4C72-A9D8-3DB7BD2041E0}" type="pres">
      <dgm:prSet presAssocID="{78036E0D-FC5A-4B0A-AD6A-7D678CA97A77}" presName="spaceRect" presStyleCnt="0"/>
      <dgm:spPr/>
    </dgm:pt>
    <dgm:pt modelId="{B5A5AFBA-E3E4-49B2-BF34-FE2DE2F9119A}" type="pres">
      <dgm:prSet presAssocID="{78036E0D-FC5A-4B0A-AD6A-7D678CA97A77}" presName="parTx" presStyleLbl="revTx" presStyleIdx="0" presStyleCnt="6">
        <dgm:presLayoutVars>
          <dgm:chMax val="0"/>
          <dgm:chPref val="0"/>
        </dgm:presLayoutVars>
      </dgm:prSet>
      <dgm:spPr/>
    </dgm:pt>
    <dgm:pt modelId="{4BAFA7CC-7397-4C51-A413-2AA0ACD0B461}" type="pres">
      <dgm:prSet presAssocID="{9CED75B9-031E-481B-851E-467E0D7BAAD4}" presName="sibTrans" presStyleCnt="0"/>
      <dgm:spPr/>
    </dgm:pt>
    <dgm:pt modelId="{8817DD54-52D2-42B7-BF1D-9F0D664EBAB5}" type="pres">
      <dgm:prSet presAssocID="{E3F1EE04-3C48-4FEC-A165-04BDF4B0D325}" presName="compNode" presStyleCnt="0"/>
      <dgm:spPr/>
    </dgm:pt>
    <dgm:pt modelId="{F8313913-E01C-4F09-B5B0-0200B5561F03}" type="pres">
      <dgm:prSet presAssocID="{E3F1EE04-3C48-4FEC-A165-04BDF4B0D325}" presName="bgRect" presStyleLbl="bgShp" presStyleIdx="1" presStyleCnt="6"/>
      <dgm:spPr/>
    </dgm:pt>
    <dgm:pt modelId="{4088E84C-99CA-4780-AA49-3D890F2ED6F4}" type="pres">
      <dgm:prSet presAssocID="{E3F1EE04-3C48-4FEC-A165-04BDF4B0D32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D815393B-5226-4FCA-AFDF-EC0DCC7ED369}" type="pres">
      <dgm:prSet presAssocID="{E3F1EE04-3C48-4FEC-A165-04BDF4B0D325}" presName="spaceRect" presStyleCnt="0"/>
      <dgm:spPr/>
    </dgm:pt>
    <dgm:pt modelId="{CA192A68-E28F-4CF7-B8F1-E2A7E4138323}" type="pres">
      <dgm:prSet presAssocID="{E3F1EE04-3C48-4FEC-A165-04BDF4B0D325}" presName="parTx" presStyleLbl="revTx" presStyleIdx="1" presStyleCnt="6">
        <dgm:presLayoutVars>
          <dgm:chMax val="0"/>
          <dgm:chPref val="0"/>
        </dgm:presLayoutVars>
      </dgm:prSet>
      <dgm:spPr/>
    </dgm:pt>
    <dgm:pt modelId="{4A001EDC-8105-40BE-87C8-6EF84BD5CA5F}" type="pres">
      <dgm:prSet presAssocID="{1209B331-C472-458F-8D49-688A1F065904}" presName="sibTrans" presStyleCnt="0"/>
      <dgm:spPr/>
    </dgm:pt>
    <dgm:pt modelId="{C0A06071-EFE3-481C-B3AB-FE6F53D688B0}" type="pres">
      <dgm:prSet presAssocID="{8951538C-997A-4A17-AB30-609709737A4A}" presName="compNode" presStyleCnt="0"/>
      <dgm:spPr/>
    </dgm:pt>
    <dgm:pt modelId="{F24CC340-31CC-4351-AEBE-7226E2809E30}" type="pres">
      <dgm:prSet presAssocID="{8951538C-997A-4A17-AB30-609709737A4A}" presName="bgRect" presStyleLbl="bgShp" presStyleIdx="2" presStyleCnt="6"/>
      <dgm:spPr/>
    </dgm:pt>
    <dgm:pt modelId="{CA2C0D4D-EC62-4F13-8E8F-AE7A22DEDD37}" type="pres">
      <dgm:prSet presAssocID="{8951538C-997A-4A17-AB30-609709737A4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F32B4A3-A46E-4C08-BE04-CB4F91104883}" type="pres">
      <dgm:prSet presAssocID="{8951538C-997A-4A17-AB30-609709737A4A}" presName="spaceRect" presStyleCnt="0"/>
      <dgm:spPr/>
    </dgm:pt>
    <dgm:pt modelId="{D57FDF18-5159-495E-B478-38FE0D2DE978}" type="pres">
      <dgm:prSet presAssocID="{8951538C-997A-4A17-AB30-609709737A4A}" presName="parTx" presStyleLbl="revTx" presStyleIdx="2" presStyleCnt="6">
        <dgm:presLayoutVars>
          <dgm:chMax val="0"/>
          <dgm:chPref val="0"/>
        </dgm:presLayoutVars>
      </dgm:prSet>
      <dgm:spPr/>
    </dgm:pt>
    <dgm:pt modelId="{09B76013-B9BD-48D8-B8F8-1EED0E1A6798}" type="pres">
      <dgm:prSet presAssocID="{14C1BCAC-7190-4F16-9299-C1CBD95DDB00}" presName="sibTrans" presStyleCnt="0"/>
      <dgm:spPr/>
    </dgm:pt>
    <dgm:pt modelId="{2203A206-0FC6-4258-8360-027B480CE4E1}" type="pres">
      <dgm:prSet presAssocID="{A2BF4C23-665B-4883-B22F-579AE5B80B98}" presName="compNode" presStyleCnt="0"/>
      <dgm:spPr/>
    </dgm:pt>
    <dgm:pt modelId="{BA09CFE0-4933-4210-AA54-46FA841749D1}" type="pres">
      <dgm:prSet presAssocID="{A2BF4C23-665B-4883-B22F-579AE5B80B98}" presName="bgRect" presStyleLbl="bgShp" presStyleIdx="3" presStyleCnt="6"/>
      <dgm:spPr/>
    </dgm:pt>
    <dgm:pt modelId="{BDD91637-2C56-484A-8519-4D7EBF5B94A0}" type="pres">
      <dgm:prSet presAssocID="{A2BF4C23-665B-4883-B22F-579AE5B80B9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434B84EF-A579-4E6C-BCF0-3B7B7817407D}" type="pres">
      <dgm:prSet presAssocID="{A2BF4C23-665B-4883-B22F-579AE5B80B98}" presName="spaceRect" presStyleCnt="0"/>
      <dgm:spPr/>
    </dgm:pt>
    <dgm:pt modelId="{7C386F73-7270-43F1-B027-872598265D3E}" type="pres">
      <dgm:prSet presAssocID="{A2BF4C23-665B-4883-B22F-579AE5B80B98}" presName="parTx" presStyleLbl="revTx" presStyleIdx="3" presStyleCnt="6">
        <dgm:presLayoutVars>
          <dgm:chMax val="0"/>
          <dgm:chPref val="0"/>
        </dgm:presLayoutVars>
      </dgm:prSet>
      <dgm:spPr/>
    </dgm:pt>
    <dgm:pt modelId="{F3943E93-5ACB-4842-966C-20AC7EF65CB8}" type="pres">
      <dgm:prSet presAssocID="{7C4F7874-F6CE-4961-B198-E33FAB07F849}" presName="sibTrans" presStyleCnt="0"/>
      <dgm:spPr/>
    </dgm:pt>
    <dgm:pt modelId="{1551FEF9-EA92-4C0E-91C9-E8BED6F9E261}" type="pres">
      <dgm:prSet presAssocID="{F3A7B532-FEB0-40E7-B918-623AF2337228}" presName="compNode" presStyleCnt="0"/>
      <dgm:spPr/>
    </dgm:pt>
    <dgm:pt modelId="{3843BA4D-983D-43F5-B0AA-DB429CD4D3D2}" type="pres">
      <dgm:prSet presAssocID="{F3A7B532-FEB0-40E7-B918-623AF2337228}" presName="bgRect" presStyleLbl="bgShp" presStyleIdx="4" presStyleCnt="6"/>
      <dgm:spPr/>
    </dgm:pt>
    <dgm:pt modelId="{88CBAC90-8C7A-4909-9CF1-EE9293FF5CD1}" type="pres">
      <dgm:prSet presAssocID="{F3A7B532-FEB0-40E7-B918-623AF233722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9D22C58B-7E7B-4DBF-B0CC-157026070D27}" type="pres">
      <dgm:prSet presAssocID="{F3A7B532-FEB0-40E7-B918-623AF2337228}" presName="spaceRect" presStyleCnt="0"/>
      <dgm:spPr/>
    </dgm:pt>
    <dgm:pt modelId="{059D436E-57AA-47EC-8293-032A49625C53}" type="pres">
      <dgm:prSet presAssocID="{F3A7B532-FEB0-40E7-B918-623AF2337228}" presName="parTx" presStyleLbl="revTx" presStyleIdx="4" presStyleCnt="6">
        <dgm:presLayoutVars>
          <dgm:chMax val="0"/>
          <dgm:chPref val="0"/>
        </dgm:presLayoutVars>
      </dgm:prSet>
      <dgm:spPr/>
    </dgm:pt>
    <dgm:pt modelId="{328E9E0C-D71B-4D0D-8283-5B2E53495451}" type="pres">
      <dgm:prSet presAssocID="{A721B8B8-0320-4272-8AB7-54275EA48B22}" presName="sibTrans" presStyleCnt="0"/>
      <dgm:spPr/>
    </dgm:pt>
    <dgm:pt modelId="{15A2C56E-8797-43F7-A708-BF64F3B8056E}" type="pres">
      <dgm:prSet presAssocID="{9B425CEF-D4F3-49B9-AEBD-8F9DB3D5E434}" presName="compNode" presStyleCnt="0"/>
      <dgm:spPr/>
    </dgm:pt>
    <dgm:pt modelId="{2D8E9E98-776F-4C1B-9CA4-056A30504364}" type="pres">
      <dgm:prSet presAssocID="{9B425CEF-D4F3-49B9-AEBD-8F9DB3D5E434}" presName="bgRect" presStyleLbl="bgShp" presStyleIdx="5" presStyleCnt="6"/>
      <dgm:spPr/>
    </dgm:pt>
    <dgm:pt modelId="{0DAD89A4-4F60-411A-AF01-93A0E2424B69}" type="pres">
      <dgm:prSet presAssocID="{9B425CEF-D4F3-49B9-AEBD-8F9DB3D5E43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B983C30C-AEE0-429B-9F2A-E456BF6E53FA}" type="pres">
      <dgm:prSet presAssocID="{9B425CEF-D4F3-49B9-AEBD-8F9DB3D5E434}" presName="spaceRect" presStyleCnt="0"/>
      <dgm:spPr/>
    </dgm:pt>
    <dgm:pt modelId="{A9722AA2-3F94-4F9F-AF03-EC148D9DA8FA}" type="pres">
      <dgm:prSet presAssocID="{9B425CEF-D4F3-49B9-AEBD-8F9DB3D5E43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066BD23-5567-46DD-A9DA-EA58A92335B6}" srcId="{7EF6294D-548D-4218-97FA-97922D1705D2}" destId="{F3A7B532-FEB0-40E7-B918-623AF2337228}" srcOrd="4" destOrd="0" parTransId="{2BA4B79F-9823-4980-A243-BA8CBC1294E2}" sibTransId="{A721B8B8-0320-4272-8AB7-54275EA48B22}"/>
    <dgm:cxn modelId="{D3EAD235-7F3F-4258-BFE1-912FDEA93476}" srcId="{7EF6294D-548D-4218-97FA-97922D1705D2}" destId="{E3F1EE04-3C48-4FEC-A165-04BDF4B0D325}" srcOrd="1" destOrd="0" parTransId="{A2453178-261F-47B3-AB39-E164F93C6AFD}" sibTransId="{1209B331-C472-458F-8D49-688A1F065904}"/>
    <dgm:cxn modelId="{BC729966-2C7D-4708-905C-D1B47797C0D3}" srcId="{7EF6294D-548D-4218-97FA-97922D1705D2}" destId="{A2BF4C23-665B-4883-B22F-579AE5B80B98}" srcOrd="3" destOrd="0" parTransId="{99DC32A8-9752-491D-AB94-3A7913FA4629}" sibTransId="{7C4F7874-F6CE-4961-B198-E33FAB07F849}"/>
    <dgm:cxn modelId="{27A8AD6E-9E72-463F-AFAC-27DA08F6E3CD}" type="presOf" srcId="{8951538C-997A-4A17-AB30-609709737A4A}" destId="{D57FDF18-5159-495E-B478-38FE0D2DE978}" srcOrd="0" destOrd="0" presId="urn:microsoft.com/office/officeart/2018/2/layout/IconVerticalSolidList"/>
    <dgm:cxn modelId="{7B28AC7B-7ACF-420C-9582-24DDAE1433BE}" type="presOf" srcId="{7EF6294D-548D-4218-97FA-97922D1705D2}" destId="{341C1ABE-9E45-425F-941E-B590942CFABE}" srcOrd="0" destOrd="0" presId="urn:microsoft.com/office/officeart/2018/2/layout/IconVerticalSolidList"/>
    <dgm:cxn modelId="{38FD4886-50E6-4FA4-92E2-91ED36771153}" srcId="{7EF6294D-548D-4218-97FA-97922D1705D2}" destId="{8951538C-997A-4A17-AB30-609709737A4A}" srcOrd="2" destOrd="0" parTransId="{3B4DCD1F-733D-44DD-AC13-2E1228AA12A4}" sibTransId="{14C1BCAC-7190-4F16-9299-C1CBD95DDB00}"/>
    <dgm:cxn modelId="{C80A14A4-0BFC-4522-96DB-FB4DE69AD94C}" type="presOf" srcId="{F3A7B532-FEB0-40E7-B918-623AF2337228}" destId="{059D436E-57AA-47EC-8293-032A49625C53}" srcOrd="0" destOrd="0" presId="urn:microsoft.com/office/officeart/2018/2/layout/IconVerticalSolidList"/>
    <dgm:cxn modelId="{83D547AE-3324-4F75-ACEA-791CACCBC2A2}" srcId="{7EF6294D-548D-4218-97FA-97922D1705D2}" destId="{78036E0D-FC5A-4B0A-AD6A-7D678CA97A77}" srcOrd="0" destOrd="0" parTransId="{7EC4E721-E26B-4640-981A-A1007E8CD1ED}" sibTransId="{9CED75B9-031E-481B-851E-467E0D7BAAD4}"/>
    <dgm:cxn modelId="{691942B6-D7D7-47B0-81D4-ADFCBE987F37}" type="presOf" srcId="{E3F1EE04-3C48-4FEC-A165-04BDF4B0D325}" destId="{CA192A68-E28F-4CF7-B8F1-E2A7E4138323}" srcOrd="0" destOrd="0" presId="urn:microsoft.com/office/officeart/2018/2/layout/IconVerticalSolidList"/>
    <dgm:cxn modelId="{1B5D59BC-ECD3-443F-B83D-CD9E5B59E3C2}" type="presOf" srcId="{A2BF4C23-665B-4883-B22F-579AE5B80B98}" destId="{7C386F73-7270-43F1-B027-872598265D3E}" srcOrd="0" destOrd="0" presId="urn:microsoft.com/office/officeart/2018/2/layout/IconVerticalSolidList"/>
    <dgm:cxn modelId="{63383DE8-DBC8-43D3-9FB2-6F1220F66DCF}" type="presOf" srcId="{78036E0D-FC5A-4B0A-AD6A-7D678CA97A77}" destId="{B5A5AFBA-E3E4-49B2-BF34-FE2DE2F9119A}" srcOrd="0" destOrd="0" presId="urn:microsoft.com/office/officeart/2018/2/layout/IconVerticalSolidList"/>
    <dgm:cxn modelId="{0C821FEF-B681-4B4D-90D4-33A8FB4E02C3}" srcId="{7EF6294D-548D-4218-97FA-97922D1705D2}" destId="{9B425CEF-D4F3-49B9-AEBD-8F9DB3D5E434}" srcOrd="5" destOrd="0" parTransId="{3104011B-C98D-4A53-AB2F-E6EF57FCF1AC}" sibTransId="{BEE11C6A-94BF-4F6F-B506-890A21625FAB}"/>
    <dgm:cxn modelId="{B88404F7-936D-4149-8814-BCC975C09D3F}" type="presOf" srcId="{9B425CEF-D4F3-49B9-AEBD-8F9DB3D5E434}" destId="{A9722AA2-3F94-4F9F-AF03-EC148D9DA8FA}" srcOrd="0" destOrd="0" presId="urn:microsoft.com/office/officeart/2018/2/layout/IconVerticalSolidList"/>
    <dgm:cxn modelId="{4AECE282-C36D-43C3-AEFE-DCEA011C74F7}" type="presParOf" srcId="{341C1ABE-9E45-425F-941E-B590942CFABE}" destId="{68E023C9-3461-4D37-BF7E-C0EE669DC2D5}" srcOrd="0" destOrd="0" presId="urn:microsoft.com/office/officeart/2018/2/layout/IconVerticalSolidList"/>
    <dgm:cxn modelId="{6DD7AAD0-86B4-437F-AD35-96AC64EA5BC9}" type="presParOf" srcId="{68E023C9-3461-4D37-BF7E-C0EE669DC2D5}" destId="{C87FED6B-EDFD-415C-96ED-25BD070CA7E4}" srcOrd="0" destOrd="0" presId="urn:microsoft.com/office/officeart/2018/2/layout/IconVerticalSolidList"/>
    <dgm:cxn modelId="{0C89BC0C-4801-4282-AB17-B017ADE58F78}" type="presParOf" srcId="{68E023C9-3461-4D37-BF7E-C0EE669DC2D5}" destId="{6CE2EAB4-8416-49EA-881E-45E32DD99220}" srcOrd="1" destOrd="0" presId="urn:microsoft.com/office/officeart/2018/2/layout/IconVerticalSolidList"/>
    <dgm:cxn modelId="{9DC482A9-C13E-4DEF-A06E-5CD726A4B022}" type="presParOf" srcId="{68E023C9-3461-4D37-BF7E-C0EE669DC2D5}" destId="{1B06D4F0-337F-4C72-A9D8-3DB7BD2041E0}" srcOrd="2" destOrd="0" presId="urn:microsoft.com/office/officeart/2018/2/layout/IconVerticalSolidList"/>
    <dgm:cxn modelId="{D3E28E43-0E30-4B85-8DE1-215F60677C05}" type="presParOf" srcId="{68E023C9-3461-4D37-BF7E-C0EE669DC2D5}" destId="{B5A5AFBA-E3E4-49B2-BF34-FE2DE2F9119A}" srcOrd="3" destOrd="0" presId="urn:microsoft.com/office/officeart/2018/2/layout/IconVerticalSolidList"/>
    <dgm:cxn modelId="{378A1ABE-A099-464F-91BE-B877CD502216}" type="presParOf" srcId="{341C1ABE-9E45-425F-941E-B590942CFABE}" destId="{4BAFA7CC-7397-4C51-A413-2AA0ACD0B461}" srcOrd="1" destOrd="0" presId="urn:microsoft.com/office/officeart/2018/2/layout/IconVerticalSolidList"/>
    <dgm:cxn modelId="{70D5A9DC-C9E4-4491-B8E6-1A0F3CF62CDF}" type="presParOf" srcId="{341C1ABE-9E45-425F-941E-B590942CFABE}" destId="{8817DD54-52D2-42B7-BF1D-9F0D664EBAB5}" srcOrd="2" destOrd="0" presId="urn:microsoft.com/office/officeart/2018/2/layout/IconVerticalSolidList"/>
    <dgm:cxn modelId="{1C385620-2A40-4A33-BF5E-4DB0FA49CD95}" type="presParOf" srcId="{8817DD54-52D2-42B7-BF1D-9F0D664EBAB5}" destId="{F8313913-E01C-4F09-B5B0-0200B5561F03}" srcOrd="0" destOrd="0" presId="urn:microsoft.com/office/officeart/2018/2/layout/IconVerticalSolidList"/>
    <dgm:cxn modelId="{EED1E5DA-C666-4B5A-9139-C9A9A39BC048}" type="presParOf" srcId="{8817DD54-52D2-42B7-BF1D-9F0D664EBAB5}" destId="{4088E84C-99CA-4780-AA49-3D890F2ED6F4}" srcOrd="1" destOrd="0" presId="urn:microsoft.com/office/officeart/2018/2/layout/IconVerticalSolidList"/>
    <dgm:cxn modelId="{64294B05-F89A-43D0-B094-3ACE84212A68}" type="presParOf" srcId="{8817DD54-52D2-42B7-BF1D-9F0D664EBAB5}" destId="{D815393B-5226-4FCA-AFDF-EC0DCC7ED369}" srcOrd="2" destOrd="0" presId="urn:microsoft.com/office/officeart/2018/2/layout/IconVerticalSolidList"/>
    <dgm:cxn modelId="{1F3F0AC9-54DB-4768-8220-2FE5C1616FA9}" type="presParOf" srcId="{8817DD54-52D2-42B7-BF1D-9F0D664EBAB5}" destId="{CA192A68-E28F-4CF7-B8F1-E2A7E4138323}" srcOrd="3" destOrd="0" presId="urn:microsoft.com/office/officeart/2018/2/layout/IconVerticalSolidList"/>
    <dgm:cxn modelId="{1FFCB7B6-5894-4A4F-BECB-D571D8D205C3}" type="presParOf" srcId="{341C1ABE-9E45-425F-941E-B590942CFABE}" destId="{4A001EDC-8105-40BE-87C8-6EF84BD5CA5F}" srcOrd="3" destOrd="0" presId="urn:microsoft.com/office/officeart/2018/2/layout/IconVerticalSolidList"/>
    <dgm:cxn modelId="{06809110-EF48-41E8-9D59-B3AC5A27E3B0}" type="presParOf" srcId="{341C1ABE-9E45-425F-941E-B590942CFABE}" destId="{C0A06071-EFE3-481C-B3AB-FE6F53D688B0}" srcOrd="4" destOrd="0" presId="urn:microsoft.com/office/officeart/2018/2/layout/IconVerticalSolidList"/>
    <dgm:cxn modelId="{BCDC1262-0B35-46E6-AF5D-DB2E6A5BA624}" type="presParOf" srcId="{C0A06071-EFE3-481C-B3AB-FE6F53D688B0}" destId="{F24CC340-31CC-4351-AEBE-7226E2809E30}" srcOrd="0" destOrd="0" presId="urn:microsoft.com/office/officeart/2018/2/layout/IconVerticalSolidList"/>
    <dgm:cxn modelId="{461E61DA-E8E1-4865-95F8-61C30A2FA5E1}" type="presParOf" srcId="{C0A06071-EFE3-481C-B3AB-FE6F53D688B0}" destId="{CA2C0D4D-EC62-4F13-8E8F-AE7A22DEDD37}" srcOrd="1" destOrd="0" presId="urn:microsoft.com/office/officeart/2018/2/layout/IconVerticalSolidList"/>
    <dgm:cxn modelId="{6FD325A4-EC71-4E07-A9DD-F9F64BC90D04}" type="presParOf" srcId="{C0A06071-EFE3-481C-B3AB-FE6F53D688B0}" destId="{8F32B4A3-A46E-4C08-BE04-CB4F91104883}" srcOrd="2" destOrd="0" presId="urn:microsoft.com/office/officeart/2018/2/layout/IconVerticalSolidList"/>
    <dgm:cxn modelId="{65535168-1FBE-4E8A-9856-BDD6CE95DBE9}" type="presParOf" srcId="{C0A06071-EFE3-481C-B3AB-FE6F53D688B0}" destId="{D57FDF18-5159-495E-B478-38FE0D2DE978}" srcOrd="3" destOrd="0" presId="urn:microsoft.com/office/officeart/2018/2/layout/IconVerticalSolidList"/>
    <dgm:cxn modelId="{217B3A5E-2C5C-488C-93B8-4BF9DE77820E}" type="presParOf" srcId="{341C1ABE-9E45-425F-941E-B590942CFABE}" destId="{09B76013-B9BD-48D8-B8F8-1EED0E1A6798}" srcOrd="5" destOrd="0" presId="urn:microsoft.com/office/officeart/2018/2/layout/IconVerticalSolidList"/>
    <dgm:cxn modelId="{BFA01019-A3D4-408B-A8BE-5769B883ADDD}" type="presParOf" srcId="{341C1ABE-9E45-425F-941E-B590942CFABE}" destId="{2203A206-0FC6-4258-8360-027B480CE4E1}" srcOrd="6" destOrd="0" presId="urn:microsoft.com/office/officeart/2018/2/layout/IconVerticalSolidList"/>
    <dgm:cxn modelId="{DC4959EF-A356-4E33-A438-BC19367D4D90}" type="presParOf" srcId="{2203A206-0FC6-4258-8360-027B480CE4E1}" destId="{BA09CFE0-4933-4210-AA54-46FA841749D1}" srcOrd="0" destOrd="0" presId="urn:microsoft.com/office/officeart/2018/2/layout/IconVerticalSolidList"/>
    <dgm:cxn modelId="{DCA6765B-BC49-4A8E-9570-8D6FF82AC6EA}" type="presParOf" srcId="{2203A206-0FC6-4258-8360-027B480CE4E1}" destId="{BDD91637-2C56-484A-8519-4D7EBF5B94A0}" srcOrd="1" destOrd="0" presId="urn:microsoft.com/office/officeart/2018/2/layout/IconVerticalSolidList"/>
    <dgm:cxn modelId="{F461AAB8-166C-40E0-B764-23B3F00FBF83}" type="presParOf" srcId="{2203A206-0FC6-4258-8360-027B480CE4E1}" destId="{434B84EF-A579-4E6C-BCF0-3B7B7817407D}" srcOrd="2" destOrd="0" presId="urn:microsoft.com/office/officeart/2018/2/layout/IconVerticalSolidList"/>
    <dgm:cxn modelId="{3A98844F-7F8F-4DEA-9C04-6A616382D7FC}" type="presParOf" srcId="{2203A206-0FC6-4258-8360-027B480CE4E1}" destId="{7C386F73-7270-43F1-B027-872598265D3E}" srcOrd="3" destOrd="0" presId="urn:microsoft.com/office/officeart/2018/2/layout/IconVerticalSolidList"/>
    <dgm:cxn modelId="{C48382DB-FE72-4EB9-B6A9-900C4F4A7D79}" type="presParOf" srcId="{341C1ABE-9E45-425F-941E-B590942CFABE}" destId="{F3943E93-5ACB-4842-966C-20AC7EF65CB8}" srcOrd="7" destOrd="0" presId="urn:microsoft.com/office/officeart/2018/2/layout/IconVerticalSolidList"/>
    <dgm:cxn modelId="{F272F752-B7B5-409D-9EFF-A1D06C17069F}" type="presParOf" srcId="{341C1ABE-9E45-425F-941E-B590942CFABE}" destId="{1551FEF9-EA92-4C0E-91C9-E8BED6F9E261}" srcOrd="8" destOrd="0" presId="urn:microsoft.com/office/officeart/2018/2/layout/IconVerticalSolidList"/>
    <dgm:cxn modelId="{3820D660-3057-49EE-8F66-FE462BB328CD}" type="presParOf" srcId="{1551FEF9-EA92-4C0E-91C9-E8BED6F9E261}" destId="{3843BA4D-983D-43F5-B0AA-DB429CD4D3D2}" srcOrd="0" destOrd="0" presId="urn:microsoft.com/office/officeart/2018/2/layout/IconVerticalSolidList"/>
    <dgm:cxn modelId="{E9879CF5-31A9-4A64-BC0C-B1ED57B00E30}" type="presParOf" srcId="{1551FEF9-EA92-4C0E-91C9-E8BED6F9E261}" destId="{88CBAC90-8C7A-4909-9CF1-EE9293FF5CD1}" srcOrd="1" destOrd="0" presId="urn:microsoft.com/office/officeart/2018/2/layout/IconVerticalSolidList"/>
    <dgm:cxn modelId="{D9BDACA1-491C-40AB-BC1B-F8F4E86A3982}" type="presParOf" srcId="{1551FEF9-EA92-4C0E-91C9-E8BED6F9E261}" destId="{9D22C58B-7E7B-4DBF-B0CC-157026070D27}" srcOrd="2" destOrd="0" presId="urn:microsoft.com/office/officeart/2018/2/layout/IconVerticalSolidList"/>
    <dgm:cxn modelId="{1A6EFA23-9B89-470C-A500-1448B872A25D}" type="presParOf" srcId="{1551FEF9-EA92-4C0E-91C9-E8BED6F9E261}" destId="{059D436E-57AA-47EC-8293-032A49625C53}" srcOrd="3" destOrd="0" presId="urn:microsoft.com/office/officeart/2018/2/layout/IconVerticalSolidList"/>
    <dgm:cxn modelId="{A2A8780B-EB35-4704-B4D3-D7EA8E9F207A}" type="presParOf" srcId="{341C1ABE-9E45-425F-941E-B590942CFABE}" destId="{328E9E0C-D71B-4D0D-8283-5B2E53495451}" srcOrd="9" destOrd="0" presId="urn:microsoft.com/office/officeart/2018/2/layout/IconVerticalSolidList"/>
    <dgm:cxn modelId="{73C76794-A8E4-41D5-9A57-19BC6E8D2D58}" type="presParOf" srcId="{341C1ABE-9E45-425F-941E-B590942CFABE}" destId="{15A2C56E-8797-43F7-A708-BF64F3B8056E}" srcOrd="10" destOrd="0" presId="urn:microsoft.com/office/officeart/2018/2/layout/IconVerticalSolidList"/>
    <dgm:cxn modelId="{C9FF8978-6324-4E56-B8A4-44CCBA0EF728}" type="presParOf" srcId="{15A2C56E-8797-43F7-A708-BF64F3B8056E}" destId="{2D8E9E98-776F-4C1B-9CA4-056A30504364}" srcOrd="0" destOrd="0" presId="urn:microsoft.com/office/officeart/2018/2/layout/IconVerticalSolidList"/>
    <dgm:cxn modelId="{74CE2A37-2761-4FAC-B417-D853D444AED9}" type="presParOf" srcId="{15A2C56E-8797-43F7-A708-BF64F3B8056E}" destId="{0DAD89A4-4F60-411A-AF01-93A0E2424B69}" srcOrd="1" destOrd="0" presId="urn:microsoft.com/office/officeart/2018/2/layout/IconVerticalSolidList"/>
    <dgm:cxn modelId="{B9A54F62-5B86-48F6-A3D8-41F820115E44}" type="presParOf" srcId="{15A2C56E-8797-43F7-A708-BF64F3B8056E}" destId="{B983C30C-AEE0-429B-9F2A-E456BF6E53FA}" srcOrd="2" destOrd="0" presId="urn:microsoft.com/office/officeart/2018/2/layout/IconVerticalSolidList"/>
    <dgm:cxn modelId="{8AF3F2EE-8598-4B48-960B-602533A1452D}" type="presParOf" srcId="{15A2C56E-8797-43F7-A708-BF64F3B8056E}" destId="{A9722AA2-3F94-4F9F-AF03-EC148D9DA8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FED6B-EDFD-415C-96ED-25BD070CA7E4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2EAB4-8416-49EA-881E-45E32DD99220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5AFBA-E3E4-49B2-BF34-FE2DE2F9119A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kern="1200"/>
            <a:t>📦 </a:t>
          </a:r>
          <a:r>
            <a:rPr lang="en-GB" sz="1900" kern="1200"/>
            <a:t>EEG Dataset (Mendeley Data)</a:t>
          </a:r>
          <a:endParaRPr lang="en-US" sz="1900" kern="1200"/>
        </a:p>
      </dsp:txBody>
      <dsp:txXfrm>
        <a:off x="692764" y="1407"/>
        <a:ext cx="9822835" cy="599796"/>
      </dsp:txXfrm>
    </dsp:sp>
    <dsp:sp modelId="{F8313913-E01C-4F09-B5B0-0200B5561F03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8E84C-99CA-4780-AA49-3D890F2ED6F4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92A68-E28F-4CF7-B8F1-E2A7E4138323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- 6 folders containing .edf EEG recordings</a:t>
          </a:r>
          <a:endParaRPr lang="en-US" sz="1900" kern="1200"/>
        </a:p>
      </dsp:txBody>
      <dsp:txXfrm>
        <a:off x="692764" y="751152"/>
        <a:ext cx="9822835" cy="599796"/>
      </dsp:txXfrm>
    </dsp:sp>
    <dsp:sp modelId="{F24CC340-31CC-4351-AEBE-7226E2809E30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C0D4D-EC62-4F13-8E8F-AE7A22DEDD37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FDF18-5159-495E-B478-38FE0D2DE978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- Eye state classification (4 classes)</a:t>
          </a:r>
          <a:endParaRPr lang="en-US" sz="1900" kern="1200"/>
        </a:p>
      </dsp:txBody>
      <dsp:txXfrm>
        <a:off x="692764" y="1500898"/>
        <a:ext cx="9822835" cy="599796"/>
      </dsp:txXfrm>
    </dsp:sp>
    <dsp:sp modelId="{BA09CFE0-4933-4210-AA54-46FA841749D1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91637-2C56-484A-8519-4D7EBF5B94A0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86F73-7270-43F1-B027-872598265D3E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kern="1200"/>
            <a:t>📐 </a:t>
          </a:r>
          <a:r>
            <a:rPr lang="en-GB" sz="1900" kern="1200"/>
            <a:t>Input Shape:</a:t>
          </a:r>
          <a:endParaRPr lang="en-US" sz="1900" kern="1200"/>
        </a:p>
      </dsp:txBody>
      <dsp:txXfrm>
        <a:off x="692764" y="2250643"/>
        <a:ext cx="9822835" cy="599796"/>
      </dsp:txXfrm>
    </dsp:sp>
    <dsp:sp modelId="{3843BA4D-983D-43F5-B0AA-DB429CD4D3D2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BAC90-8C7A-4909-9CF1-EE9293FF5CD1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D436E-57AA-47EC-8293-032A49625C53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- x_train: (5499, 19, 500)</a:t>
          </a:r>
          <a:endParaRPr lang="en-US" sz="1900" kern="1200"/>
        </a:p>
      </dsp:txBody>
      <dsp:txXfrm>
        <a:off x="692764" y="3000388"/>
        <a:ext cx="9822835" cy="599796"/>
      </dsp:txXfrm>
    </dsp:sp>
    <dsp:sp modelId="{2D8E9E98-776F-4C1B-9CA4-056A30504364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D89A4-4F60-411A-AF01-93A0E2424B69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22AA2-3F94-4F9F-AF03-EC148D9DA8FA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- 19 channels, 500-time samples per signal</a:t>
          </a:r>
          <a:endParaRPr lang="en-US" sz="1900" kern="1200" dirty="0"/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F8315-132D-9949-A3C2-1799D9AB62E3}" type="datetimeFigureOut">
              <a:rPr lang="en-PK" smtClean="0"/>
              <a:t>22/04/2025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59104-8C73-0849-AB41-2E663474885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2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59104-8C73-0849-AB41-2E6634748851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9915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4B86-6091-5CDB-29C5-14A6AB049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755D5-AD85-177E-D430-CB5EE0512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F02A0-5A9C-49D3-6393-24ACA24C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4C7D-9CA2-DC44-A930-D3F965F84101}" type="datetimeFigureOut">
              <a:rPr lang="en-PK" smtClean="0"/>
              <a:t>22/04/2025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D5B7-091A-5653-1745-43FDEE6E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898E-3B2E-2EEA-2302-E49E7089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8379-1A82-FB44-9F04-5071E288D9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20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AE08-C348-C9F2-2C1C-394D8F38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95C3F-EE43-438F-C27A-75F679740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1DFC4-2AD2-CF50-9B4D-D3E39D89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4C7D-9CA2-DC44-A930-D3F965F84101}" type="datetimeFigureOut">
              <a:rPr lang="en-PK" smtClean="0"/>
              <a:t>22/04/2025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7EC13-372E-DD5C-0CD5-69855367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B48B-D66F-17FA-1DE2-F306C4C0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8379-1A82-FB44-9F04-5071E288D9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772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3AF1C-5F21-14F8-BF0D-C938DC4C9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4780B-87BE-82E5-63A6-189CA1723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68715-EFD2-23B2-63BA-AF52676E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4C7D-9CA2-DC44-A930-D3F965F84101}" type="datetimeFigureOut">
              <a:rPr lang="en-PK" smtClean="0"/>
              <a:t>22/04/2025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CA743-2EED-71B0-A7D9-F0ECD57D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BD243-49D8-432D-7EA6-32FD0B19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8379-1A82-FB44-9F04-5071E288D9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379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D4F3-3680-9E85-CE45-63526529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AA1A8-2BAF-CD52-750E-CE342450E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A9811-181E-CA36-DF0C-B24C7C68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4C7D-9CA2-DC44-A930-D3F965F84101}" type="datetimeFigureOut">
              <a:rPr lang="en-PK" smtClean="0"/>
              <a:t>22/04/2025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A37BB-8AAC-C828-D410-3A25ED52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9B532-C5DD-3CF8-8777-E95EEF0C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8379-1A82-FB44-9F04-5071E288D9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591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080D-AB69-1CE3-D263-7CC700EC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0262F-3635-CF8D-1B14-E98A7832C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12FF-0234-14AE-92F8-C895BB8E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4C7D-9CA2-DC44-A930-D3F965F84101}" type="datetimeFigureOut">
              <a:rPr lang="en-PK" smtClean="0"/>
              <a:t>22/04/2025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77B68-9892-1A6D-4972-063B2CAA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62E39-6142-BB48-70DF-E9FC1ADA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8379-1A82-FB44-9F04-5071E288D9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6559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241F-5CE6-1A80-9181-1D72ACCB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6086-8DCB-1FCA-1A87-50CF8B2FC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1B778-551F-24F6-8C3B-CA08D02EB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0C712-3E21-AF0A-41F2-6466ECDA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4C7D-9CA2-DC44-A930-D3F965F84101}" type="datetimeFigureOut">
              <a:rPr lang="en-PK" smtClean="0"/>
              <a:t>22/04/2025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AE4A5-97E2-7187-6D7B-494A8CE2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C86ED-4184-8802-20C6-31A31164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8379-1A82-FB44-9F04-5071E288D9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907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F7AD-7409-B79E-4C16-C4784808C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95BF8-5271-B858-3167-0AFD0774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B2C5B-6B33-38CD-0540-94E72CCE7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3CE2C-BE9F-BDB3-FA57-DB6B88293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377AD-B902-5720-0FA8-BF3CAFE7B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0C6D3-CF4C-6F09-7F41-0BB062E8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4C7D-9CA2-DC44-A930-D3F965F84101}" type="datetimeFigureOut">
              <a:rPr lang="en-PK" smtClean="0"/>
              <a:t>22/04/2025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85115-CBB6-F391-FB97-6CA225DA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8A9EB-6DF7-AA15-CE48-373673DF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8379-1A82-FB44-9F04-5071E288D9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912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3F78-82F0-894A-798B-78C1CF59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E6861-854F-0CB0-C886-928660C9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4C7D-9CA2-DC44-A930-D3F965F84101}" type="datetimeFigureOut">
              <a:rPr lang="en-PK" smtClean="0"/>
              <a:t>22/04/2025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B54B3-C1FB-BCA8-15FF-62D1A706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16CA5-11D1-C757-5785-AEFB9A30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8379-1A82-FB44-9F04-5071E288D9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0884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98746-4651-672D-5196-A9142317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4C7D-9CA2-DC44-A930-D3F965F84101}" type="datetimeFigureOut">
              <a:rPr lang="en-PK" smtClean="0"/>
              <a:t>22/04/2025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045F9-9614-1ADD-5FE3-B5494AE9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D0BE6-5C97-B138-D5C4-1D92E70E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8379-1A82-FB44-9F04-5071E288D9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0313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D236-0B91-2613-DF01-F2DB7FDB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41CE-33C5-72B1-ED3F-BBD6C277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A204D-3680-7AB4-D336-1C870249B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F0495-EF2A-4244-B122-3ABCB0C2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4C7D-9CA2-DC44-A930-D3F965F84101}" type="datetimeFigureOut">
              <a:rPr lang="en-PK" smtClean="0"/>
              <a:t>22/04/2025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21C3C-457F-5A9F-C2C3-6BB2F17B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CED1-E111-B010-717F-F47F9E68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8379-1A82-FB44-9F04-5071E288D9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2859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D263-256D-9629-3F32-BAD40F34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C0000-4FD8-414A-BC45-6B58002F9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AC9BE-6A69-D8A8-8270-AE80E7A7D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BE84F-8E38-A50C-E361-4D438670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4C7D-9CA2-DC44-A930-D3F965F84101}" type="datetimeFigureOut">
              <a:rPr lang="en-PK" smtClean="0"/>
              <a:t>22/04/2025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3AEA4-9DBC-3CB1-5350-D936D15D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AEB7B-B0A9-CAA4-27AD-1AB11FB6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8379-1A82-FB44-9F04-5071E288D9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054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4132B-A3C2-EED8-47CC-382D7434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60E5A-CEF6-C279-CB7B-9AB0AF7F1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5D7D3-DDBB-8D55-FDAD-26D3CD3A3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94C7D-9CA2-DC44-A930-D3F965F84101}" type="datetimeFigureOut">
              <a:rPr lang="en-PK" smtClean="0"/>
              <a:t>22/04/2025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1FCAC-C228-86E4-9484-D64D64074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6431-8612-4207-03AC-224E57667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758379-1A82-FB44-9F04-5071E288D9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588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5110DA58-5149-D355-FDD8-FB5F98C000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11" r="23298" b="608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E4FFD-5955-8C83-3835-C8C69C7C2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/>
              <a:t>EEG Signal Classification Using Machine Learning</a:t>
            </a:r>
            <a:br>
              <a:rPr lang="en-GB" sz="4400" b="1"/>
            </a:br>
            <a:endParaRPr lang="en-PK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DC4DD-1D5D-6063-95B0-F13F69ACE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GB" sz="1300" b="1" dirty="0"/>
              <a:t>By: Muneezé Malik</a:t>
            </a:r>
            <a:endParaRPr lang="en-GB" sz="1300" dirty="0"/>
          </a:p>
          <a:p>
            <a:pPr algn="l">
              <a:buNone/>
            </a:pPr>
            <a:r>
              <a:rPr lang="en-GB" sz="1300" b="1" dirty="0"/>
              <a:t>Instructor: Dr. Adnan Amin</a:t>
            </a:r>
            <a:endParaRPr lang="en-GB" sz="1300" dirty="0"/>
          </a:p>
          <a:p>
            <a:pPr algn="l">
              <a:buNone/>
            </a:pPr>
            <a:r>
              <a:rPr lang="en-GB" sz="1300" b="1" dirty="0"/>
              <a:t>Course: Machine Learning Lab</a:t>
            </a:r>
            <a:endParaRPr lang="en-GB" sz="1300" dirty="0"/>
          </a:p>
          <a:p>
            <a:pPr algn="l"/>
            <a:r>
              <a:rPr lang="en-GB" sz="1300" b="1" dirty="0"/>
              <a:t>Date: April 22, 2025</a:t>
            </a:r>
            <a:endParaRPr lang="en-GB" sz="1300" dirty="0"/>
          </a:p>
          <a:p>
            <a:pPr algn="l"/>
            <a:endParaRPr lang="en-PK" sz="13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4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AC88-3583-5D79-D255-891516BC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GB" sz="3200" b="1"/>
              <a:t>Results – Raw Data</a:t>
            </a:r>
            <a:br>
              <a:rPr lang="en-GB" sz="3200" b="1"/>
            </a:br>
            <a:endParaRPr lang="en-PK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E4750-31B4-E78A-E053-3372B3C22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700" b="1" dirty="0"/>
              <a:t>⚙️ Input: </a:t>
            </a:r>
            <a:r>
              <a:rPr lang="en-GB" sz="1700" dirty="0"/>
              <a:t>Flattened EEG signals (9500 features)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PK" sz="1700" b="1" dirty="0"/>
              <a:t>📊 </a:t>
            </a:r>
            <a:r>
              <a:rPr lang="en-GB" sz="1700" b="1" dirty="0"/>
              <a:t>F1 Scores:</a:t>
            </a:r>
          </a:p>
          <a:p>
            <a:pPr marL="0" indent="0">
              <a:buNone/>
            </a:pPr>
            <a:r>
              <a:rPr lang="en-GB" sz="1700" dirty="0"/>
              <a:t>- Logistic Regression: 0.4541</a:t>
            </a:r>
          </a:p>
          <a:p>
            <a:pPr marL="0" indent="0">
              <a:buNone/>
            </a:pPr>
            <a:r>
              <a:rPr lang="en-GB" sz="1700" dirty="0"/>
              <a:t>- Random Forest: 0.8732</a:t>
            </a:r>
          </a:p>
          <a:p>
            <a:pPr marL="0" indent="0">
              <a:buNone/>
            </a:pPr>
            <a:r>
              <a:rPr lang="en-GB" sz="1700" dirty="0"/>
              <a:t>- SVM: 0.6815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⚠️ Class 3 was not recognized well by any model</a:t>
            </a:r>
            <a:endParaRPr lang="en-PK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58DCE-FA04-C39B-9D43-E9CBB568B3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95" r="42205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1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BEBA8-E570-DD19-0D65-202DE0D2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2800" b="1">
                <a:solidFill>
                  <a:schemeClr val="bg1"/>
                </a:solidFill>
              </a:rPr>
              <a:t>Feature Engineering &amp; SMOTE</a:t>
            </a:r>
            <a:br>
              <a:rPr lang="en-GB" sz="2800" b="1">
                <a:solidFill>
                  <a:schemeClr val="bg1"/>
                </a:solidFill>
              </a:rPr>
            </a:br>
            <a:endParaRPr lang="en-PK" sz="28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AEF5-83D5-9983-B772-04BA0034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K" sz="2400" b="1" dirty="0"/>
              <a:t>📌 </a:t>
            </a:r>
            <a:r>
              <a:rPr lang="en-GB" sz="2400" b="1" dirty="0"/>
              <a:t>Feature Engineering:</a:t>
            </a:r>
          </a:p>
          <a:p>
            <a:pPr marL="0" indent="0">
              <a:buNone/>
            </a:pPr>
            <a:r>
              <a:rPr lang="en-GB" sz="2400" dirty="0"/>
              <a:t>- Mean, Std, Max, Min → 76 features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⚖️ Data Balancing:</a:t>
            </a:r>
          </a:p>
          <a:p>
            <a:pPr marL="0" indent="0">
              <a:buNone/>
            </a:pPr>
            <a:r>
              <a:rPr lang="en-GB" sz="2400" dirty="0"/>
              <a:t>- SMOTE is used to oversample minority classes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PK" sz="2400" dirty="0"/>
              <a:t>📈 </a:t>
            </a:r>
            <a:r>
              <a:rPr lang="en-GB" sz="2400" b="1" dirty="0"/>
              <a:t>Result</a:t>
            </a:r>
            <a:r>
              <a:rPr lang="en-GB" sz="2400" dirty="0"/>
              <a:t>: Balanced class distribution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26982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4AB77-D31B-C663-19D9-385C63DE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2800" b="1">
                <a:solidFill>
                  <a:schemeClr val="bg1"/>
                </a:solidFill>
              </a:rPr>
              <a:t>Results – After Feature Engineering</a:t>
            </a:r>
            <a:br>
              <a:rPr lang="en-GB" sz="2800" b="1">
                <a:solidFill>
                  <a:schemeClr val="bg1"/>
                </a:solidFill>
              </a:rPr>
            </a:br>
            <a:endParaRPr lang="en-PK" sz="28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4AB3-E469-C700-F98C-14243E57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K" sz="2400" b="1" dirty="0"/>
              <a:t>📊 </a:t>
            </a:r>
            <a:r>
              <a:rPr lang="en-GB" sz="2400" b="1" dirty="0"/>
              <a:t>F1 Scores (Balanced Data):</a:t>
            </a:r>
          </a:p>
          <a:p>
            <a:pPr marL="0" indent="0">
              <a:buNone/>
            </a:pPr>
            <a:r>
              <a:rPr lang="en-GB" sz="2400" dirty="0"/>
              <a:t>- Logistic Regression: 0.8904</a:t>
            </a:r>
          </a:p>
          <a:p>
            <a:pPr marL="0" indent="0">
              <a:buNone/>
            </a:pPr>
            <a:r>
              <a:rPr lang="en-GB" sz="2400" dirty="0"/>
              <a:t>- Random Forest: 0.9375</a:t>
            </a:r>
          </a:p>
          <a:p>
            <a:pPr marL="0" indent="0">
              <a:buNone/>
            </a:pPr>
            <a:r>
              <a:rPr lang="en-GB" sz="2400" dirty="0"/>
              <a:t>- SVM: 0.8961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PK" sz="2400" b="1" dirty="0"/>
              <a:t>🎯 </a:t>
            </a:r>
            <a:r>
              <a:rPr lang="en-GB" sz="2400" b="1" dirty="0"/>
              <a:t>Observation:</a:t>
            </a:r>
          </a:p>
          <a:p>
            <a:pPr marL="0" indent="0">
              <a:buNone/>
            </a:pPr>
            <a:r>
              <a:rPr lang="en-GB" sz="2400" dirty="0"/>
              <a:t>- Accuracy improved significantly</a:t>
            </a:r>
          </a:p>
          <a:p>
            <a:pPr marL="0" indent="0">
              <a:buNone/>
            </a:pPr>
            <a:r>
              <a:rPr lang="en-GB" sz="2400" dirty="0"/>
              <a:t>- Best performance by Random Forest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53923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D3EE-6B0D-03B9-F21F-DC817245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4"/>
            <a:ext cx="3687491" cy="2056896"/>
          </a:xfrm>
        </p:spPr>
        <p:txBody>
          <a:bodyPr anchor="t">
            <a:normAutofit/>
          </a:bodyPr>
          <a:lstStyle/>
          <a:p>
            <a:r>
              <a:rPr lang="en-GB" sz="3200" b="1"/>
              <a:t>Final Comparison Table</a:t>
            </a:r>
            <a:br>
              <a:rPr lang="en-GB" sz="3200" b="1"/>
            </a:br>
            <a:endParaRPr lang="en-PK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AAFE-A023-B4C7-4155-73346C537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546" y="751555"/>
            <a:ext cx="5946040" cy="21063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PK" sz="2000" dirty="0"/>
              <a:t>🏆 </a:t>
            </a:r>
            <a:r>
              <a:rPr lang="en-GB" sz="2000" dirty="0"/>
              <a:t>Best Model: Random Forest (F1 = 0.9375)</a:t>
            </a:r>
            <a:endParaRPr lang="en-PK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41B9E-A0C8-F78B-E5B6-A0D02D881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7C9029-9BF9-D125-90D6-AB03931B0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F84619-412D-A0C9-3DC9-47C3A42B9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E29741-CFAA-79EB-1A27-1E79D2867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404434"/>
              </p:ext>
            </p:extLst>
          </p:nvPr>
        </p:nvGraphicFramePr>
        <p:xfrm>
          <a:off x="904410" y="3358525"/>
          <a:ext cx="10383177" cy="25778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98397">
                  <a:extLst>
                    <a:ext uri="{9D8B030D-6E8A-4147-A177-3AD203B41FA5}">
                      <a16:colId xmlns:a16="http://schemas.microsoft.com/office/drawing/2014/main" val="1189367770"/>
                    </a:ext>
                  </a:extLst>
                </a:gridCol>
                <a:gridCol w="2905011">
                  <a:extLst>
                    <a:ext uri="{9D8B030D-6E8A-4147-A177-3AD203B41FA5}">
                      <a16:colId xmlns:a16="http://schemas.microsoft.com/office/drawing/2014/main" val="1222573703"/>
                    </a:ext>
                  </a:extLst>
                </a:gridCol>
                <a:gridCol w="3779769">
                  <a:extLst>
                    <a:ext uri="{9D8B030D-6E8A-4147-A177-3AD203B41FA5}">
                      <a16:colId xmlns:a16="http://schemas.microsoft.com/office/drawing/2014/main" val="3109565579"/>
                    </a:ext>
                  </a:extLst>
                </a:gridCol>
              </a:tblGrid>
              <a:tr h="6444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900" b="1"/>
                        <a:t>Model</a:t>
                      </a:r>
                      <a:endParaRPr lang="en-GB" sz="2900"/>
                    </a:p>
                  </a:txBody>
                  <a:tcPr marL="146471" marR="146471" marT="73236" marB="7323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900" b="1"/>
                        <a:t>Raw F1 Score</a:t>
                      </a:r>
                      <a:endParaRPr lang="en-GB" sz="2900"/>
                    </a:p>
                  </a:txBody>
                  <a:tcPr marL="146471" marR="146471" marT="73236" marB="7323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900" b="1"/>
                        <a:t>Balanced F1 Score</a:t>
                      </a:r>
                      <a:endParaRPr lang="en-GB" sz="2900"/>
                    </a:p>
                  </a:txBody>
                  <a:tcPr marL="146471" marR="146471" marT="73236" marB="73236" anchor="ctr"/>
                </a:tc>
                <a:extLst>
                  <a:ext uri="{0D108BD9-81ED-4DB2-BD59-A6C34878D82A}">
                    <a16:rowId xmlns:a16="http://schemas.microsoft.com/office/drawing/2014/main" val="3797837099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900"/>
                        <a:t>Logistic Regression</a:t>
                      </a:r>
                    </a:p>
                  </a:txBody>
                  <a:tcPr marL="146471" marR="146471" marT="73236" marB="7323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900"/>
                        <a:t>0.4541</a:t>
                      </a:r>
                    </a:p>
                  </a:txBody>
                  <a:tcPr marL="146471" marR="146471" marT="73236" marB="7323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900"/>
                        <a:t>0.8904</a:t>
                      </a:r>
                    </a:p>
                  </a:txBody>
                  <a:tcPr marL="146471" marR="146471" marT="73236" marB="73236" anchor="ctr"/>
                </a:tc>
                <a:extLst>
                  <a:ext uri="{0D108BD9-81ED-4DB2-BD59-A6C34878D82A}">
                    <a16:rowId xmlns:a16="http://schemas.microsoft.com/office/drawing/2014/main" val="1187441162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900"/>
                        <a:t>Random Forest</a:t>
                      </a:r>
                    </a:p>
                  </a:txBody>
                  <a:tcPr marL="146471" marR="146471" marT="73236" marB="7323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900"/>
                        <a:t>0.8732</a:t>
                      </a:r>
                    </a:p>
                  </a:txBody>
                  <a:tcPr marL="146471" marR="146471" marT="73236" marB="7323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900"/>
                        <a:t>0.9375</a:t>
                      </a:r>
                    </a:p>
                  </a:txBody>
                  <a:tcPr marL="146471" marR="146471" marT="73236" marB="73236" anchor="ctr"/>
                </a:tc>
                <a:extLst>
                  <a:ext uri="{0D108BD9-81ED-4DB2-BD59-A6C34878D82A}">
                    <a16:rowId xmlns:a16="http://schemas.microsoft.com/office/drawing/2014/main" val="3200295071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900"/>
                        <a:t>SVM</a:t>
                      </a:r>
                    </a:p>
                  </a:txBody>
                  <a:tcPr marL="146471" marR="146471" marT="73236" marB="7323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900"/>
                        <a:t>0.6815</a:t>
                      </a:r>
                    </a:p>
                  </a:txBody>
                  <a:tcPr marL="146471" marR="146471" marT="73236" marB="7323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900"/>
                        <a:t>0.8961</a:t>
                      </a:r>
                    </a:p>
                  </a:txBody>
                  <a:tcPr marL="146471" marR="146471" marT="73236" marB="73236" anchor="ctr"/>
                </a:tc>
                <a:extLst>
                  <a:ext uri="{0D108BD9-81ED-4DB2-BD59-A6C34878D82A}">
                    <a16:rowId xmlns:a16="http://schemas.microsoft.com/office/drawing/2014/main" val="3951584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92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7C68E-6D5B-1052-338B-7AA9F1A4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2800" b="1">
                <a:solidFill>
                  <a:schemeClr val="bg1"/>
                </a:solidFill>
              </a:rPr>
              <a:t>Introduction to EEG</a:t>
            </a:r>
            <a:br>
              <a:rPr lang="en-GB" sz="2800" b="1">
                <a:solidFill>
                  <a:schemeClr val="bg1"/>
                </a:solidFill>
              </a:rPr>
            </a:br>
            <a:endParaRPr lang="en-PK" sz="28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9E6AF4-B22D-F4BD-004B-1903D78DE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11036442" cy="41592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PK" sz="2400" b="1" dirty="0"/>
              <a:t>🧠 </a:t>
            </a:r>
            <a:r>
              <a:rPr lang="en-GB" sz="2400" b="1" dirty="0"/>
              <a:t>What is EEG?</a:t>
            </a:r>
          </a:p>
          <a:p>
            <a:pPr>
              <a:buNone/>
            </a:pPr>
            <a:r>
              <a:rPr lang="en-GB" sz="2000" dirty="0"/>
              <a:t>- EEG stands for Electroencephalography</a:t>
            </a:r>
          </a:p>
          <a:p>
            <a:pPr>
              <a:buNone/>
            </a:pPr>
            <a:r>
              <a:rPr lang="en-GB" sz="2000" dirty="0"/>
              <a:t>- A non-invasive technique to record brain activity</a:t>
            </a:r>
          </a:p>
          <a:p>
            <a:pPr>
              <a:buNone/>
            </a:pPr>
            <a:r>
              <a:rPr lang="en-GB" sz="2000" dirty="0"/>
              <a:t>- Measures electrical signals using electrodes placed on the scalp</a:t>
            </a:r>
          </a:p>
          <a:p>
            <a:pPr>
              <a:buNone/>
            </a:pPr>
            <a:br>
              <a:rPr lang="en-GB" sz="2000" dirty="0"/>
            </a:br>
            <a:endParaRPr lang="en-GB" sz="2000" dirty="0"/>
          </a:p>
          <a:p>
            <a:pPr>
              <a:buNone/>
            </a:pPr>
            <a:r>
              <a:rPr lang="en-PK" sz="2000" b="1" dirty="0"/>
              <a:t>📈 </a:t>
            </a:r>
            <a:r>
              <a:rPr lang="en-GB" sz="2400" b="1" dirty="0"/>
              <a:t>EEG Signals:</a:t>
            </a:r>
          </a:p>
          <a:p>
            <a:pPr>
              <a:buNone/>
            </a:pPr>
            <a:r>
              <a:rPr lang="en-GB" sz="2000" dirty="0"/>
              <a:t>- Represent voltage fluctuations from neuron activity</a:t>
            </a:r>
          </a:p>
          <a:p>
            <a:pPr marL="0" indent="0">
              <a:buNone/>
            </a:pPr>
            <a:r>
              <a:rPr lang="en-GB" sz="2000" dirty="0"/>
              <a:t>- High temporal resolution — used in neuroscience, sleep studies, BCI, and more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317978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DED72-AD3B-BC7A-7F84-65C1EA0D8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GB" b="1">
                <a:solidFill>
                  <a:schemeClr val="bg1"/>
                </a:solidFill>
              </a:rPr>
              <a:t>Project Overview</a:t>
            </a:r>
            <a:br>
              <a:rPr lang="en-GB" b="1">
                <a:solidFill>
                  <a:schemeClr val="bg1"/>
                </a:solidFill>
              </a:rPr>
            </a:br>
            <a:endParaRPr lang="en-PK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DE8C-7DEC-97C8-AC32-479A2B2D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K" sz="2000" b="1" dirty="0"/>
              <a:t>📊 </a:t>
            </a:r>
            <a:r>
              <a:rPr lang="en-GB" sz="2000" b="1" dirty="0"/>
              <a:t>What Are We Trying to Do?</a:t>
            </a:r>
          </a:p>
          <a:p>
            <a:pPr marL="0" indent="0">
              <a:buNone/>
            </a:pPr>
            <a:r>
              <a:rPr lang="en-GB" sz="2000" dirty="0"/>
              <a:t>- We aim to classify EEG signals into different mental states (eye states)</a:t>
            </a:r>
          </a:p>
          <a:p>
            <a:pPr marL="0" indent="0">
              <a:buNone/>
            </a:pPr>
            <a:r>
              <a:rPr lang="en-GB" sz="2000" dirty="0"/>
              <a:t>- Use machine learning models to recognize patterns in EEG waveforms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PK" sz="2000" b="1" dirty="0"/>
              <a:t>🧪 </a:t>
            </a:r>
            <a:r>
              <a:rPr lang="en-GB" sz="2000" b="1" dirty="0"/>
              <a:t>Approach:</a:t>
            </a:r>
          </a:p>
          <a:p>
            <a:pPr marL="0" indent="0">
              <a:buNone/>
            </a:pPr>
            <a:r>
              <a:rPr lang="en-GB" sz="2000" dirty="0"/>
              <a:t>1. Preprocess raw EEG data from .</a:t>
            </a:r>
            <a:r>
              <a:rPr lang="en-GB" sz="2000" dirty="0" err="1"/>
              <a:t>edf</a:t>
            </a:r>
            <a:r>
              <a:rPr lang="en-GB" sz="2000" dirty="0"/>
              <a:t> format</a:t>
            </a:r>
          </a:p>
          <a:p>
            <a:pPr marL="0" indent="0">
              <a:buNone/>
            </a:pPr>
            <a:r>
              <a:rPr lang="en-GB" sz="2000" dirty="0"/>
              <a:t>2. Visualize and understand data distribution</a:t>
            </a:r>
          </a:p>
          <a:p>
            <a:pPr marL="0" indent="0">
              <a:buNone/>
            </a:pPr>
            <a:r>
              <a:rPr lang="en-GB" sz="2000" dirty="0"/>
              <a:t>3. Train ML models with and without feature engineering</a:t>
            </a:r>
          </a:p>
          <a:p>
            <a:pPr marL="0" indent="0">
              <a:buNone/>
            </a:pPr>
            <a:r>
              <a:rPr lang="en-GB" sz="2000" dirty="0"/>
              <a:t>4. Apply SMOTE to handle class imbalance</a:t>
            </a:r>
          </a:p>
          <a:p>
            <a:pPr marL="0" indent="0">
              <a:buNone/>
            </a:pPr>
            <a:r>
              <a:rPr lang="en-GB" sz="2000" dirty="0"/>
              <a:t>5. Compare model performance using F1-score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402266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EC5A5-F292-E4C2-2D19-CF471AAE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2800" b="1">
                <a:solidFill>
                  <a:schemeClr val="bg1"/>
                </a:solidFill>
              </a:rPr>
              <a:t>Why It Matters</a:t>
            </a:r>
            <a:br>
              <a:rPr lang="en-GB" sz="2800" b="1">
                <a:solidFill>
                  <a:schemeClr val="bg1"/>
                </a:solidFill>
              </a:rPr>
            </a:br>
            <a:endParaRPr lang="en-PK" sz="28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8FFBF-8E33-F116-27A7-655D2C8C2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K" sz="2400" b="1" dirty="0"/>
              <a:t>🧩 </a:t>
            </a:r>
            <a:r>
              <a:rPr lang="en-GB" sz="2400" b="1" dirty="0"/>
              <a:t>Importance of EEG Classification:</a:t>
            </a:r>
          </a:p>
          <a:p>
            <a:pPr marL="0" indent="0">
              <a:buNone/>
            </a:pPr>
            <a:r>
              <a:rPr lang="en-GB" sz="2400" dirty="0"/>
              <a:t>- Helps in diagnosing neurological conditions</a:t>
            </a:r>
          </a:p>
          <a:p>
            <a:pPr marL="0" indent="0">
              <a:buNone/>
            </a:pPr>
            <a:r>
              <a:rPr lang="en-GB" sz="2400" dirty="0"/>
              <a:t>- Enables development of brain-computer interfaces (BCI)</a:t>
            </a:r>
          </a:p>
          <a:p>
            <a:pPr marL="0" indent="0">
              <a:buNone/>
            </a:pPr>
            <a:r>
              <a:rPr lang="en-GB" sz="2400" dirty="0"/>
              <a:t>- Enhances real-time cognitive state detection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⚙️ ML + EEG:</a:t>
            </a:r>
          </a:p>
          <a:p>
            <a:pPr marL="0" indent="0">
              <a:buNone/>
            </a:pPr>
            <a:r>
              <a:rPr lang="en-GB" sz="2400" dirty="0"/>
              <a:t>- Manual EEG analysis is complex and time-consuming</a:t>
            </a:r>
          </a:p>
          <a:p>
            <a:pPr marL="0" indent="0">
              <a:buNone/>
            </a:pPr>
            <a:r>
              <a:rPr lang="en-GB" sz="2400" dirty="0"/>
              <a:t>- Machine Learning helps automate and improve accuracy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26788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237E8-DCB2-034D-57E0-94DE47D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Introduction</a:t>
            </a:r>
            <a:endParaRPr lang="en-PK" sz="40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C81B0-AD13-6FD0-C416-0C9AB08A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/>
              <a:t>🔍 Objective:</a:t>
            </a:r>
          </a:p>
          <a:p>
            <a:pPr>
              <a:buNone/>
            </a:pPr>
            <a:r>
              <a:rPr lang="en-GB" sz="2400" dirty="0"/>
              <a:t>- Classify EEG signals using machine learning</a:t>
            </a:r>
          </a:p>
          <a:p>
            <a:pPr>
              <a:buNone/>
            </a:pPr>
            <a:r>
              <a:rPr lang="en-GB" sz="2400" dirty="0"/>
              <a:t>- Evaluate models with and without:</a:t>
            </a:r>
          </a:p>
          <a:p>
            <a:pPr>
              <a:buNone/>
            </a:pPr>
            <a:r>
              <a:rPr lang="en-GB" sz="2400" dirty="0"/>
              <a:t>  • Feature Engineering</a:t>
            </a:r>
          </a:p>
          <a:p>
            <a:pPr>
              <a:buNone/>
            </a:pPr>
            <a:r>
              <a:rPr lang="en-GB" sz="2400" dirty="0"/>
              <a:t>  • Data Balancing (SMOTE)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b="1" dirty="0"/>
              <a:t>🎯 Goal:</a:t>
            </a:r>
          </a:p>
          <a:p>
            <a:pPr>
              <a:buNone/>
            </a:pPr>
            <a:r>
              <a:rPr lang="en-GB" sz="2400" dirty="0"/>
              <a:t>- Achieve the highest possible F1-scores using preprocessing techniques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62931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4CC7-C12C-0D99-9041-5CF158D6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Dataset Description</a:t>
            </a:r>
            <a:br>
              <a:rPr lang="en-GB" b="1"/>
            </a:br>
            <a:endParaRPr lang="en-PK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2C25550-5279-3871-255F-A3FCC0EBC6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5535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80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470AE-09CE-9574-864C-F1042989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Data Preprocessing</a:t>
            </a:r>
            <a:br>
              <a:rPr lang="en-GB" sz="2800" b="1" dirty="0">
                <a:solidFill>
                  <a:schemeClr val="bg1"/>
                </a:solidFill>
              </a:rPr>
            </a:br>
            <a:endParaRPr lang="en-PK" sz="2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9851-3865-9490-6753-1300AE74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K" sz="2400" b="1" dirty="0"/>
              <a:t>🔄 </a:t>
            </a:r>
            <a:r>
              <a:rPr lang="en-GB" sz="2400" b="1" dirty="0"/>
              <a:t>Preprocessing Steps:</a:t>
            </a:r>
          </a:p>
          <a:p>
            <a:pPr marL="0" indent="0">
              <a:buNone/>
            </a:pPr>
            <a:r>
              <a:rPr lang="en-GB" sz="2400" dirty="0"/>
              <a:t>- Converted .</a:t>
            </a:r>
            <a:r>
              <a:rPr lang="en-GB" sz="2400" dirty="0" err="1"/>
              <a:t>edf</a:t>
            </a:r>
            <a:r>
              <a:rPr lang="en-GB" sz="2400" dirty="0"/>
              <a:t> to .</a:t>
            </a:r>
            <a:r>
              <a:rPr lang="en-GB" sz="2400" dirty="0" err="1"/>
              <a:t>npy</a:t>
            </a:r>
            <a:r>
              <a:rPr lang="en-GB" sz="2400" dirty="0"/>
              <a:t> using MNE-Python</a:t>
            </a:r>
          </a:p>
          <a:p>
            <a:pPr marL="0" indent="0">
              <a:buNone/>
            </a:pPr>
            <a:r>
              <a:rPr lang="en-GB" sz="2400" dirty="0"/>
              <a:t>- Flattened EEG signals for raw modelling</a:t>
            </a:r>
          </a:p>
          <a:p>
            <a:pPr marL="0" indent="0">
              <a:buNone/>
            </a:pPr>
            <a:r>
              <a:rPr lang="en-GB" sz="2400" dirty="0"/>
              <a:t>- Extracted statistical features (mean, std, max, min)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PK" sz="2400" b="1" dirty="0"/>
              <a:t>🧹 </a:t>
            </a:r>
            <a:r>
              <a:rPr lang="en-GB" sz="2400" b="1" dirty="0"/>
              <a:t>Libraries Used:</a:t>
            </a:r>
          </a:p>
          <a:p>
            <a:pPr marL="0" indent="0">
              <a:buNone/>
            </a:pPr>
            <a:r>
              <a:rPr lang="en-GB" sz="2400" dirty="0"/>
              <a:t>- MNE, NumPy, Scikit-learn, SMOTE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34216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86962-B25E-14E0-2C8B-932C2352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2800" b="1">
                <a:solidFill>
                  <a:schemeClr val="bg1"/>
                </a:solidFill>
              </a:rPr>
              <a:t>Visualization</a:t>
            </a:r>
            <a:br>
              <a:rPr lang="en-GB" sz="2800" b="1">
                <a:solidFill>
                  <a:schemeClr val="bg1"/>
                </a:solidFill>
              </a:rPr>
            </a:br>
            <a:endParaRPr lang="en-PK" sz="280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6D0B7-319D-4E99-F759-187D646C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K" sz="2400" b="1" dirty="0"/>
              <a:t>📉 </a:t>
            </a:r>
            <a:r>
              <a:rPr lang="en-GB" sz="2400" b="1" dirty="0"/>
              <a:t>Class Imbalance Observed:</a:t>
            </a:r>
          </a:p>
          <a:p>
            <a:pPr marL="0" indent="0">
              <a:buNone/>
            </a:pPr>
            <a:r>
              <a:rPr lang="en-GB" sz="2400" dirty="0"/>
              <a:t>- Class 3 had very few samples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PK" sz="2400" b="1" dirty="0"/>
              <a:t>📈 </a:t>
            </a:r>
            <a:r>
              <a:rPr lang="en-GB" sz="2400" b="1" dirty="0"/>
              <a:t>EEG Signal Plot:</a:t>
            </a:r>
          </a:p>
          <a:p>
            <a:pPr marL="0" indent="0">
              <a:buNone/>
            </a:pPr>
            <a:r>
              <a:rPr lang="en-GB" sz="2400" dirty="0"/>
              <a:t>- Time-series plots for 3 sample channels</a:t>
            </a:r>
          </a:p>
          <a:p>
            <a:pPr marL="0" indent="0">
              <a:buNone/>
            </a:pPr>
            <a:r>
              <a:rPr lang="en-GB" sz="2400" dirty="0"/>
              <a:t>- Visual verification of signal patterns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PK" sz="2400" dirty="0"/>
              <a:t>📊 </a:t>
            </a:r>
            <a:r>
              <a:rPr lang="en-GB" sz="2400" dirty="0"/>
              <a:t>Used </a:t>
            </a:r>
            <a:r>
              <a:rPr lang="en-GB" sz="2400" dirty="0" err="1"/>
              <a:t>Countplot</a:t>
            </a:r>
            <a:r>
              <a:rPr lang="en-GB" sz="2400" dirty="0"/>
              <a:t> &amp; Line Plot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02783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E3ADD-412C-BE16-0F15-18FF4ECD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2800" b="1">
                <a:solidFill>
                  <a:schemeClr val="bg1"/>
                </a:solidFill>
              </a:rPr>
              <a:t>Machine Learning Models</a:t>
            </a:r>
            <a:br>
              <a:rPr lang="en-GB" sz="2800" b="1">
                <a:solidFill>
                  <a:schemeClr val="bg1"/>
                </a:solidFill>
              </a:rPr>
            </a:br>
            <a:endParaRPr lang="en-PK" sz="280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DF6FFFA-ADAA-CBD1-C1B1-FF15817B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PK" b="1" dirty="0"/>
              <a:t>🧠 </a:t>
            </a:r>
            <a:r>
              <a:rPr lang="en-GB" b="1" dirty="0"/>
              <a:t>Models Used:</a:t>
            </a:r>
          </a:p>
          <a:p>
            <a:pPr>
              <a:buNone/>
            </a:pPr>
            <a:r>
              <a:rPr lang="en-GB" sz="2400" dirty="0"/>
              <a:t>1. Logistic Regression</a:t>
            </a:r>
          </a:p>
          <a:p>
            <a:pPr>
              <a:buNone/>
            </a:pPr>
            <a:r>
              <a:rPr lang="en-GB" sz="2400" dirty="0"/>
              <a:t>2. Random Forest</a:t>
            </a:r>
          </a:p>
          <a:p>
            <a:pPr>
              <a:buNone/>
            </a:pPr>
            <a:r>
              <a:rPr lang="en-GB" sz="2400" dirty="0"/>
              <a:t>3. Support Vector Machine</a:t>
            </a:r>
          </a:p>
          <a:p>
            <a:pPr>
              <a:buNone/>
            </a:pPr>
            <a:br>
              <a:rPr lang="en-GB" sz="2400" dirty="0"/>
            </a:br>
            <a:endParaRPr lang="en-GB" sz="2400" dirty="0"/>
          </a:p>
          <a:p>
            <a:pPr>
              <a:buNone/>
            </a:pPr>
            <a:r>
              <a:rPr lang="en-PK" b="1" dirty="0"/>
              <a:t>🧪 </a:t>
            </a:r>
            <a:r>
              <a:rPr lang="en-GB" b="1" dirty="0"/>
              <a:t>Evaluation Metric:</a:t>
            </a:r>
          </a:p>
          <a:p>
            <a:pPr>
              <a:buNone/>
            </a:pPr>
            <a:r>
              <a:rPr lang="en-GB" sz="2400" dirty="0"/>
              <a:t>- Weighted F1-Score</a:t>
            </a:r>
          </a:p>
          <a:p>
            <a:pPr marL="0" indent="0">
              <a:buNone/>
            </a:pPr>
            <a:r>
              <a:rPr lang="en-GB" sz="2400" dirty="0"/>
              <a:t>- Confusion Matrix</a:t>
            </a:r>
          </a:p>
          <a:p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79509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586</Words>
  <Application>Microsoft Macintosh PowerPoint</Application>
  <PresentationFormat>Widescreen</PresentationFormat>
  <Paragraphs>118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EEG Signal Classification Using Machine Learning </vt:lpstr>
      <vt:lpstr>Introduction to EEG </vt:lpstr>
      <vt:lpstr>Project Overview </vt:lpstr>
      <vt:lpstr>Why It Matters </vt:lpstr>
      <vt:lpstr>Introduction</vt:lpstr>
      <vt:lpstr>Dataset Description </vt:lpstr>
      <vt:lpstr>Data Preprocessing </vt:lpstr>
      <vt:lpstr>Visualization </vt:lpstr>
      <vt:lpstr>Machine Learning Models </vt:lpstr>
      <vt:lpstr>Results – Raw Data </vt:lpstr>
      <vt:lpstr>Feature Engineering &amp; SMOTE </vt:lpstr>
      <vt:lpstr>Results – After Feature Engineering </vt:lpstr>
      <vt:lpstr>Final Comparison Table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1676</dc:creator>
  <cp:lastModifiedBy>1676</cp:lastModifiedBy>
  <cp:revision>3</cp:revision>
  <dcterms:created xsi:type="dcterms:W3CDTF">2025-04-22T13:58:51Z</dcterms:created>
  <dcterms:modified xsi:type="dcterms:W3CDTF">2025-04-22T16:39:48Z</dcterms:modified>
</cp:coreProperties>
</file>