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2"/>
  </p:notesMasterIdLst>
  <p:sldIdLst>
    <p:sldId id="256" r:id="rId2"/>
    <p:sldId id="259" r:id="rId3"/>
    <p:sldId id="257" r:id="rId4"/>
    <p:sldId id="258" r:id="rId5"/>
    <p:sldId id="262" r:id="rId6"/>
    <p:sldId id="260" r:id="rId7"/>
    <p:sldId id="261"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79" autoAdjust="0"/>
  </p:normalViewPr>
  <p:slideViewPr>
    <p:cSldViewPr snapToGrid="0">
      <p:cViewPr varScale="1">
        <p:scale>
          <a:sx n="61" d="100"/>
          <a:sy n="61" d="100"/>
        </p:scale>
        <p:origin x="149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ECF0D-E876-49FA-8A47-F41A5F62C7E0}" type="datetimeFigureOut">
              <a:rPr lang="en-AU" smtClean="0"/>
              <a:t>8/08/2023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B117D-C32B-4325-82B6-622D891AED41}" type="slidenum">
              <a:rPr lang="en-AU" smtClean="0"/>
              <a:t>‹#›</a:t>
            </a:fld>
            <a:endParaRPr lang="en-AU"/>
          </a:p>
        </p:txBody>
      </p:sp>
    </p:spTree>
    <p:extLst>
      <p:ext uri="{BB962C8B-B14F-4D97-AF65-F5344CB8AC3E}">
        <p14:creationId xmlns:p14="http://schemas.microsoft.com/office/powerpoint/2010/main" val="260278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87B117D-C32B-4325-82B6-622D891AED41}" type="slidenum">
              <a:rPr lang="en-AU" smtClean="0"/>
              <a:t>2</a:t>
            </a:fld>
            <a:endParaRPr lang="en-AU"/>
          </a:p>
        </p:txBody>
      </p:sp>
    </p:spTree>
    <p:extLst>
      <p:ext uri="{BB962C8B-B14F-4D97-AF65-F5344CB8AC3E}">
        <p14:creationId xmlns:p14="http://schemas.microsoft.com/office/powerpoint/2010/main" val="265998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AU" dirty="0"/>
              <a:t>Often times missions are conducted in silos/isolation for many reasons such as security, lack/limited funding, time/resource constraints. Therefore, planning of how the data would be stored, managed and used in the future is not considered.  The problem also makes data governance complicated if not impossible.</a:t>
            </a:r>
          </a:p>
          <a:p>
            <a:pPr marL="228600" indent="-228600">
              <a:buAutoNum type="arabicParenR"/>
            </a:pPr>
            <a:endParaRPr lang="en-AU" dirty="0"/>
          </a:p>
          <a:p>
            <a:pPr marL="228600" indent="-228600">
              <a:buAutoNum type="arabicParenR"/>
            </a:pPr>
            <a:r>
              <a:rPr lang="en-AU" dirty="0"/>
              <a:t>Building Analytics and AI systems require good quality data. Not having available existing quality data increases time takes to build AI and Analytics capability, according &lt;&lt;REFERENCE&gt;&gt; data cleaning/preparation  takes 80% of data science project.  Lack of availability quality data also makes difficult to build ad-hoc analytics solutions to draw insight could from past missions, insight such as why the mission was failed, autonomous vehicle performance, resource optimization.</a:t>
            </a:r>
          </a:p>
          <a:p>
            <a:pPr marL="228600" indent="-228600">
              <a:buAutoNum type="arabicParenR"/>
            </a:pPr>
            <a:r>
              <a:rPr lang="en-AU" dirty="0"/>
              <a:t>Data portability is already a big concern within social and corporate digital platforms and global standards such as GDPR have extensively tried to address this due to privacy and security compliance (User must be able to move their data from one platform to another). In defence industry perspective, this is even a bigger problem due to the fact that it is difficult to enforce already security classification policies in place on data that is not well defined and managed. Furthermore, when attempting to share data within organisation or export to specific format, it takes too much time (day or even days) and effort to determine whether the entire dataset is of a particular classification or part of it because it requires human checks of each content of the data. </a:t>
            </a:r>
          </a:p>
        </p:txBody>
      </p:sp>
      <p:sp>
        <p:nvSpPr>
          <p:cNvPr id="4" name="Slide Number Placeholder 3"/>
          <p:cNvSpPr>
            <a:spLocks noGrp="1"/>
          </p:cNvSpPr>
          <p:nvPr>
            <p:ph type="sldNum" sz="quarter" idx="5"/>
          </p:nvPr>
        </p:nvSpPr>
        <p:spPr/>
        <p:txBody>
          <a:bodyPr/>
          <a:lstStyle/>
          <a:p>
            <a:fld id="{C87B117D-C32B-4325-82B6-622D891AED41}" type="slidenum">
              <a:rPr lang="en-AU" smtClean="0"/>
              <a:t>3</a:t>
            </a:fld>
            <a:endParaRPr lang="en-AU"/>
          </a:p>
        </p:txBody>
      </p:sp>
    </p:spTree>
    <p:extLst>
      <p:ext uri="{BB962C8B-B14F-4D97-AF65-F5344CB8AC3E}">
        <p14:creationId xmlns:p14="http://schemas.microsoft.com/office/powerpoint/2010/main" val="251177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Including security classification and compliance to policies and standards as </a:t>
            </a:r>
            <a:r>
              <a:rPr lang="en-US" dirty="0"/>
              <a:t>to be able to separate operational data from historical/factual data to assist with timely decision making process</a:t>
            </a:r>
          </a:p>
          <a:p>
            <a:pPr marL="228600" indent="-228600">
              <a:buAutoNum type="arabicPeriod"/>
            </a:pPr>
            <a:r>
              <a:rPr lang="en-US" dirty="0"/>
              <a:t>Provides a mechanism to improve the quality of data by defining common data structures and formats and enforcing consistent data domain values through data transformation.</a:t>
            </a:r>
            <a:endParaRPr lang="en-AU" dirty="0"/>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C87B117D-C32B-4325-82B6-622D891AED41}" type="slidenum">
              <a:rPr lang="en-AU" smtClean="0"/>
              <a:t>6</a:t>
            </a:fld>
            <a:endParaRPr lang="en-AU"/>
          </a:p>
        </p:txBody>
      </p:sp>
    </p:spTree>
    <p:extLst>
      <p:ext uri="{BB962C8B-B14F-4D97-AF65-F5344CB8AC3E}">
        <p14:creationId xmlns:p14="http://schemas.microsoft.com/office/powerpoint/2010/main" val="1179189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Autonomous systems such underwater sonar systems often requires defined commands and programs to navigate around pre-determined areas/locations of interest. With power of data warehouse, these systems can be enhanced using AI models trained from quality data to adjust the commands and respond intelligently to changes as they navigate across difficult water body. </a:t>
            </a:r>
          </a:p>
          <a:p>
            <a:pPr marL="228600" indent="-228600">
              <a:buAutoNum type="arabicPeriod"/>
            </a:pPr>
            <a:r>
              <a:rPr lang="en-AU" dirty="0"/>
              <a:t>The ability to quickly draw insight from past missions can assist with planning present and future missions. </a:t>
            </a:r>
          </a:p>
          <a:p>
            <a:pPr marL="228600" indent="-228600">
              <a:buAutoNum type="arabicPeriod"/>
            </a:pPr>
            <a:r>
              <a:rPr lang="en-US" dirty="0"/>
              <a:t> DSTG can be confident that they have high quality reliable data widely available and easily accessible to all levels of users</a:t>
            </a:r>
            <a:endParaRPr lang="en-AU" dirty="0"/>
          </a:p>
          <a:p>
            <a:pPr marL="228600" indent="-228600">
              <a:buAutoNum type="arabicPeriod"/>
            </a:pPr>
            <a:r>
              <a:rPr lang="en-AU" dirty="0"/>
              <a:t>Resulting endless possibility of data consuming applications such </a:t>
            </a:r>
            <a:r>
              <a:rPr lang="en-AU" dirty="0" err="1"/>
              <a:t>maritine</a:t>
            </a:r>
            <a:r>
              <a:rPr lang="en-AU" dirty="0"/>
              <a:t>, aerospace, intelligence etc..</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C87B117D-C32B-4325-82B6-622D891AED41}" type="slidenum">
              <a:rPr lang="en-AU" smtClean="0"/>
              <a:t>7</a:t>
            </a:fld>
            <a:endParaRPr lang="en-AU"/>
          </a:p>
        </p:txBody>
      </p:sp>
    </p:spTree>
    <p:extLst>
      <p:ext uri="{BB962C8B-B14F-4D97-AF65-F5344CB8AC3E}">
        <p14:creationId xmlns:p14="http://schemas.microsoft.com/office/powerpoint/2010/main" val="1302409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D</a:t>
            </a:r>
          </a:p>
          <a:p>
            <a:pPr marL="228600" indent="-228600">
              <a:buAutoNum type="arabicPeriod"/>
            </a:pPr>
            <a:r>
              <a:rPr lang="en-AU" dirty="0"/>
              <a:t>Dd</a:t>
            </a:r>
          </a:p>
          <a:p>
            <a:pPr marL="228600" indent="-228600">
              <a:buAutoNum type="arabicPeriod"/>
            </a:pPr>
            <a:r>
              <a:rPr lang="en-AU" dirty="0"/>
              <a:t>Scenario such before embarking on planning for new mission, stakeholders can use these applications to strategically determine required resources and cost in a more informed way.</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C87B117D-C32B-4325-82B6-622D891AED41}" type="slidenum">
              <a:rPr lang="en-AU" smtClean="0"/>
              <a:t>8</a:t>
            </a:fld>
            <a:endParaRPr lang="en-AU"/>
          </a:p>
        </p:txBody>
      </p:sp>
    </p:spTree>
    <p:extLst>
      <p:ext uri="{BB962C8B-B14F-4D97-AF65-F5344CB8AC3E}">
        <p14:creationId xmlns:p14="http://schemas.microsoft.com/office/powerpoint/2010/main" val="682953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D</a:t>
            </a:r>
          </a:p>
          <a:p>
            <a:pPr marL="228600" indent="-228600">
              <a:buAutoNum type="arabicPeriod"/>
            </a:pPr>
            <a:r>
              <a:rPr lang="en-AU" dirty="0"/>
              <a:t>How to cooperate and integrate the solution with other divisions with Defence.</a:t>
            </a:r>
          </a:p>
        </p:txBody>
      </p:sp>
      <p:sp>
        <p:nvSpPr>
          <p:cNvPr id="4" name="Slide Number Placeholder 3"/>
          <p:cNvSpPr>
            <a:spLocks noGrp="1"/>
          </p:cNvSpPr>
          <p:nvPr>
            <p:ph type="sldNum" sz="quarter" idx="5"/>
          </p:nvPr>
        </p:nvSpPr>
        <p:spPr/>
        <p:txBody>
          <a:bodyPr/>
          <a:lstStyle/>
          <a:p>
            <a:fld id="{C87B117D-C32B-4325-82B6-622D891AED41}" type="slidenum">
              <a:rPr lang="en-AU" smtClean="0"/>
              <a:t>9</a:t>
            </a:fld>
            <a:endParaRPr lang="en-AU"/>
          </a:p>
        </p:txBody>
      </p:sp>
    </p:spTree>
    <p:extLst>
      <p:ext uri="{BB962C8B-B14F-4D97-AF65-F5344CB8AC3E}">
        <p14:creationId xmlns:p14="http://schemas.microsoft.com/office/powerpoint/2010/main" val="101973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55A5808-3B61-48CC-92EF-85AC2E0DFA56}" type="datetime2">
              <a:rPr lang="en-US" smtClean="0"/>
              <a:t>Monday, August 7, 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1848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07366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3232307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78240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506462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4" name="Footer Placeholder 3"/>
          <p:cNvSpPr>
            <a:spLocks noGrp="1"/>
          </p:cNvSpPr>
          <p:nvPr>
            <p:ph type="ftr" sz="quarter" idx="11"/>
          </p:nvPr>
        </p:nvSpPr>
        <p:spPr/>
        <p:txBody>
          <a:bodyPr/>
          <a:lstStyle/>
          <a:p>
            <a:pPr algn="l"/>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7540765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E0C963C-C1DB-4AFD-9DDC-0691666BF49B}" type="datetime2">
              <a:rPr lang="en-US" smtClean="0"/>
              <a:pPr/>
              <a:t>Monday, August 7, 2023</a:t>
            </a:fld>
            <a:endParaRPr lang="en-US" cap="all" dirty="0"/>
          </a:p>
        </p:txBody>
      </p:sp>
      <p:sp>
        <p:nvSpPr>
          <p:cNvPr id="4" name="Footer Placeholder 3"/>
          <p:cNvSpPr>
            <a:spLocks noGrp="1"/>
          </p:cNvSpPr>
          <p:nvPr>
            <p:ph type="ftr" sz="quarter" idx="11"/>
          </p:nvPr>
        </p:nvSpPr>
        <p:spPr/>
        <p:txBody>
          <a:bodyPr/>
          <a:lstStyle/>
          <a:p>
            <a:pPr algn="l"/>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5716998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Monday, August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66036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Monday, August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47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Monday, August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9272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Monday, August 7,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134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Monday, August 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37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Monday, August 7,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5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Monday, August 7,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940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Monday, August 7,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5986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Monday, August 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3922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Monday, August 7,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472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0C963C-C1DB-4AFD-9DDC-0691666BF49B}" type="datetime2">
              <a:rPr lang="en-US" smtClean="0"/>
              <a:pPr/>
              <a:t>Monday, August 7, 2023</a:t>
            </a:fld>
            <a:endParaRPr lang="en-US" cap="all"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81663100"/>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FE24188D-E2D8-9E0D-768D-FA093B72FEB1}"/>
              </a:ext>
            </a:extLst>
          </p:cNvPr>
          <p:cNvPicPr>
            <a:picLocks noChangeAspect="1"/>
          </p:cNvPicPr>
          <p:nvPr/>
        </p:nvPicPr>
        <p:blipFill rotWithShape="1">
          <a:blip r:embed="rId2">
            <a:duotone>
              <a:schemeClr val="bg2">
                <a:shade val="45000"/>
                <a:satMod val="135000"/>
              </a:schemeClr>
              <a:prstClr val="white"/>
            </a:duotone>
            <a:alphaModFix amt="15000"/>
          </a:blip>
          <a:srcRect t="5597" b="10134"/>
          <a:stretch/>
        </p:blipFill>
        <p:spPr>
          <a:xfrm>
            <a:off x="20" y="10"/>
            <a:ext cx="12191980" cy="6857990"/>
          </a:xfrm>
          <a:prstGeom prst="rect">
            <a:avLst/>
          </a:prstGeom>
        </p:spPr>
      </p:pic>
      <p:sp>
        <p:nvSpPr>
          <p:cNvPr id="2" name="Title 1">
            <a:extLst>
              <a:ext uri="{FF2B5EF4-FFF2-40B4-BE49-F238E27FC236}">
                <a16:creationId xmlns:a16="http://schemas.microsoft.com/office/drawing/2014/main" id="{2E23181D-F10A-4FF4-CEA8-5208F18A33EC}"/>
              </a:ext>
            </a:extLst>
          </p:cNvPr>
          <p:cNvSpPr>
            <a:spLocks noGrp="1"/>
          </p:cNvSpPr>
          <p:nvPr>
            <p:ph type="ctrTitle"/>
          </p:nvPr>
        </p:nvSpPr>
        <p:spPr>
          <a:xfrm>
            <a:off x="1876424" y="363794"/>
            <a:ext cx="8791575" cy="2290917"/>
          </a:xfrm>
        </p:spPr>
        <p:txBody>
          <a:bodyPr>
            <a:normAutofit fontScale="90000"/>
          </a:bodyPr>
          <a:lstStyle/>
          <a:p>
            <a:pPr algn="ct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br>
              <a:rPr lang="en-AU" sz="3600" b="1" kern="100" dirty="0">
                <a:effectLst/>
                <a:latin typeface="Calibri" panose="020F0502020204030204" pitchFamily="34" charset="0"/>
                <a:ea typeface="Calibri" panose="020F0502020204030204" pitchFamily="34" charset="0"/>
                <a:cs typeface="Times New Roman" panose="02020603050405020304" pitchFamily="18" charset="0"/>
              </a:rPr>
            </a:br>
            <a:r>
              <a:rPr lang="en-AU" sz="3600" b="1" kern="100" dirty="0">
                <a:effectLst/>
                <a:latin typeface="Calibri" panose="020F0502020204030204" pitchFamily="34" charset="0"/>
                <a:ea typeface="Calibri" panose="020F0502020204030204" pitchFamily="34" charset="0"/>
                <a:cs typeface="Times New Roman" panose="02020603050405020304" pitchFamily="18" charset="0"/>
              </a:rPr>
              <a:t>Accelerating AUTONOMOUS SYSTEMS capabilities with the power OF Data warehousing</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Subtitle 2">
            <a:extLst>
              <a:ext uri="{FF2B5EF4-FFF2-40B4-BE49-F238E27FC236}">
                <a16:creationId xmlns:a16="http://schemas.microsoft.com/office/drawing/2014/main" id="{1938733C-3F34-0446-6204-CD3ACFD44FC6}"/>
              </a:ext>
            </a:extLst>
          </p:cNvPr>
          <p:cNvSpPr>
            <a:spLocks noGrp="1"/>
          </p:cNvSpPr>
          <p:nvPr>
            <p:ph type="subTitle" idx="1"/>
          </p:nvPr>
        </p:nvSpPr>
        <p:spPr>
          <a:xfrm>
            <a:off x="1876424" y="2778126"/>
            <a:ext cx="8791575" cy="1843036"/>
          </a:xfrm>
        </p:spPr>
        <p:txBody>
          <a:bodyPr>
            <a:normAutofit/>
          </a:bodyPr>
          <a:lstStyle/>
          <a:p>
            <a:r>
              <a:rPr lang="en-AU" dirty="0"/>
              <a:t>“</a:t>
            </a:r>
            <a:r>
              <a:rPr lang="en-US" dirty="0"/>
              <a:t>Good data is the life blood of game-changing warfighting technologies, such as automated systems and artificial intelligence”</a:t>
            </a:r>
          </a:p>
          <a:p>
            <a:r>
              <a:rPr lang="en-US" dirty="0"/>
              <a:t>	assistant </a:t>
            </a:r>
            <a:r>
              <a:rPr lang="en-US" dirty="0" err="1"/>
              <a:t>Defence</a:t>
            </a:r>
            <a:r>
              <a:rPr lang="en-US" dirty="0"/>
              <a:t> minister Andrew Hastie, August 2021</a:t>
            </a:r>
          </a:p>
          <a:p>
            <a:endParaRPr lang="en-US" dirty="0"/>
          </a:p>
        </p:txBody>
      </p:sp>
    </p:spTree>
    <p:extLst>
      <p:ext uri="{BB962C8B-B14F-4D97-AF65-F5344CB8AC3E}">
        <p14:creationId xmlns:p14="http://schemas.microsoft.com/office/powerpoint/2010/main" val="297498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846F-2794-CD51-B3FB-FDE627591D07}"/>
              </a:ext>
            </a:extLst>
          </p:cNvPr>
          <p:cNvSpPr>
            <a:spLocks noGrp="1"/>
          </p:cNvSpPr>
          <p:nvPr>
            <p:ph type="title"/>
          </p:nvPr>
        </p:nvSpPr>
        <p:spPr>
          <a:xfrm>
            <a:off x="4299287" y="2444016"/>
            <a:ext cx="4168308" cy="1969967"/>
          </a:xfrm>
        </p:spPr>
        <p:txBody>
          <a:bodyPr/>
          <a:lstStyle/>
          <a:p>
            <a:r>
              <a:rPr lang="en-AU" dirty="0"/>
              <a:t>Thank you!</a:t>
            </a:r>
          </a:p>
        </p:txBody>
      </p:sp>
    </p:spTree>
    <p:extLst>
      <p:ext uri="{BB962C8B-B14F-4D97-AF65-F5344CB8AC3E}">
        <p14:creationId xmlns:p14="http://schemas.microsoft.com/office/powerpoint/2010/main" val="210219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78B0-8E43-B1CD-55A4-B6ACB4301D56}"/>
              </a:ext>
            </a:extLst>
          </p:cNvPr>
          <p:cNvSpPr>
            <a:spLocks noGrp="1"/>
          </p:cNvSpPr>
          <p:nvPr>
            <p:ph type="title"/>
          </p:nvPr>
        </p:nvSpPr>
        <p:spPr/>
        <p:txBody>
          <a:bodyPr/>
          <a:lstStyle/>
          <a:p>
            <a:r>
              <a:rPr lang="en-AU" dirty="0"/>
              <a:t>Amos Munezero</a:t>
            </a:r>
          </a:p>
        </p:txBody>
      </p:sp>
      <p:sp>
        <p:nvSpPr>
          <p:cNvPr id="3" name="Content Placeholder 2">
            <a:extLst>
              <a:ext uri="{FF2B5EF4-FFF2-40B4-BE49-F238E27FC236}">
                <a16:creationId xmlns:a16="http://schemas.microsoft.com/office/drawing/2014/main" id="{ECA48AC9-BDE8-A9BD-8E93-5BDC7DD0A699}"/>
              </a:ext>
            </a:extLst>
          </p:cNvPr>
          <p:cNvSpPr>
            <a:spLocks noGrp="1"/>
          </p:cNvSpPr>
          <p:nvPr>
            <p:ph idx="1"/>
          </p:nvPr>
        </p:nvSpPr>
        <p:spPr>
          <a:xfrm>
            <a:off x="1141412" y="2249487"/>
            <a:ext cx="10282325" cy="3541714"/>
          </a:xfrm>
        </p:spPr>
        <p:txBody>
          <a:bodyPr>
            <a:normAutofit/>
          </a:bodyPr>
          <a:lstStyle/>
          <a:p>
            <a:r>
              <a:rPr lang="en-AU" dirty="0">
                <a:solidFill>
                  <a:schemeClr val="tx2"/>
                </a:solidFill>
              </a:rPr>
              <a:t>Approx 10 years in defence industry</a:t>
            </a:r>
          </a:p>
          <a:p>
            <a:r>
              <a:rPr lang="en-AU" dirty="0">
                <a:solidFill>
                  <a:schemeClr val="tx2"/>
                </a:solidFill>
              </a:rPr>
              <a:t>1+ years in Defence Science &amp; Technology </a:t>
            </a:r>
          </a:p>
          <a:p>
            <a:r>
              <a:rPr lang="en-AU" dirty="0">
                <a:solidFill>
                  <a:schemeClr val="tx2"/>
                </a:solidFill>
              </a:rPr>
              <a:t>Masters of Computer Science ( Software engineering and Machine Learning)</a:t>
            </a:r>
          </a:p>
          <a:p>
            <a:r>
              <a:rPr lang="en-AU" dirty="0">
                <a:solidFill>
                  <a:schemeClr val="tx2"/>
                </a:solidFill>
              </a:rPr>
              <a:t>Bachelor of Science (Information Systems &amp; Statistics)</a:t>
            </a:r>
          </a:p>
          <a:p>
            <a:r>
              <a:rPr lang="en-AU" dirty="0">
                <a:solidFill>
                  <a:schemeClr val="tx2"/>
                </a:solidFill>
              </a:rPr>
              <a:t>Co-author:  2020 - </a:t>
            </a:r>
            <a:r>
              <a:rPr lang="en-US" dirty="0">
                <a:solidFill>
                  <a:schemeClr val="tx2"/>
                </a:solidFill>
              </a:rPr>
              <a:t>Camera Trapping Technology and Advances: into the New Millennium. Australian Zoologist40(3), 392-403</a:t>
            </a:r>
            <a:endParaRPr lang="en-AU" dirty="0">
              <a:solidFill>
                <a:schemeClr val="tx2"/>
              </a:solidFill>
            </a:endParaRPr>
          </a:p>
          <a:p>
            <a:endParaRPr lang="en-AU" b="1" dirty="0"/>
          </a:p>
        </p:txBody>
      </p:sp>
    </p:spTree>
    <p:extLst>
      <p:ext uri="{BB962C8B-B14F-4D97-AF65-F5344CB8AC3E}">
        <p14:creationId xmlns:p14="http://schemas.microsoft.com/office/powerpoint/2010/main" val="39673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B1A4-27CD-6855-DAC1-6DC39463D78D}"/>
              </a:ext>
            </a:extLst>
          </p:cNvPr>
          <p:cNvSpPr>
            <a:spLocks noGrp="1"/>
          </p:cNvSpPr>
          <p:nvPr>
            <p:ph type="title"/>
          </p:nvPr>
        </p:nvSpPr>
        <p:spPr/>
        <p:txBody>
          <a:bodyPr/>
          <a:lstStyle/>
          <a:p>
            <a:r>
              <a:rPr lang="en-AU" dirty="0"/>
              <a:t>The problem</a:t>
            </a:r>
          </a:p>
        </p:txBody>
      </p:sp>
      <p:pic>
        <p:nvPicPr>
          <p:cNvPr id="5" name="Content Placeholder 4" descr="Disk with solid fill">
            <a:extLst>
              <a:ext uri="{FF2B5EF4-FFF2-40B4-BE49-F238E27FC236}">
                <a16:creationId xmlns:a16="http://schemas.microsoft.com/office/drawing/2014/main" id="{2EF85AEC-C5B8-825F-9082-4275A630B28B}"/>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6929" y="2907888"/>
            <a:ext cx="914400" cy="914400"/>
          </a:xfrm>
        </p:spPr>
      </p:pic>
      <p:pic>
        <p:nvPicPr>
          <p:cNvPr id="7" name="Graphic 6" descr="Folder Search with solid fill">
            <a:extLst>
              <a:ext uri="{FF2B5EF4-FFF2-40B4-BE49-F238E27FC236}">
                <a16:creationId xmlns:a16="http://schemas.microsoft.com/office/drawing/2014/main" id="{5D8C797A-A5FD-2229-250C-3F95A2D646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7136" y="3109808"/>
            <a:ext cx="914400" cy="914400"/>
          </a:xfrm>
          <a:prstGeom prst="rect">
            <a:avLst/>
          </a:prstGeom>
        </p:spPr>
      </p:pic>
      <p:pic>
        <p:nvPicPr>
          <p:cNvPr id="9" name="Graphic 8" descr="Folder Search outline">
            <a:extLst>
              <a:ext uri="{FF2B5EF4-FFF2-40B4-BE49-F238E27FC236}">
                <a16:creationId xmlns:a16="http://schemas.microsoft.com/office/drawing/2014/main" id="{FC2CF32C-14F4-529D-2114-28ADC6F24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7136" y="2545532"/>
            <a:ext cx="914400" cy="914400"/>
          </a:xfrm>
          <a:prstGeom prst="rect">
            <a:avLst/>
          </a:prstGeom>
        </p:spPr>
      </p:pic>
      <p:sp>
        <p:nvSpPr>
          <p:cNvPr id="10" name="TextBox 9">
            <a:extLst>
              <a:ext uri="{FF2B5EF4-FFF2-40B4-BE49-F238E27FC236}">
                <a16:creationId xmlns:a16="http://schemas.microsoft.com/office/drawing/2014/main" id="{57601292-606D-22CD-A6EC-D0F45D0E1A51}"/>
              </a:ext>
            </a:extLst>
          </p:cNvPr>
          <p:cNvSpPr txBox="1"/>
          <p:nvPr/>
        </p:nvSpPr>
        <p:spPr>
          <a:xfrm>
            <a:off x="1141413" y="4024208"/>
            <a:ext cx="3194613" cy="923330"/>
          </a:xfrm>
          <a:prstGeom prst="rect">
            <a:avLst/>
          </a:prstGeom>
          <a:noFill/>
        </p:spPr>
        <p:txBody>
          <a:bodyPr wrap="square" rtlCol="0">
            <a:spAutoFit/>
          </a:bodyPr>
          <a:lstStyle/>
          <a:p>
            <a:r>
              <a:rPr lang="en-AU" b="1" dirty="0">
                <a:solidFill>
                  <a:schemeClr val="bg1"/>
                </a:solidFill>
              </a:rPr>
              <a:t>1) </a:t>
            </a:r>
            <a:r>
              <a:rPr lang="en-AU" dirty="0">
                <a:solidFill>
                  <a:schemeClr val="bg1"/>
                </a:solidFill>
              </a:rPr>
              <a:t>Multiple, redundant folders, files,  and disks  </a:t>
            </a:r>
            <a:r>
              <a:rPr lang="en-AU" dirty="0">
                <a:solidFill>
                  <a:schemeClr val="bg1"/>
                </a:solidFill>
                <a:sym typeface="Wingdings" panose="05000000000000000000" pitchFamily="2" charset="2"/>
              </a:rPr>
              <a:t> critical asset worth fortune!</a:t>
            </a:r>
            <a:endParaRPr lang="en-AU" dirty="0">
              <a:solidFill>
                <a:schemeClr val="bg1"/>
              </a:solidFill>
            </a:endParaRP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89EFBAEF-9CF9-94CC-CC6F-368D17DD50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5819" y="2754367"/>
            <a:ext cx="1269841" cy="1269841"/>
          </a:xfrm>
          <a:prstGeom prst="rect">
            <a:avLst/>
          </a:prstGeom>
        </p:spPr>
      </p:pic>
      <p:sp>
        <p:nvSpPr>
          <p:cNvPr id="13" name="TextBox 12">
            <a:extLst>
              <a:ext uri="{FF2B5EF4-FFF2-40B4-BE49-F238E27FC236}">
                <a16:creationId xmlns:a16="http://schemas.microsoft.com/office/drawing/2014/main" id="{E927B17A-EBD1-5D60-85F8-09E019028269}"/>
              </a:ext>
            </a:extLst>
          </p:cNvPr>
          <p:cNvSpPr txBox="1"/>
          <p:nvPr/>
        </p:nvSpPr>
        <p:spPr>
          <a:xfrm>
            <a:off x="4497105" y="4024208"/>
            <a:ext cx="3194613" cy="923330"/>
          </a:xfrm>
          <a:prstGeom prst="rect">
            <a:avLst/>
          </a:prstGeom>
          <a:noFill/>
        </p:spPr>
        <p:txBody>
          <a:bodyPr wrap="square" rtlCol="0">
            <a:spAutoFit/>
          </a:bodyPr>
          <a:lstStyle/>
          <a:p>
            <a:r>
              <a:rPr lang="en-AU" b="1" dirty="0">
                <a:solidFill>
                  <a:schemeClr val="bg1"/>
                </a:solidFill>
              </a:rPr>
              <a:t>2) </a:t>
            </a:r>
            <a:r>
              <a:rPr lang="en-AU" dirty="0">
                <a:solidFill>
                  <a:schemeClr val="bg1"/>
                </a:solidFill>
              </a:rPr>
              <a:t>Lack of readily available data in suitable formats for ML/Analytics </a:t>
            </a:r>
          </a:p>
        </p:txBody>
      </p:sp>
      <p:sp>
        <p:nvSpPr>
          <p:cNvPr id="14" name="TextBox 13">
            <a:extLst>
              <a:ext uri="{FF2B5EF4-FFF2-40B4-BE49-F238E27FC236}">
                <a16:creationId xmlns:a16="http://schemas.microsoft.com/office/drawing/2014/main" id="{6C120FED-53FC-3F07-D9A7-67672F47492A}"/>
              </a:ext>
            </a:extLst>
          </p:cNvPr>
          <p:cNvSpPr txBox="1"/>
          <p:nvPr/>
        </p:nvSpPr>
        <p:spPr>
          <a:xfrm>
            <a:off x="7852797" y="4024208"/>
            <a:ext cx="3194613" cy="646331"/>
          </a:xfrm>
          <a:prstGeom prst="rect">
            <a:avLst/>
          </a:prstGeom>
          <a:noFill/>
        </p:spPr>
        <p:txBody>
          <a:bodyPr wrap="square" rtlCol="0">
            <a:spAutoFit/>
          </a:bodyPr>
          <a:lstStyle/>
          <a:p>
            <a:r>
              <a:rPr lang="en-AU" b="1" dirty="0">
                <a:solidFill>
                  <a:schemeClr val="bg1"/>
                </a:solidFill>
              </a:rPr>
              <a:t>3) </a:t>
            </a:r>
            <a:r>
              <a:rPr lang="en-AU" dirty="0">
                <a:solidFill>
                  <a:schemeClr val="bg1"/>
                </a:solidFill>
              </a:rPr>
              <a:t>Lack of Data portability &amp; operability</a:t>
            </a:r>
          </a:p>
        </p:txBody>
      </p:sp>
    </p:spTree>
    <p:extLst>
      <p:ext uri="{BB962C8B-B14F-4D97-AF65-F5344CB8AC3E}">
        <p14:creationId xmlns:p14="http://schemas.microsoft.com/office/powerpoint/2010/main" val="175941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489F-CC0B-0AF5-61F7-23CE330860D0}"/>
              </a:ext>
            </a:extLst>
          </p:cNvPr>
          <p:cNvSpPr>
            <a:spLocks noGrp="1"/>
          </p:cNvSpPr>
          <p:nvPr>
            <p:ph type="title"/>
          </p:nvPr>
        </p:nvSpPr>
        <p:spPr/>
        <p:txBody>
          <a:bodyPr/>
          <a:lstStyle/>
          <a:p>
            <a:r>
              <a:rPr lang="en-AU" dirty="0"/>
              <a:t>Solution</a:t>
            </a:r>
          </a:p>
        </p:txBody>
      </p:sp>
      <p:sp>
        <p:nvSpPr>
          <p:cNvPr id="3" name="Content Placeholder 2">
            <a:extLst>
              <a:ext uri="{FF2B5EF4-FFF2-40B4-BE49-F238E27FC236}">
                <a16:creationId xmlns:a16="http://schemas.microsoft.com/office/drawing/2014/main" id="{CE8A2BAB-2BCF-22E5-1ECB-176DE3334B5E}"/>
              </a:ext>
            </a:extLst>
          </p:cNvPr>
          <p:cNvSpPr>
            <a:spLocks noGrp="1"/>
          </p:cNvSpPr>
          <p:nvPr>
            <p:ph idx="1"/>
          </p:nvPr>
        </p:nvSpPr>
        <p:spPr/>
        <p:txBody>
          <a:bodyPr/>
          <a:lstStyle/>
          <a:p>
            <a:r>
              <a:rPr lang="en-AU" dirty="0"/>
              <a:t>&lt;&lt;INSERT DIAGRAM/PICTURE&gt;</a:t>
            </a:r>
          </a:p>
          <a:p>
            <a:r>
              <a:rPr lang="en-AU" dirty="0"/>
              <a:t>Data sources (Sensors, historical data, environment, climate, manufacturer’s manuals etc…)</a:t>
            </a:r>
          </a:p>
        </p:txBody>
      </p:sp>
    </p:spTree>
    <p:extLst>
      <p:ext uri="{BB962C8B-B14F-4D97-AF65-F5344CB8AC3E}">
        <p14:creationId xmlns:p14="http://schemas.microsoft.com/office/powerpoint/2010/main" val="139242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8B41-E667-85E0-4CBA-6236B0FB6C2B}"/>
              </a:ext>
            </a:extLst>
          </p:cNvPr>
          <p:cNvSpPr>
            <a:spLocks noGrp="1"/>
          </p:cNvSpPr>
          <p:nvPr>
            <p:ph type="title"/>
          </p:nvPr>
        </p:nvSpPr>
        <p:spPr/>
        <p:txBody>
          <a:bodyPr/>
          <a:lstStyle/>
          <a:p>
            <a:r>
              <a:rPr lang="en-AU" dirty="0"/>
              <a:t>SOLUTION cont..</a:t>
            </a:r>
          </a:p>
        </p:txBody>
      </p:sp>
      <p:sp>
        <p:nvSpPr>
          <p:cNvPr id="3" name="Content Placeholder 2">
            <a:extLst>
              <a:ext uri="{FF2B5EF4-FFF2-40B4-BE49-F238E27FC236}">
                <a16:creationId xmlns:a16="http://schemas.microsoft.com/office/drawing/2014/main" id="{0D15E3EC-639D-2180-9DEB-976C709284E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7991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416-4773-BCC8-0061-670EF66E167B}"/>
              </a:ext>
            </a:extLst>
          </p:cNvPr>
          <p:cNvSpPr>
            <a:spLocks noGrp="1"/>
          </p:cNvSpPr>
          <p:nvPr>
            <p:ph type="title"/>
          </p:nvPr>
        </p:nvSpPr>
        <p:spPr/>
        <p:txBody>
          <a:bodyPr/>
          <a:lstStyle/>
          <a:p>
            <a:r>
              <a:rPr lang="en-AU" dirty="0"/>
              <a:t>WHY/Purpose</a:t>
            </a:r>
          </a:p>
        </p:txBody>
      </p:sp>
      <p:sp>
        <p:nvSpPr>
          <p:cNvPr id="3" name="Content Placeholder 2">
            <a:extLst>
              <a:ext uri="{FF2B5EF4-FFF2-40B4-BE49-F238E27FC236}">
                <a16:creationId xmlns:a16="http://schemas.microsoft.com/office/drawing/2014/main" id="{227B00F8-829D-9807-0396-687B6ECAC72B}"/>
              </a:ext>
            </a:extLst>
          </p:cNvPr>
          <p:cNvSpPr>
            <a:spLocks noGrp="1"/>
          </p:cNvSpPr>
          <p:nvPr>
            <p:ph idx="1"/>
          </p:nvPr>
        </p:nvSpPr>
        <p:spPr/>
        <p:txBody>
          <a:bodyPr/>
          <a:lstStyle/>
          <a:p>
            <a:r>
              <a:rPr lang="en-AU" dirty="0"/>
              <a:t>Facilitate data management &amp; governance </a:t>
            </a:r>
          </a:p>
          <a:p>
            <a:r>
              <a:rPr lang="en-AU" dirty="0"/>
              <a:t>Increase data portability and sharing across the organisation</a:t>
            </a:r>
          </a:p>
          <a:p>
            <a:r>
              <a:rPr lang="en-AU" dirty="0"/>
              <a:t>Accelerate training and building AI/ML models for intelligent Autonomous Systems.</a:t>
            </a:r>
          </a:p>
          <a:p>
            <a:r>
              <a:rPr lang="en-AU" dirty="0"/>
              <a:t>Ability to optimise resource and operational cost associated with data management.</a:t>
            </a:r>
          </a:p>
          <a:p>
            <a:endParaRPr lang="en-AU" dirty="0"/>
          </a:p>
        </p:txBody>
      </p:sp>
    </p:spTree>
    <p:extLst>
      <p:ext uri="{BB962C8B-B14F-4D97-AF65-F5344CB8AC3E}">
        <p14:creationId xmlns:p14="http://schemas.microsoft.com/office/powerpoint/2010/main" val="218970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D80A-639B-21BA-CE70-11099CBD126A}"/>
              </a:ext>
            </a:extLst>
          </p:cNvPr>
          <p:cNvSpPr>
            <a:spLocks noGrp="1"/>
          </p:cNvSpPr>
          <p:nvPr>
            <p:ph type="title"/>
          </p:nvPr>
        </p:nvSpPr>
        <p:spPr/>
        <p:txBody>
          <a:bodyPr/>
          <a:lstStyle/>
          <a:p>
            <a:r>
              <a:rPr lang="en-AU" dirty="0"/>
              <a:t>Benefits &amp; Impact</a:t>
            </a:r>
          </a:p>
        </p:txBody>
      </p:sp>
      <p:sp>
        <p:nvSpPr>
          <p:cNvPr id="3" name="Content Placeholder 2">
            <a:extLst>
              <a:ext uri="{FF2B5EF4-FFF2-40B4-BE49-F238E27FC236}">
                <a16:creationId xmlns:a16="http://schemas.microsoft.com/office/drawing/2014/main" id="{A152D983-9C47-F9EC-F944-EFA1205D08A8}"/>
              </a:ext>
            </a:extLst>
          </p:cNvPr>
          <p:cNvSpPr>
            <a:spLocks noGrp="1"/>
          </p:cNvSpPr>
          <p:nvPr>
            <p:ph idx="1"/>
          </p:nvPr>
        </p:nvSpPr>
        <p:spPr/>
        <p:txBody>
          <a:bodyPr>
            <a:normAutofit fontScale="92500"/>
          </a:bodyPr>
          <a:lstStyle/>
          <a:p>
            <a:r>
              <a:rPr lang="en-AU" dirty="0"/>
              <a:t>Better information = Better decisions</a:t>
            </a:r>
          </a:p>
          <a:p>
            <a:r>
              <a:rPr lang="en-AU" dirty="0"/>
              <a:t>Readily available data in format required to train AI models and systems</a:t>
            </a:r>
          </a:p>
          <a:p>
            <a:r>
              <a:rPr lang="en-AU" dirty="0"/>
              <a:t>Reduce time and effort to prepare for historical critical mission analytics solutions</a:t>
            </a:r>
          </a:p>
          <a:p>
            <a:r>
              <a:rPr lang="en-AU" dirty="0"/>
              <a:t>Increased productivity. DSTG researchers and developers can easily search and find well formatted data they need timely.</a:t>
            </a:r>
          </a:p>
          <a:p>
            <a:r>
              <a:rPr lang="en-US" dirty="0"/>
              <a:t>A centralized system that can be made accessible across the entire defense network via API (Application Programmable Interface)</a:t>
            </a:r>
            <a:endParaRPr lang="en-AU" dirty="0"/>
          </a:p>
          <a:p>
            <a:endParaRPr lang="en-AU" dirty="0"/>
          </a:p>
          <a:p>
            <a:endParaRPr lang="en-AU" dirty="0"/>
          </a:p>
        </p:txBody>
      </p:sp>
    </p:spTree>
    <p:extLst>
      <p:ext uri="{BB962C8B-B14F-4D97-AF65-F5344CB8AC3E}">
        <p14:creationId xmlns:p14="http://schemas.microsoft.com/office/powerpoint/2010/main" val="254289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541-7CDE-8705-7E2A-AD540B44A740}"/>
              </a:ext>
            </a:extLst>
          </p:cNvPr>
          <p:cNvSpPr>
            <a:spLocks noGrp="1"/>
          </p:cNvSpPr>
          <p:nvPr>
            <p:ph type="title"/>
          </p:nvPr>
        </p:nvSpPr>
        <p:spPr/>
        <p:txBody>
          <a:bodyPr/>
          <a:lstStyle/>
          <a:p>
            <a:r>
              <a:rPr lang="en-AU" dirty="0"/>
              <a:t>Use cases</a:t>
            </a:r>
          </a:p>
        </p:txBody>
      </p:sp>
      <p:sp>
        <p:nvSpPr>
          <p:cNvPr id="3" name="Content Placeholder 2">
            <a:extLst>
              <a:ext uri="{FF2B5EF4-FFF2-40B4-BE49-F238E27FC236}">
                <a16:creationId xmlns:a16="http://schemas.microsoft.com/office/drawing/2014/main" id="{C2FC2219-BACC-B45E-184A-6E52BF1F6468}"/>
              </a:ext>
            </a:extLst>
          </p:cNvPr>
          <p:cNvSpPr>
            <a:spLocks noGrp="1"/>
          </p:cNvSpPr>
          <p:nvPr>
            <p:ph idx="1"/>
          </p:nvPr>
        </p:nvSpPr>
        <p:spPr/>
        <p:txBody>
          <a:bodyPr/>
          <a:lstStyle/>
          <a:p>
            <a:r>
              <a:rPr lang="en-AU" dirty="0"/>
              <a:t>Train AI systems to enhance autonomous systems</a:t>
            </a:r>
          </a:p>
          <a:p>
            <a:r>
              <a:rPr lang="en-AU" dirty="0"/>
              <a:t>Store historical missions</a:t>
            </a:r>
          </a:p>
          <a:p>
            <a:r>
              <a:rPr lang="en-AU" dirty="0"/>
              <a:t>Build APIs to expose and share data in secure way that comply with security classification policies.</a:t>
            </a:r>
          </a:p>
          <a:p>
            <a:r>
              <a:rPr lang="en-AU" dirty="0"/>
              <a:t>Build applications (Web, mobile, visualizations) for data management and analytics/decision making </a:t>
            </a:r>
          </a:p>
        </p:txBody>
      </p:sp>
    </p:spTree>
    <p:extLst>
      <p:ext uri="{BB962C8B-B14F-4D97-AF65-F5344CB8AC3E}">
        <p14:creationId xmlns:p14="http://schemas.microsoft.com/office/powerpoint/2010/main" val="129569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C120-1448-86EA-5716-8362C7D99B13}"/>
              </a:ext>
            </a:extLst>
          </p:cNvPr>
          <p:cNvSpPr>
            <a:spLocks noGrp="1"/>
          </p:cNvSpPr>
          <p:nvPr>
            <p:ph type="title"/>
          </p:nvPr>
        </p:nvSpPr>
        <p:spPr/>
        <p:txBody>
          <a:bodyPr/>
          <a:lstStyle/>
          <a:p>
            <a:r>
              <a:rPr lang="en-AU" dirty="0"/>
              <a:t> Challenges</a:t>
            </a:r>
          </a:p>
        </p:txBody>
      </p:sp>
      <p:sp>
        <p:nvSpPr>
          <p:cNvPr id="3" name="Content Placeholder 2">
            <a:extLst>
              <a:ext uri="{FF2B5EF4-FFF2-40B4-BE49-F238E27FC236}">
                <a16:creationId xmlns:a16="http://schemas.microsoft.com/office/drawing/2014/main" id="{D1044C0F-382C-CEA8-FD58-DC075279E090}"/>
              </a:ext>
            </a:extLst>
          </p:cNvPr>
          <p:cNvSpPr>
            <a:spLocks noGrp="1"/>
          </p:cNvSpPr>
          <p:nvPr>
            <p:ph idx="1"/>
          </p:nvPr>
        </p:nvSpPr>
        <p:spPr/>
        <p:txBody>
          <a:bodyPr/>
          <a:lstStyle/>
          <a:p>
            <a:r>
              <a:rPr lang="en-AU" dirty="0"/>
              <a:t>Getting interest to implement the solution</a:t>
            </a:r>
          </a:p>
          <a:p>
            <a:r>
              <a:rPr lang="en-AU" dirty="0"/>
              <a:t>Maximise the adoption of the solution across the organisation not just the DSTG </a:t>
            </a:r>
          </a:p>
        </p:txBody>
      </p:sp>
    </p:spTree>
    <p:extLst>
      <p:ext uri="{BB962C8B-B14F-4D97-AF65-F5344CB8AC3E}">
        <p14:creationId xmlns:p14="http://schemas.microsoft.com/office/powerpoint/2010/main" val="3963441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2025</TotalTime>
  <Words>840</Words>
  <Application>Microsoft Office PowerPoint</Application>
  <PresentationFormat>Widescreen</PresentationFormat>
  <Paragraphs>58</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Circuit</vt:lpstr>
      <vt:lpstr>    Accelerating AUTONOMOUS SYSTEMS capabilities with the power OF Data warehousing </vt:lpstr>
      <vt:lpstr>Amos Munezero</vt:lpstr>
      <vt:lpstr>The problem</vt:lpstr>
      <vt:lpstr>Solution</vt:lpstr>
      <vt:lpstr>SOLUTION cont..</vt:lpstr>
      <vt:lpstr>WHY/Purpose</vt:lpstr>
      <vt:lpstr>Benefits &amp; Impact</vt:lpstr>
      <vt:lpstr>Use cases</vt:lpstr>
      <vt:lpstr>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Accelerating R&amp;D capabilities with the power Data warehousing </dc:title>
  <dc:creator>Amos Munezero</dc:creator>
  <cp:lastModifiedBy>Amos Munezero</cp:lastModifiedBy>
  <cp:revision>12</cp:revision>
  <dcterms:created xsi:type="dcterms:W3CDTF">2023-08-07T13:23:48Z</dcterms:created>
  <dcterms:modified xsi:type="dcterms:W3CDTF">2023-08-08T23:09:33Z</dcterms:modified>
</cp:coreProperties>
</file>