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BCCD16-98B0-485D-82BA-9DDE77CB4245}">
  <a:tblStyle styleId="{B5BCCD16-98B0-485D-82BA-9DDE77CB424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Nunito-bold.fntdata"/><Relationship Id="rId10" Type="http://schemas.openxmlformats.org/officeDocument/2006/relationships/slide" Target="slides/slide4.xml"/><Relationship Id="rId21" Type="http://schemas.openxmlformats.org/officeDocument/2006/relationships/font" Target="fonts/Nunito-regular.fntdata"/><Relationship Id="rId13" Type="http://schemas.openxmlformats.org/officeDocument/2006/relationships/slide" Target="slides/slide7.xml"/><Relationship Id="rId24" Type="http://schemas.openxmlformats.org/officeDocument/2006/relationships/font" Target="fonts/Nunito-boldItalic.fntdata"/><Relationship Id="rId12" Type="http://schemas.openxmlformats.org/officeDocument/2006/relationships/slide" Target="slides/slide6.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f8a8af6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f8a8af6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28211bf39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28211bf39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28211bf3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28211bf3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28211bf3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28211bf3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28211bf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28211bf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28211bf3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28211bf3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f8a8af64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f8a8af6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8211bf3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8211bf3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1000"/>
              </a:spcBef>
              <a:spcAft>
                <a:spcPts val="0"/>
              </a:spcAft>
              <a:buClr>
                <a:schemeClr val="dk1"/>
              </a:buClr>
              <a:buSzPts val="1300"/>
              <a:buFont typeface="Cambria"/>
              <a:buChar char="●"/>
            </a:pPr>
            <a:r>
              <a:rPr lang="en" sz="1300">
                <a:solidFill>
                  <a:schemeClr val="dk1"/>
                </a:solidFill>
                <a:latin typeface="Cambria"/>
                <a:ea typeface="Cambria"/>
                <a:cs typeface="Cambria"/>
                <a:sym typeface="Cambria"/>
              </a:rPr>
              <a:t>Scrape the movie URLs for the Top 100 movies of 2021.</a:t>
            </a:r>
            <a:endParaRPr sz="1300">
              <a:solidFill>
                <a:schemeClr val="dk1"/>
              </a:solidFill>
              <a:latin typeface="Cambria"/>
              <a:ea typeface="Cambria"/>
              <a:cs typeface="Cambria"/>
              <a:sym typeface="Cambria"/>
            </a:endParaRPr>
          </a:p>
          <a:p>
            <a:pPr indent="-317500" lvl="0" marL="457200" rtl="0" algn="just">
              <a:lnSpc>
                <a:spcPct val="115000"/>
              </a:lnSpc>
              <a:spcBef>
                <a:spcPts val="1000"/>
              </a:spcBef>
              <a:spcAft>
                <a:spcPts val="0"/>
              </a:spcAft>
              <a:buClr>
                <a:schemeClr val="dk1"/>
              </a:buClr>
              <a:buSzPts val="1400"/>
              <a:buFont typeface="Cambria"/>
              <a:buChar char="●"/>
            </a:pPr>
            <a:r>
              <a:rPr lang="en" sz="1300">
                <a:solidFill>
                  <a:schemeClr val="dk1"/>
                </a:solidFill>
                <a:latin typeface="Cambria"/>
                <a:ea typeface="Cambria"/>
                <a:cs typeface="Cambria"/>
                <a:sym typeface="Cambria"/>
              </a:rPr>
              <a:t>Scrape the movie content like genre, cast, media from the 100 movie URLs scraped.</a:t>
            </a:r>
            <a:endParaRPr sz="1300">
              <a:solidFill>
                <a:schemeClr val="dk1"/>
              </a:solidFill>
              <a:latin typeface="Cambria"/>
              <a:ea typeface="Cambria"/>
              <a:cs typeface="Cambria"/>
              <a:sym typeface="Cambria"/>
            </a:endParaRPr>
          </a:p>
          <a:p>
            <a:pPr indent="-311150" lvl="0" marL="457200" rtl="0" algn="just">
              <a:lnSpc>
                <a:spcPct val="115000"/>
              </a:lnSpc>
              <a:spcBef>
                <a:spcPts val="1000"/>
              </a:spcBef>
              <a:spcAft>
                <a:spcPts val="0"/>
              </a:spcAft>
              <a:buClr>
                <a:schemeClr val="dk1"/>
              </a:buClr>
              <a:buSzPts val="1300"/>
              <a:buFont typeface="Cambria"/>
              <a:buChar char="●"/>
            </a:pPr>
            <a:r>
              <a:rPr lang="en" sz="1300">
                <a:solidFill>
                  <a:schemeClr val="dk1"/>
                </a:solidFill>
                <a:highlight>
                  <a:schemeClr val="lt1"/>
                </a:highlight>
                <a:latin typeface="Cambria"/>
                <a:ea typeface="Cambria"/>
                <a:cs typeface="Cambria"/>
                <a:sym typeface="Cambria"/>
              </a:rPr>
              <a:t>Create a ranking algorithm model to generate accurate and relevant results according to the input query.</a:t>
            </a:r>
            <a:endParaRPr sz="1300">
              <a:solidFill>
                <a:schemeClr val="dk1"/>
              </a:solidFill>
              <a:highlight>
                <a:schemeClr val="lt1"/>
              </a:highlight>
              <a:latin typeface="Cambria"/>
              <a:ea typeface="Cambria"/>
              <a:cs typeface="Cambria"/>
              <a:sym typeface="Cambria"/>
            </a:endParaRPr>
          </a:p>
          <a:p>
            <a:pPr indent="-311150" lvl="0" marL="457200" rtl="0" algn="just">
              <a:lnSpc>
                <a:spcPct val="115000"/>
              </a:lnSpc>
              <a:spcBef>
                <a:spcPts val="1000"/>
              </a:spcBef>
              <a:spcAft>
                <a:spcPts val="0"/>
              </a:spcAft>
              <a:buClr>
                <a:schemeClr val="dk1"/>
              </a:buClr>
              <a:buSzPts val="1300"/>
              <a:buFont typeface="Cambria"/>
              <a:buChar char="●"/>
            </a:pPr>
            <a:r>
              <a:rPr lang="en" sz="1200">
                <a:solidFill>
                  <a:schemeClr val="dk1"/>
                </a:solidFill>
                <a:latin typeface="Cambria"/>
                <a:ea typeface="Cambria"/>
                <a:cs typeface="Cambria"/>
                <a:sym typeface="Cambria"/>
              </a:rPr>
              <a:t>Perform Relevance Testing and Evaluation by calculating Average Precision for each sample query, Mean Average Precision for all the sample queries and NDCG@10.</a:t>
            </a:r>
            <a:endParaRPr sz="1200">
              <a:solidFill>
                <a:schemeClr val="dk1"/>
              </a:solidFill>
              <a:latin typeface="Cambria"/>
              <a:ea typeface="Cambria"/>
              <a:cs typeface="Cambria"/>
              <a:sym typeface="Cambria"/>
            </a:endParaRPr>
          </a:p>
          <a:p>
            <a:pPr indent="-298450" lvl="0" marL="457200" rtl="0" algn="just">
              <a:lnSpc>
                <a:spcPct val="115000"/>
              </a:lnSpc>
              <a:spcBef>
                <a:spcPts val="1000"/>
              </a:spcBef>
              <a:spcAft>
                <a:spcPts val="1000"/>
              </a:spcAft>
              <a:buClr>
                <a:srgbClr val="1F1F1F"/>
              </a:buClr>
              <a:buSzPts val="1100"/>
              <a:buFont typeface="Arial"/>
              <a:buChar char="●"/>
            </a:pPr>
            <a:r>
              <a:rPr lang="en" sz="1200">
                <a:solidFill>
                  <a:schemeClr val="dk1"/>
                </a:solidFill>
                <a:latin typeface="Cambria"/>
                <a:ea typeface="Cambria"/>
                <a:cs typeface="Cambria"/>
                <a:sym typeface="Cambria"/>
              </a:rPr>
              <a:t>Create a web application that takes the user query and display ranked results using the </a:t>
            </a:r>
            <a:r>
              <a:rPr lang="en" sz="1300">
                <a:solidFill>
                  <a:schemeClr val="dk1"/>
                </a:solidFill>
                <a:highlight>
                  <a:schemeClr val="lt1"/>
                </a:highlight>
                <a:latin typeface="Cambria"/>
                <a:ea typeface="Cambria"/>
                <a:cs typeface="Cambria"/>
                <a:sym typeface="Cambria"/>
              </a:rPr>
              <a:t>ranking algorithm model.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f8a8af64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f8a8af64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28211bf3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28211bf3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f8a8af64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f8a8af64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8a8af64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8a8af64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28211bf39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28211bf39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hyperlink" Target="https://not-so-rotten-tomatoes.herokuapp.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127.0.0.1:5000/" TargetMode="External"/><Relationship Id="rId4" Type="http://schemas.openxmlformats.org/officeDocument/2006/relationships/image" Target="../media/image8.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www.rottentomatoes.com/top/bestofrt/?year=2021" TargetMode="External"/><Relationship Id="rId4" Type="http://schemas.openxmlformats.org/officeDocument/2006/relationships/hyperlink" Target="http://127.0.0.1:5000/" TargetMode="External"/><Relationship Id="rId5" Type="http://schemas.openxmlformats.org/officeDocument/2006/relationships/hyperlink" Target="https://not-so-rotten-tomatoes.herokuapp.com/" TargetMode="External"/><Relationship Id="rId6" Type="http://schemas.openxmlformats.org/officeDocument/2006/relationships/hyperlink" Target="https://github.com/muneshb/CourseProjec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rottentomatoes.com/top/bestofrt/" TargetMode="External"/><Relationship Id="rId4" Type="http://schemas.openxmlformats.org/officeDocument/2006/relationships/hyperlink" Target="https://www.barnesandnoble.com/b/books/best-books-of-the-year-2021/barnes-nobles-best-books-of-2021/_/N-29Z8q8Z2w2g" TargetMode="External"/><Relationship Id="rId5" Type="http://schemas.openxmlformats.org/officeDocument/2006/relationships/hyperlink" Target="https://www.digitaltrend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rottentomatoes.com/top/bestofrt/?year=2021" TargetMode="External"/><Relationship Id="rId4" Type="http://schemas.openxmlformats.org/officeDocument/2006/relationships/hyperlink" Target="https://meta-toolkit.org/" TargetMode="External"/><Relationship Id="rId10" Type="http://schemas.openxmlformats.org/officeDocument/2006/relationships/hyperlink" Target="https://dev.to/lordofdexterity/deploying-flask-app-on-heroku-using-github-50nh" TargetMode="External"/><Relationship Id="rId9" Type="http://schemas.openxmlformats.org/officeDocument/2006/relationships/hyperlink" Target="https://devcenter.heroku.com/articles/git" TargetMode="External"/><Relationship Id="rId5" Type="http://schemas.openxmlformats.org/officeDocument/2006/relationships/hyperlink" Target="https://github.com/meta-toolkit/metapy/blob/master/tutorials/2-search-and-ir-eval.ipynb" TargetMode="External"/><Relationship Id="rId6" Type="http://schemas.openxmlformats.org/officeDocument/2006/relationships/hyperlink" Target="https://github.com/meta-toolkit/meta/tree/master/include/meta/index/ranker" TargetMode="External"/><Relationship Id="rId7" Type="http://schemas.openxmlformats.org/officeDocument/2006/relationships/hyperlink" Target="https://www.freecodecamp.org/news/how-to-scrape-websites-with-python-and-beautifulsoup-5946935d93fe/" TargetMode="External"/><Relationship Id="rId8" Type="http://schemas.openxmlformats.org/officeDocument/2006/relationships/hyperlink" Target="https://blog.miguelgrinberg.com/post/the-flask-mega-tutorial-part-i-hello-worl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ottentomatoes.com/top/bestofrt/?year=2021"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muneshb/CourseProject.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not-so-rotten-tomatoes.herokuapp.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pic>
        <p:nvPicPr>
          <p:cNvPr id="128" name="Google Shape;128;p13"/>
          <p:cNvPicPr preferRelativeResize="0"/>
          <p:nvPr/>
        </p:nvPicPr>
        <p:blipFill rotWithShape="1">
          <a:blip r:embed="rId4">
            <a:alphaModFix/>
          </a:blip>
          <a:srcRect b="32662" l="2759" r="6182" t="31337"/>
          <a:stretch/>
        </p:blipFill>
        <p:spPr>
          <a:xfrm>
            <a:off x="1617000" y="2167500"/>
            <a:ext cx="5955626" cy="1265700"/>
          </a:xfrm>
          <a:prstGeom prst="rect">
            <a:avLst/>
          </a:prstGeom>
          <a:noFill/>
          <a:ln>
            <a:noFill/>
          </a:ln>
        </p:spPr>
      </p:pic>
      <p:sp>
        <p:nvSpPr>
          <p:cNvPr id="129" name="Google Shape;129;p13"/>
          <p:cNvSpPr txBox="1"/>
          <p:nvPr>
            <p:ph type="ctrTitle"/>
          </p:nvPr>
        </p:nvSpPr>
        <p:spPr>
          <a:xfrm>
            <a:off x="311700" y="830500"/>
            <a:ext cx="8520600" cy="1164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lnSpc>
                <a:spcPct val="115000"/>
              </a:lnSpc>
              <a:spcBef>
                <a:spcPts val="1000"/>
              </a:spcBef>
              <a:spcAft>
                <a:spcPts val="0"/>
              </a:spcAft>
              <a:buNone/>
            </a:pPr>
            <a:r>
              <a:rPr b="1" lang="en" sz="2300" cap="small">
                <a:solidFill>
                  <a:srgbClr val="FF0000"/>
                </a:solidFill>
                <a:highlight>
                  <a:srgbClr val="FFF2CC"/>
                </a:highlight>
                <a:latin typeface="Cambria"/>
                <a:ea typeface="Cambria"/>
                <a:cs typeface="Cambria"/>
                <a:sym typeface="Cambria"/>
              </a:rPr>
              <a:t>Not So Rotten Tomatoes - Scraping and Ranking RottenTomatoes</a:t>
            </a:r>
            <a:endParaRPr b="1" sz="2300" cap="small">
              <a:solidFill>
                <a:srgbClr val="FF0000"/>
              </a:solidFill>
              <a:highlight>
                <a:srgbClr val="FFF2CC"/>
              </a:highlight>
              <a:latin typeface="Cambria"/>
              <a:ea typeface="Cambria"/>
              <a:cs typeface="Cambria"/>
              <a:sym typeface="Cambria"/>
            </a:endParaRPr>
          </a:p>
          <a:p>
            <a:pPr indent="0" lvl="0" marL="0" rtl="0" algn="ctr">
              <a:lnSpc>
                <a:spcPct val="106666"/>
              </a:lnSpc>
              <a:spcBef>
                <a:spcPts val="1000"/>
              </a:spcBef>
              <a:spcAft>
                <a:spcPts val="800"/>
              </a:spcAft>
              <a:buNone/>
            </a:pPr>
            <a:r>
              <a:rPr b="1" lang="en" sz="1700">
                <a:solidFill>
                  <a:srgbClr val="000000"/>
                </a:solidFill>
                <a:latin typeface="Cambria"/>
                <a:ea typeface="Cambria"/>
                <a:cs typeface="Cambria"/>
                <a:sym typeface="Cambria"/>
              </a:rPr>
              <a:t>Web application url: </a:t>
            </a:r>
            <a:r>
              <a:rPr lang="en" sz="1600" u="sng">
                <a:solidFill>
                  <a:srgbClr val="1155CC"/>
                </a:solidFill>
                <a:latin typeface="Cambria"/>
                <a:ea typeface="Cambria"/>
                <a:cs typeface="Cambria"/>
                <a:sym typeface="Cambria"/>
                <a:hlinkClick r:id="rId5">
                  <a:extLst>
                    <a:ext uri="{A12FA001-AC4F-418D-AE19-62706E023703}">
                      <ahyp:hlinkClr val="tx"/>
                    </a:ext>
                  </a:extLst>
                </a:hlinkClick>
              </a:rPr>
              <a:t>https://not-so-rotten-tomatoes.herokuapp.com/</a:t>
            </a:r>
            <a:r>
              <a:rPr lang="en" sz="1600">
                <a:solidFill>
                  <a:srgbClr val="000000"/>
                </a:solidFill>
                <a:latin typeface="Cambria"/>
                <a:ea typeface="Cambria"/>
                <a:cs typeface="Cambria"/>
                <a:sym typeface="Cambria"/>
              </a:rPr>
              <a:t> </a:t>
            </a:r>
            <a:endParaRPr b="1" sz="2300" cap="small">
              <a:solidFill>
                <a:srgbClr val="FF0000"/>
              </a:solidFill>
              <a:latin typeface="Cambria"/>
              <a:ea typeface="Cambria"/>
              <a:cs typeface="Cambria"/>
              <a:sym typeface="Cambria"/>
            </a:endParaRPr>
          </a:p>
        </p:txBody>
      </p:sp>
      <p:sp>
        <p:nvSpPr>
          <p:cNvPr id="130" name="Google Shape;130;p13"/>
          <p:cNvSpPr txBox="1"/>
          <p:nvPr>
            <p:ph idx="1" type="subTitle"/>
          </p:nvPr>
        </p:nvSpPr>
        <p:spPr>
          <a:xfrm>
            <a:off x="387900" y="3658282"/>
            <a:ext cx="8520600" cy="1265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100">
                <a:solidFill>
                  <a:srgbClr val="1F1F1F"/>
                </a:solidFill>
                <a:latin typeface="Cambria"/>
                <a:ea typeface="Cambria"/>
                <a:cs typeface="Cambria"/>
                <a:sym typeface="Cambria"/>
              </a:rPr>
              <a:t>Team Name:</a:t>
            </a:r>
            <a:r>
              <a:rPr lang="en" sz="2100">
                <a:solidFill>
                  <a:srgbClr val="1F1F1F"/>
                </a:solidFill>
                <a:latin typeface="Cambria"/>
                <a:ea typeface="Cambria"/>
                <a:cs typeface="Cambria"/>
                <a:sym typeface="Cambria"/>
              </a:rPr>
              <a:t> Not So Rotten Tomatoes</a:t>
            </a:r>
            <a:endParaRPr sz="2100">
              <a:solidFill>
                <a:srgbClr val="1F1F1F"/>
              </a:solidFill>
              <a:latin typeface="Cambria"/>
              <a:ea typeface="Cambria"/>
              <a:cs typeface="Cambria"/>
              <a:sym typeface="Cambria"/>
            </a:endParaRPr>
          </a:p>
          <a:p>
            <a:pPr indent="0" lvl="0" marL="0" rtl="0" algn="ctr">
              <a:lnSpc>
                <a:spcPct val="115000"/>
              </a:lnSpc>
              <a:spcBef>
                <a:spcPts val="0"/>
              </a:spcBef>
              <a:spcAft>
                <a:spcPts val="0"/>
              </a:spcAft>
              <a:buNone/>
            </a:pPr>
            <a:r>
              <a:rPr b="1" lang="en" sz="1900">
                <a:solidFill>
                  <a:srgbClr val="1F1F1F"/>
                </a:solidFill>
                <a:latin typeface="Cambria"/>
                <a:ea typeface="Cambria"/>
                <a:cs typeface="Cambria"/>
                <a:sym typeface="Cambria"/>
              </a:rPr>
              <a:t>Team Members:</a:t>
            </a:r>
            <a:r>
              <a:rPr lang="en" sz="1900">
                <a:solidFill>
                  <a:srgbClr val="1F1F1F"/>
                </a:solidFill>
                <a:latin typeface="Cambria"/>
                <a:ea typeface="Cambria"/>
                <a:cs typeface="Cambria"/>
                <a:sym typeface="Cambria"/>
              </a:rPr>
              <a:t> muneshb2, puri6, jrw7</a:t>
            </a:r>
            <a:endParaRPr sz="1900">
              <a:solidFill>
                <a:srgbClr val="1F1F1F"/>
              </a:solidFill>
              <a:latin typeface="Cambria"/>
              <a:ea typeface="Cambria"/>
              <a:cs typeface="Cambria"/>
              <a:sym typeface="Cambria"/>
            </a:endParaRPr>
          </a:p>
          <a:p>
            <a:pPr indent="0" lvl="0" marL="0" rtl="0" algn="ctr">
              <a:lnSpc>
                <a:spcPct val="115000"/>
              </a:lnSpc>
              <a:spcBef>
                <a:spcPts val="0"/>
              </a:spcBef>
              <a:spcAft>
                <a:spcPts val="0"/>
              </a:spcAft>
              <a:buNone/>
            </a:pPr>
            <a:r>
              <a:rPr b="1" lang="en" sz="1900">
                <a:solidFill>
                  <a:srgbClr val="1F1F1F"/>
                </a:solidFill>
                <a:latin typeface="Cambria"/>
                <a:ea typeface="Cambria"/>
                <a:cs typeface="Cambria"/>
                <a:sym typeface="Cambria"/>
              </a:rPr>
              <a:t>Theme: </a:t>
            </a:r>
            <a:r>
              <a:rPr lang="en" sz="1900">
                <a:solidFill>
                  <a:srgbClr val="1F1F1F"/>
                </a:solidFill>
                <a:latin typeface="Cambria"/>
                <a:ea typeface="Cambria"/>
                <a:cs typeface="Cambria"/>
                <a:sym typeface="Cambria"/>
              </a:rPr>
              <a:t>Intelligent Browsing</a:t>
            </a:r>
            <a:endParaRPr sz="1900">
              <a:solidFill>
                <a:srgbClr val="1F1F1F"/>
              </a:solidFill>
              <a:latin typeface="Cambria"/>
              <a:ea typeface="Cambria"/>
              <a:cs typeface="Cambria"/>
              <a:sym typeface="Cambria"/>
            </a:endParaRPr>
          </a:p>
        </p:txBody>
      </p:sp>
      <p:sp>
        <p:nvSpPr>
          <p:cNvPr id="131" name="Google Shape;131;p13"/>
          <p:cNvSpPr/>
          <p:nvPr/>
        </p:nvSpPr>
        <p:spPr>
          <a:xfrm>
            <a:off x="521275" y="403650"/>
            <a:ext cx="8077040" cy="368749"/>
          </a:xfrm>
          <a:prstGeom prst="rect">
            <a:avLst/>
          </a:prstGeom>
        </p:spPr>
        <p:txBody>
          <a:bodyPr>
            <a:prstTxWarp prst="textPlain"/>
          </a:bodyPr>
          <a:lstStyle/>
          <a:p>
            <a:pPr lvl="0" algn="ctr"/>
            <a:r>
              <a:rPr b="1" i="0">
                <a:ln cap="flat" cmpd="sng" w="19050">
                  <a:solidFill>
                    <a:srgbClr val="1F1F1F"/>
                  </a:solidFill>
                  <a:prstDash val="solid"/>
                  <a:round/>
                  <a:headEnd len="sm" w="sm" type="none"/>
                  <a:tailEnd len="sm" w="sm" type="none"/>
                </a:ln>
                <a:solidFill>
                  <a:srgbClr val="FFF2CC"/>
                </a:solidFill>
                <a:latin typeface="Arial"/>
              </a:rPr>
              <a:t>CS410 - Text Information Systems Fall 2021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537875" y="313775"/>
            <a:ext cx="7787100" cy="41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500"/>
              <a:buFont typeface="Arial"/>
              <a:buNone/>
            </a:pPr>
            <a:r>
              <a:rPr b="1" lang="en" sz="2222">
                <a:solidFill>
                  <a:srgbClr val="1F1F1F"/>
                </a:solidFill>
                <a:latin typeface="Cambria"/>
                <a:ea typeface="Cambria"/>
                <a:cs typeface="Cambria"/>
                <a:sym typeface="Cambria"/>
              </a:rPr>
              <a:t>S</a:t>
            </a:r>
            <a:r>
              <a:rPr b="1" lang="en" sz="1888">
                <a:solidFill>
                  <a:srgbClr val="1F1F1F"/>
                </a:solidFill>
                <a:latin typeface="Cambria"/>
                <a:ea typeface="Cambria"/>
                <a:cs typeface="Cambria"/>
                <a:sym typeface="Cambria"/>
              </a:rPr>
              <a:t>OFTWARE</a:t>
            </a:r>
            <a:r>
              <a:rPr b="1" lang="en" sz="2222">
                <a:solidFill>
                  <a:srgbClr val="1F1F1F"/>
                </a:solidFill>
                <a:latin typeface="Cambria"/>
                <a:ea typeface="Cambria"/>
                <a:cs typeface="Cambria"/>
                <a:sym typeface="Cambria"/>
              </a:rPr>
              <a:t> U</a:t>
            </a:r>
            <a:r>
              <a:rPr b="1" lang="en" sz="1888">
                <a:solidFill>
                  <a:srgbClr val="1F1F1F"/>
                </a:solidFill>
                <a:latin typeface="Cambria"/>
                <a:ea typeface="Cambria"/>
                <a:cs typeface="Cambria"/>
                <a:sym typeface="Cambria"/>
              </a:rPr>
              <a:t>SAGE</a:t>
            </a:r>
            <a:endParaRPr b="1" sz="1888">
              <a:solidFill>
                <a:srgbClr val="1F1F1F"/>
              </a:solidFill>
              <a:latin typeface="Cambria"/>
              <a:ea typeface="Cambria"/>
              <a:cs typeface="Cambria"/>
              <a:sym typeface="Cambria"/>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188" name="Google Shape;188;p22"/>
          <p:cNvSpPr txBox="1"/>
          <p:nvPr>
            <p:ph idx="1" type="body"/>
          </p:nvPr>
        </p:nvSpPr>
        <p:spPr>
          <a:xfrm>
            <a:off x="740725" y="728375"/>
            <a:ext cx="7505700" cy="3558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F1F1F"/>
              </a:buClr>
              <a:buSzPts val="1200"/>
              <a:buFont typeface="Cambria"/>
              <a:buChar char="●"/>
            </a:pPr>
            <a:r>
              <a:rPr lang="en" sz="1200">
                <a:solidFill>
                  <a:srgbClr val="1F1F1F"/>
                </a:solidFill>
                <a:latin typeface="Cambria"/>
                <a:ea typeface="Cambria"/>
                <a:cs typeface="Cambria"/>
                <a:sym typeface="Cambria"/>
              </a:rPr>
              <a:t>After starting the server, you will see the below message with the URL</a:t>
            </a:r>
            <a:endParaRPr sz="1200" u="sng">
              <a:solidFill>
                <a:srgbClr val="0000FF"/>
              </a:solidFill>
              <a:latin typeface="Cambria"/>
              <a:ea typeface="Cambria"/>
              <a:cs typeface="Cambria"/>
              <a:sym typeface="Cambria"/>
            </a:endParaRPr>
          </a:p>
          <a:p>
            <a:pPr indent="0" lvl="0" marL="457200" rtl="0" algn="l">
              <a:spcBef>
                <a:spcPts val="1200"/>
              </a:spcBef>
              <a:spcAft>
                <a:spcPts val="0"/>
              </a:spcAft>
              <a:buNone/>
            </a:pPr>
            <a:r>
              <a:t/>
            </a:r>
            <a:endParaRPr sz="1500" u="sng">
              <a:solidFill>
                <a:srgbClr val="0000FF"/>
              </a:solidFill>
              <a:latin typeface="Cambria"/>
              <a:ea typeface="Cambria"/>
              <a:cs typeface="Cambria"/>
              <a:sym typeface="Cambria"/>
            </a:endParaRPr>
          </a:p>
          <a:p>
            <a:pPr indent="0" lvl="0" marL="457200" rtl="0" algn="l">
              <a:spcBef>
                <a:spcPts val="1200"/>
              </a:spcBef>
              <a:spcAft>
                <a:spcPts val="0"/>
              </a:spcAft>
              <a:buNone/>
            </a:pPr>
            <a:r>
              <a:t/>
            </a:r>
            <a:endParaRPr sz="1500" u="sng">
              <a:solidFill>
                <a:srgbClr val="0000FF"/>
              </a:solidFill>
              <a:latin typeface="Cambria"/>
              <a:ea typeface="Cambria"/>
              <a:cs typeface="Cambria"/>
              <a:sym typeface="Cambria"/>
            </a:endParaRPr>
          </a:p>
          <a:p>
            <a:pPr indent="0" lvl="0" marL="457200" rtl="0" algn="l">
              <a:spcBef>
                <a:spcPts val="1200"/>
              </a:spcBef>
              <a:spcAft>
                <a:spcPts val="0"/>
              </a:spcAft>
              <a:buNone/>
            </a:pPr>
            <a:r>
              <a:t/>
            </a:r>
            <a:endParaRPr>
              <a:latin typeface="Cambria"/>
              <a:ea typeface="Cambria"/>
              <a:cs typeface="Cambria"/>
              <a:sym typeface="Cambria"/>
            </a:endParaRPr>
          </a:p>
          <a:p>
            <a:pPr indent="0" lvl="0" marL="0" rtl="0" algn="l">
              <a:spcBef>
                <a:spcPts val="1200"/>
              </a:spcBef>
              <a:spcAft>
                <a:spcPts val="0"/>
              </a:spcAft>
              <a:buNone/>
            </a:pPr>
            <a:r>
              <a:t/>
            </a:r>
            <a:endParaRPr>
              <a:latin typeface="Cambria"/>
              <a:ea typeface="Cambria"/>
              <a:cs typeface="Cambria"/>
              <a:sym typeface="Cambria"/>
            </a:endParaRPr>
          </a:p>
          <a:p>
            <a:pPr indent="0" lvl="0" marL="0" rtl="0" algn="l">
              <a:lnSpc>
                <a:spcPct val="100000"/>
              </a:lnSpc>
              <a:spcBef>
                <a:spcPts val="1200"/>
              </a:spcBef>
              <a:spcAft>
                <a:spcPts val="0"/>
              </a:spcAft>
              <a:buNone/>
            </a:pPr>
            <a:r>
              <a:t/>
            </a:r>
            <a:endParaRPr>
              <a:latin typeface="Cambria"/>
              <a:ea typeface="Cambria"/>
              <a:cs typeface="Cambria"/>
              <a:sym typeface="Cambria"/>
            </a:endParaRPr>
          </a:p>
          <a:p>
            <a:pPr indent="-311150" lvl="0" marL="457200" rtl="0" algn="l">
              <a:lnSpc>
                <a:spcPct val="100000"/>
              </a:lnSpc>
              <a:spcBef>
                <a:spcPts val="0"/>
              </a:spcBef>
              <a:spcAft>
                <a:spcPts val="0"/>
              </a:spcAft>
              <a:buSzPts val="1300"/>
              <a:buFont typeface="Cambria"/>
              <a:buChar char="●"/>
            </a:pPr>
            <a:r>
              <a:rPr lang="en">
                <a:latin typeface="Cambria"/>
                <a:ea typeface="Cambria"/>
                <a:cs typeface="Cambria"/>
                <a:sym typeface="Cambria"/>
              </a:rPr>
              <a:t>Open the web page at :  </a:t>
            </a:r>
            <a:r>
              <a:rPr lang="en" u="sng">
                <a:solidFill>
                  <a:srgbClr val="0000FF"/>
                </a:solidFill>
                <a:latin typeface="Cambria"/>
                <a:ea typeface="Cambria"/>
                <a:cs typeface="Cambria"/>
                <a:sym typeface="Cambria"/>
                <a:hlinkClick r:id="rId3">
                  <a:extLst>
                    <a:ext uri="{A12FA001-AC4F-418D-AE19-62706E023703}">
                      <ahyp:hlinkClr val="tx"/>
                    </a:ext>
                  </a:extLst>
                </a:hlinkClick>
              </a:rPr>
              <a:t>http://127.0.0.1:5000/</a:t>
            </a:r>
            <a:r>
              <a:rPr lang="en">
                <a:solidFill>
                  <a:srgbClr val="0000FF"/>
                </a:solidFill>
                <a:latin typeface="Cambria"/>
                <a:ea typeface="Cambria"/>
                <a:cs typeface="Cambria"/>
                <a:sym typeface="Cambria"/>
              </a:rPr>
              <a:t> </a:t>
            </a:r>
            <a:r>
              <a:rPr lang="en">
                <a:latin typeface="Cambria"/>
                <a:ea typeface="Cambria"/>
                <a:cs typeface="Cambria"/>
                <a:sym typeface="Cambria"/>
              </a:rPr>
              <a:t>  </a:t>
            </a:r>
            <a:endParaRPr>
              <a:latin typeface="Cambria"/>
              <a:ea typeface="Cambria"/>
              <a:cs typeface="Cambria"/>
              <a:sym typeface="Cambria"/>
            </a:endParaRPr>
          </a:p>
          <a:p>
            <a:pPr indent="0" lvl="0" marL="457200" rtl="0" algn="l">
              <a:spcBef>
                <a:spcPts val="0"/>
              </a:spcBef>
              <a:spcAft>
                <a:spcPts val="0"/>
              </a:spcAft>
              <a:buNone/>
            </a:pPr>
            <a:r>
              <a:t/>
            </a:r>
            <a:endParaRPr>
              <a:latin typeface="Cambria"/>
              <a:ea typeface="Cambria"/>
              <a:cs typeface="Cambria"/>
              <a:sym typeface="Cambria"/>
            </a:endParaRPr>
          </a:p>
          <a:p>
            <a:pPr indent="0" lvl="0" marL="457200" rtl="0" algn="l">
              <a:spcBef>
                <a:spcPts val="1200"/>
              </a:spcBef>
              <a:spcAft>
                <a:spcPts val="1200"/>
              </a:spcAft>
              <a:buNone/>
            </a:pPr>
            <a:r>
              <a:t/>
            </a:r>
            <a:endParaRPr>
              <a:latin typeface="Cambria"/>
              <a:ea typeface="Cambria"/>
              <a:cs typeface="Cambria"/>
              <a:sym typeface="Cambria"/>
            </a:endParaRPr>
          </a:p>
        </p:txBody>
      </p:sp>
      <p:pic>
        <p:nvPicPr>
          <p:cNvPr id="189" name="Google Shape;189;p22"/>
          <p:cNvPicPr preferRelativeResize="0"/>
          <p:nvPr/>
        </p:nvPicPr>
        <p:blipFill>
          <a:blip r:embed="rId4">
            <a:alphaModFix/>
          </a:blip>
          <a:stretch>
            <a:fillRect/>
          </a:stretch>
        </p:blipFill>
        <p:spPr>
          <a:xfrm>
            <a:off x="1298500" y="1078000"/>
            <a:ext cx="6638706" cy="1799675"/>
          </a:xfrm>
          <a:prstGeom prst="rect">
            <a:avLst/>
          </a:prstGeom>
          <a:noFill/>
          <a:ln>
            <a:noFill/>
          </a:ln>
        </p:spPr>
      </p:pic>
      <p:pic>
        <p:nvPicPr>
          <p:cNvPr id="190" name="Google Shape;190;p22"/>
          <p:cNvPicPr preferRelativeResize="0"/>
          <p:nvPr/>
        </p:nvPicPr>
        <p:blipFill>
          <a:blip r:embed="rId5">
            <a:alphaModFix/>
          </a:blip>
          <a:stretch>
            <a:fillRect/>
          </a:stretch>
        </p:blipFill>
        <p:spPr>
          <a:xfrm>
            <a:off x="2048300" y="3227300"/>
            <a:ext cx="5040876" cy="1703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159125"/>
            <a:ext cx="7505700" cy="4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500"/>
              <a:buFont typeface="Arial"/>
              <a:buNone/>
            </a:pPr>
            <a:r>
              <a:rPr b="1" lang="en" sz="2222">
                <a:solidFill>
                  <a:srgbClr val="1F1F1F"/>
                </a:solidFill>
                <a:latin typeface="Cambria"/>
                <a:ea typeface="Cambria"/>
                <a:cs typeface="Cambria"/>
                <a:sym typeface="Cambria"/>
              </a:rPr>
              <a:t>S</a:t>
            </a:r>
            <a:r>
              <a:rPr b="1" lang="en" sz="1888">
                <a:solidFill>
                  <a:srgbClr val="1F1F1F"/>
                </a:solidFill>
                <a:latin typeface="Cambria"/>
                <a:ea typeface="Cambria"/>
                <a:cs typeface="Cambria"/>
                <a:sym typeface="Cambria"/>
              </a:rPr>
              <a:t>OFTWARE</a:t>
            </a:r>
            <a:r>
              <a:rPr b="1" lang="en" sz="2222">
                <a:solidFill>
                  <a:srgbClr val="1F1F1F"/>
                </a:solidFill>
                <a:latin typeface="Cambria"/>
                <a:ea typeface="Cambria"/>
                <a:cs typeface="Cambria"/>
                <a:sym typeface="Cambria"/>
              </a:rPr>
              <a:t> U</a:t>
            </a:r>
            <a:r>
              <a:rPr b="1" lang="en" sz="1888">
                <a:solidFill>
                  <a:srgbClr val="1F1F1F"/>
                </a:solidFill>
                <a:latin typeface="Cambria"/>
                <a:ea typeface="Cambria"/>
                <a:cs typeface="Cambria"/>
                <a:sym typeface="Cambria"/>
              </a:rPr>
              <a:t>SAGE</a:t>
            </a:r>
            <a:endParaRPr/>
          </a:p>
        </p:txBody>
      </p:sp>
      <p:sp>
        <p:nvSpPr>
          <p:cNvPr id="196" name="Google Shape;196;p23"/>
          <p:cNvSpPr txBox="1"/>
          <p:nvPr>
            <p:ph idx="1" type="body"/>
          </p:nvPr>
        </p:nvSpPr>
        <p:spPr>
          <a:xfrm>
            <a:off x="819150" y="571500"/>
            <a:ext cx="7505700" cy="42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Cambria"/>
                <a:ea typeface="Cambria"/>
                <a:cs typeface="Cambria"/>
                <a:sym typeface="Cambria"/>
              </a:rPr>
              <a:t>Enter search query for the movie cast, genre, reviews, where to watch and </a:t>
            </a:r>
            <a:r>
              <a:rPr lang="en" sz="1200">
                <a:solidFill>
                  <a:srgbClr val="1F1F1F"/>
                </a:solidFill>
                <a:latin typeface="Cambria"/>
                <a:ea typeface="Cambria"/>
                <a:cs typeface="Cambria"/>
                <a:sym typeface="Cambria"/>
              </a:rPr>
              <a:t>view your results</a:t>
            </a:r>
            <a:endParaRPr sz="1200">
              <a:solidFill>
                <a:srgbClr val="000000"/>
              </a:solidFill>
              <a:latin typeface="Cambria"/>
              <a:ea typeface="Cambria"/>
              <a:cs typeface="Cambria"/>
              <a:sym typeface="Cambria"/>
            </a:endParaRPr>
          </a:p>
          <a:p>
            <a:pPr indent="0" lvl="0" marL="0" rtl="0" algn="l">
              <a:spcBef>
                <a:spcPts val="1200"/>
              </a:spcBef>
              <a:spcAft>
                <a:spcPts val="0"/>
              </a:spcAft>
              <a:buNone/>
            </a:pPr>
            <a:r>
              <a:t/>
            </a:r>
            <a:endParaRPr>
              <a:latin typeface="Cambria"/>
              <a:ea typeface="Cambria"/>
              <a:cs typeface="Cambria"/>
              <a:sym typeface="Cambria"/>
            </a:endParaRPr>
          </a:p>
          <a:p>
            <a:pPr indent="0" lvl="0" marL="457200" rtl="0" algn="l">
              <a:spcBef>
                <a:spcPts val="1200"/>
              </a:spcBef>
              <a:spcAft>
                <a:spcPts val="0"/>
              </a:spcAft>
              <a:buNone/>
            </a:pPr>
            <a:r>
              <a:t/>
            </a:r>
            <a:endParaRPr>
              <a:latin typeface="Cambria"/>
              <a:ea typeface="Cambria"/>
              <a:cs typeface="Cambria"/>
              <a:sym typeface="Cambria"/>
            </a:endParaRPr>
          </a:p>
          <a:p>
            <a:pPr indent="0" lvl="0" marL="457200" rtl="0" algn="l">
              <a:spcBef>
                <a:spcPts val="1200"/>
              </a:spcBef>
              <a:spcAft>
                <a:spcPts val="0"/>
              </a:spcAft>
              <a:buNone/>
            </a:pPr>
            <a:r>
              <a:t/>
            </a:r>
            <a:endParaRPr>
              <a:latin typeface="Cambria"/>
              <a:ea typeface="Cambria"/>
              <a:cs typeface="Cambria"/>
              <a:sym typeface="Cambria"/>
            </a:endParaRPr>
          </a:p>
          <a:p>
            <a:pPr indent="0" lvl="0" marL="0" rtl="0" algn="l">
              <a:spcBef>
                <a:spcPts val="1200"/>
              </a:spcBef>
              <a:spcAft>
                <a:spcPts val="0"/>
              </a:spcAft>
              <a:buNone/>
            </a:pPr>
            <a:r>
              <a:t/>
            </a:r>
            <a:endParaRPr>
              <a:latin typeface="Cambria"/>
              <a:ea typeface="Cambria"/>
              <a:cs typeface="Cambria"/>
              <a:sym typeface="Cambria"/>
            </a:endParaRPr>
          </a:p>
          <a:p>
            <a:pPr indent="0" lvl="0" marL="0" rtl="0" algn="l">
              <a:spcBef>
                <a:spcPts val="1200"/>
              </a:spcBef>
              <a:spcAft>
                <a:spcPts val="0"/>
              </a:spcAft>
              <a:buNone/>
            </a:pPr>
            <a:r>
              <a:t/>
            </a:r>
            <a:endParaRPr b="1" sz="1100">
              <a:solidFill>
                <a:srgbClr val="1F1F1F"/>
              </a:solidFill>
              <a:latin typeface="Cambria"/>
              <a:ea typeface="Cambria"/>
              <a:cs typeface="Cambria"/>
              <a:sym typeface="Cambria"/>
            </a:endParaRPr>
          </a:p>
          <a:p>
            <a:pPr indent="0" lvl="0" marL="457200" rtl="0" algn="l">
              <a:spcBef>
                <a:spcPts val="1200"/>
              </a:spcBef>
              <a:spcAft>
                <a:spcPts val="0"/>
              </a:spcAft>
              <a:buNone/>
            </a:pPr>
            <a:r>
              <a:t/>
            </a:r>
            <a:endParaRPr>
              <a:latin typeface="Cambria"/>
              <a:ea typeface="Cambria"/>
              <a:cs typeface="Cambria"/>
              <a:sym typeface="Cambria"/>
            </a:endParaRPr>
          </a:p>
          <a:p>
            <a:pPr indent="0" lvl="0" marL="457200" rtl="0" algn="l">
              <a:spcBef>
                <a:spcPts val="1200"/>
              </a:spcBef>
              <a:spcAft>
                <a:spcPts val="1200"/>
              </a:spcAft>
              <a:buNone/>
            </a:pPr>
            <a:r>
              <a:t/>
            </a:r>
            <a:endParaRPr/>
          </a:p>
        </p:txBody>
      </p:sp>
      <p:pic>
        <p:nvPicPr>
          <p:cNvPr id="197" name="Google Shape;197;p23"/>
          <p:cNvPicPr preferRelativeResize="0"/>
          <p:nvPr/>
        </p:nvPicPr>
        <p:blipFill rotWithShape="1">
          <a:blip r:embed="rId3">
            <a:alphaModFix/>
          </a:blip>
          <a:srcRect b="7424" l="0" r="0" t="0"/>
          <a:stretch/>
        </p:blipFill>
        <p:spPr>
          <a:xfrm>
            <a:off x="491350" y="1046425"/>
            <a:ext cx="8069975" cy="3749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990"/>
              <a:buFont typeface="Arial"/>
              <a:buNone/>
            </a:pPr>
            <a:r>
              <a:rPr b="1" lang="en" sz="2120">
                <a:solidFill>
                  <a:srgbClr val="1F1F1F"/>
                </a:solidFill>
                <a:latin typeface="Cambria"/>
                <a:ea typeface="Cambria"/>
                <a:cs typeface="Cambria"/>
                <a:sym typeface="Cambria"/>
              </a:rPr>
              <a:t>Source url:</a:t>
            </a:r>
            <a:endParaRPr b="1" sz="2120">
              <a:solidFill>
                <a:srgbClr val="1F1F1F"/>
              </a:solidFill>
              <a:latin typeface="Cambria"/>
              <a:ea typeface="Cambria"/>
              <a:cs typeface="Cambria"/>
              <a:sym typeface="Cambria"/>
            </a:endParaRPr>
          </a:p>
          <a:p>
            <a:pPr indent="0" lvl="0" marL="0" rtl="0" algn="just">
              <a:lnSpc>
                <a:spcPct val="115000"/>
              </a:lnSpc>
              <a:spcBef>
                <a:spcPts val="1000"/>
              </a:spcBef>
              <a:spcAft>
                <a:spcPts val="0"/>
              </a:spcAft>
              <a:buClr>
                <a:schemeClr val="dk1"/>
              </a:buClr>
              <a:buSzPts val="990"/>
              <a:buFont typeface="Arial"/>
              <a:buNone/>
            </a:pPr>
            <a:r>
              <a:rPr lang="en" sz="1715" u="sng">
                <a:solidFill>
                  <a:srgbClr val="0000FF"/>
                </a:solidFill>
                <a:latin typeface="Cambria"/>
                <a:ea typeface="Cambria"/>
                <a:cs typeface="Cambria"/>
                <a:sym typeface="Cambria"/>
                <a:hlinkClick r:id="rId3">
                  <a:extLst>
                    <a:ext uri="{A12FA001-AC4F-418D-AE19-62706E023703}">
                      <ahyp:hlinkClr val="tx"/>
                    </a:ext>
                  </a:extLst>
                </a:hlinkClick>
              </a:rPr>
              <a:t>https://www.rottentomatoes.com/top/bestofrt/?year=2021</a:t>
            </a:r>
            <a:endParaRPr sz="2120">
              <a:latin typeface="Cambria"/>
              <a:ea typeface="Cambria"/>
              <a:cs typeface="Cambria"/>
              <a:sym typeface="Cambria"/>
            </a:endParaRPr>
          </a:p>
          <a:p>
            <a:pPr indent="0" lvl="0" marL="0" rtl="0" algn="l">
              <a:lnSpc>
                <a:spcPct val="115000"/>
              </a:lnSpc>
              <a:spcBef>
                <a:spcPts val="1000"/>
              </a:spcBef>
              <a:spcAft>
                <a:spcPts val="0"/>
              </a:spcAft>
              <a:buClr>
                <a:schemeClr val="dk1"/>
              </a:buClr>
              <a:buSzPts val="990"/>
              <a:buFont typeface="Arial"/>
              <a:buNone/>
            </a:pPr>
            <a:r>
              <a:rPr b="1" lang="en" sz="2120">
                <a:solidFill>
                  <a:srgbClr val="1F1F1F"/>
                </a:solidFill>
                <a:latin typeface="Cambria"/>
                <a:ea typeface="Cambria"/>
                <a:cs typeface="Cambria"/>
                <a:sym typeface="Cambria"/>
              </a:rPr>
              <a:t>Run the application locally:</a:t>
            </a:r>
            <a:r>
              <a:rPr lang="en" sz="2120">
                <a:latin typeface="Cambria"/>
                <a:ea typeface="Cambria"/>
                <a:cs typeface="Cambria"/>
                <a:sym typeface="Cambria"/>
              </a:rPr>
              <a:t> </a:t>
            </a:r>
            <a:endParaRPr sz="2120">
              <a:latin typeface="Cambria"/>
              <a:ea typeface="Cambria"/>
              <a:cs typeface="Cambria"/>
              <a:sym typeface="Cambria"/>
            </a:endParaRPr>
          </a:p>
          <a:p>
            <a:pPr indent="0" lvl="0" marL="0" rtl="0" algn="l">
              <a:lnSpc>
                <a:spcPct val="115000"/>
              </a:lnSpc>
              <a:spcBef>
                <a:spcPts val="1000"/>
              </a:spcBef>
              <a:spcAft>
                <a:spcPts val="0"/>
              </a:spcAft>
              <a:buClr>
                <a:schemeClr val="dk1"/>
              </a:buClr>
              <a:buSzPts val="990"/>
              <a:buFont typeface="Arial"/>
              <a:buNone/>
            </a:pPr>
            <a:r>
              <a:rPr lang="en" sz="1715" u="sng">
                <a:solidFill>
                  <a:srgbClr val="0000FF"/>
                </a:solidFill>
                <a:latin typeface="Cambria"/>
                <a:ea typeface="Cambria"/>
                <a:cs typeface="Cambria"/>
                <a:sym typeface="Cambria"/>
                <a:hlinkClick r:id="rId4">
                  <a:extLst>
                    <a:ext uri="{A12FA001-AC4F-418D-AE19-62706E023703}">
                      <ahyp:hlinkClr val="tx"/>
                    </a:ext>
                  </a:extLst>
                </a:hlinkClick>
              </a:rPr>
              <a:t>http://127.0.0.1:5000/</a:t>
            </a:r>
            <a:r>
              <a:rPr lang="en" sz="1715">
                <a:solidFill>
                  <a:srgbClr val="0000FF"/>
                </a:solidFill>
                <a:latin typeface="Cambria"/>
                <a:ea typeface="Cambria"/>
                <a:cs typeface="Cambria"/>
                <a:sym typeface="Cambria"/>
              </a:rPr>
              <a:t> </a:t>
            </a:r>
            <a:endParaRPr sz="2120">
              <a:latin typeface="Cambria"/>
              <a:ea typeface="Cambria"/>
              <a:cs typeface="Cambria"/>
              <a:sym typeface="Cambria"/>
            </a:endParaRPr>
          </a:p>
          <a:p>
            <a:pPr indent="0" lvl="0" marL="0" rtl="0" algn="l">
              <a:lnSpc>
                <a:spcPct val="115000"/>
              </a:lnSpc>
              <a:spcBef>
                <a:spcPts val="1000"/>
              </a:spcBef>
              <a:spcAft>
                <a:spcPts val="0"/>
              </a:spcAft>
              <a:buClr>
                <a:schemeClr val="dk1"/>
              </a:buClr>
              <a:buSzPts val="990"/>
              <a:buFont typeface="Arial"/>
              <a:buNone/>
            </a:pPr>
            <a:r>
              <a:rPr b="1" lang="en" sz="2120">
                <a:solidFill>
                  <a:srgbClr val="1F1F1F"/>
                </a:solidFill>
                <a:latin typeface="Cambria"/>
                <a:ea typeface="Cambria"/>
                <a:cs typeface="Cambria"/>
                <a:sym typeface="Cambria"/>
              </a:rPr>
              <a:t>Run the application on web:</a:t>
            </a:r>
            <a:endParaRPr b="1" sz="2120">
              <a:solidFill>
                <a:srgbClr val="1F1F1F"/>
              </a:solidFill>
              <a:latin typeface="Cambria"/>
              <a:ea typeface="Cambria"/>
              <a:cs typeface="Cambria"/>
              <a:sym typeface="Cambria"/>
            </a:endParaRPr>
          </a:p>
          <a:p>
            <a:pPr indent="0" lvl="0" marL="0" rtl="0" algn="l">
              <a:lnSpc>
                <a:spcPct val="115000"/>
              </a:lnSpc>
              <a:spcBef>
                <a:spcPts val="1000"/>
              </a:spcBef>
              <a:spcAft>
                <a:spcPts val="0"/>
              </a:spcAft>
              <a:buClr>
                <a:schemeClr val="dk1"/>
              </a:buClr>
              <a:buSzPts val="990"/>
              <a:buFont typeface="Arial"/>
              <a:buNone/>
            </a:pPr>
            <a:r>
              <a:rPr lang="en" sz="1760" u="sng">
                <a:solidFill>
                  <a:srgbClr val="0000FF"/>
                </a:solidFill>
                <a:latin typeface="Cambria"/>
                <a:ea typeface="Cambria"/>
                <a:cs typeface="Cambria"/>
                <a:sym typeface="Cambria"/>
                <a:hlinkClick r:id="rId5">
                  <a:extLst>
                    <a:ext uri="{A12FA001-AC4F-418D-AE19-62706E023703}">
                      <ahyp:hlinkClr val="tx"/>
                    </a:ext>
                  </a:extLst>
                </a:hlinkClick>
              </a:rPr>
              <a:t>https://not-so-rotten-tomatoes.herokuapp.com/</a:t>
            </a:r>
            <a:r>
              <a:rPr lang="en" sz="1760" u="sng">
                <a:solidFill>
                  <a:srgbClr val="0000FF"/>
                </a:solidFill>
                <a:latin typeface="Cambria"/>
                <a:ea typeface="Cambria"/>
                <a:cs typeface="Cambria"/>
                <a:sym typeface="Cambria"/>
              </a:rPr>
              <a:t> </a:t>
            </a:r>
            <a:endParaRPr sz="1760" u="sng">
              <a:solidFill>
                <a:srgbClr val="0000FF"/>
              </a:solidFill>
              <a:latin typeface="Cambria"/>
              <a:ea typeface="Cambria"/>
              <a:cs typeface="Cambria"/>
              <a:sym typeface="Cambria"/>
            </a:endParaRPr>
          </a:p>
          <a:p>
            <a:pPr indent="0" lvl="0" marL="0" rtl="0" algn="l">
              <a:lnSpc>
                <a:spcPct val="115000"/>
              </a:lnSpc>
              <a:spcBef>
                <a:spcPts val="1000"/>
              </a:spcBef>
              <a:spcAft>
                <a:spcPts val="0"/>
              </a:spcAft>
              <a:buClr>
                <a:schemeClr val="dk1"/>
              </a:buClr>
              <a:buSzPts val="990"/>
              <a:buFont typeface="Arial"/>
              <a:buNone/>
            </a:pPr>
            <a:r>
              <a:t/>
            </a:r>
            <a:endParaRPr sz="500">
              <a:latin typeface="Cambria"/>
              <a:ea typeface="Cambria"/>
              <a:cs typeface="Cambria"/>
              <a:sym typeface="Cambria"/>
            </a:endParaRPr>
          </a:p>
          <a:p>
            <a:pPr indent="0" lvl="0" marL="0" rtl="0" algn="l">
              <a:lnSpc>
                <a:spcPct val="115000"/>
              </a:lnSpc>
              <a:spcBef>
                <a:spcPts val="1000"/>
              </a:spcBef>
              <a:spcAft>
                <a:spcPts val="0"/>
              </a:spcAft>
              <a:buClr>
                <a:schemeClr val="dk1"/>
              </a:buClr>
              <a:buSzPts val="990"/>
              <a:buFont typeface="Arial"/>
              <a:buNone/>
            </a:pPr>
            <a:r>
              <a:rPr b="1" lang="en" sz="2029">
                <a:solidFill>
                  <a:srgbClr val="1F1F1F"/>
                </a:solidFill>
                <a:latin typeface="Cambria"/>
                <a:ea typeface="Cambria"/>
                <a:cs typeface="Cambria"/>
                <a:sym typeface="Cambria"/>
              </a:rPr>
              <a:t>GitHub Repository:</a:t>
            </a:r>
            <a:endParaRPr b="1" sz="2029">
              <a:solidFill>
                <a:srgbClr val="1F1F1F"/>
              </a:solidFill>
              <a:latin typeface="Cambria"/>
              <a:ea typeface="Cambria"/>
              <a:cs typeface="Cambria"/>
              <a:sym typeface="Cambria"/>
            </a:endParaRPr>
          </a:p>
          <a:p>
            <a:pPr indent="0" lvl="0" marL="0" rtl="0" algn="l">
              <a:lnSpc>
                <a:spcPct val="115000"/>
              </a:lnSpc>
              <a:spcBef>
                <a:spcPts val="1000"/>
              </a:spcBef>
              <a:spcAft>
                <a:spcPts val="0"/>
              </a:spcAft>
              <a:buClr>
                <a:schemeClr val="dk1"/>
              </a:buClr>
              <a:buSzPts val="990"/>
              <a:buFont typeface="Arial"/>
              <a:buNone/>
            </a:pPr>
            <a:r>
              <a:rPr lang="en" sz="1760" u="sng">
                <a:solidFill>
                  <a:srgbClr val="0000FF"/>
                </a:solidFill>
                <a:latin typeface="Cambria"/>
                <a:ea typeface="Cambria"/>
                <a:cs typeface="Cambria"/>
                <a:sym typeface="Cambria"/>
                <a:hlinkClick r:id="rId6">
                  <a:extLst>
                    <a:ext uri="{A12FA001-AC4F-418D-AE19-62706E023703}">
                      <ahyp:hlinkClr val="tx"/>
                    </a:ext>
                  </a:extLst>
                </a:hlinkClick>
              </a:rPr>
              <a:t>https://github.com/muneshb/CourseProject</a:t>
            </a:r>
            <a:r>
              <a:rPr lang="en" sz="1760">
                <a:solidFill>
                  <a:srgbClr val="0000FF"/>
                </a:solidFill>
                <a:latin typeface="Cambria"/>
                <a:ea typeface="Cambria"/>
                <a:cs typeface="Cambria"/>
                <a:sym typeface="Cambria"/>
              </a:rPr>
              <a:t> </a:t>
            </a:r>
            <a:endParaRPr sz="21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459450"/>
            <a:ext cx="7505700" cy="7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F1F1F"/>
                </a:solidFill>
                <a:latin typeface="Cambria"/>
                <a:ea typeface="Cambria"/>
                <a:cs typeface="Cambria"/>
                <a:sym typeface="Cambria"/>
              </a:rPr>
              <a:t>F</a:t>
            </a:r>
            <a:r>
              <a:rPr b="1" lang="en" sz="2400">
                <a:solidFill>
                  <a:srgbClr val="1F1F1F"/>
                </a:solidFill>
                <a:latin typeface="Cambria"/>
                <a:ea typeface="Cambria"/>
                <a:cs typeface="Cambria"/>
                <a:sym typeface="Cambria"/>
              </a:rPr>
              <a:t>URTHER</a:t>
            </a:r>
            <a:r>
              <a:rPr b="1" lang="en">
                <a:solidFill>
                  <a:srgbClr val="1F1F1F"/>
                </a:solidFill>
                <a:latin typeface="Cambria"/>
                <a:ea typeface="Cambria"/>
                <a:cs typeface="Cambria"/>
                <a:sym typeface="Cambria"/>
              </a:rPr>
              <a:t> I</a:t>
            </a:r>
            <a:r>
              <a:rPr b="1" lang="en" sz="2400">
                <a:solidFill>
                  <a:srgbClr val="1F1F1F"/>
                </a:solidFill>
                <a:latin typeface="Cambria"/>
                <a:ea typeface="Cambria"/>
                <a:cs typeface="Cambria"/>
                <a:sym typeface="Cambria"/>
              </a:rPr>
              <a:t>MPROVEMENTS</a:t>
            </a:r>
            <a:endParaRPr b="1" sz="2400">
              <a:solidFill>
                <a:srgbClr val="1F1F1F"/>
              </a:solidFill>
              <a:latin typeface="Cambria"/>
              <a:ea typeface="Cambria"/>
              <a:cs typeface="Cambria"/>
              <a:sym typeface="Cambria"/>
            </a:endParaRPr>
          </a:p>
        </p:txBody>
      </p:sp>
      <p:sp>
        <p:nvSpPr>
          <p:cNvPr id="208" name="Google Shape;208;p25"/>
          <p:cNvSpPr txBox="1"/>
          <p:nvPr>
            <p:ph idx="1" type="body"/>
          </p:nvPr>
        </p:nvSpPr>
        <p:spPr>
          <a:xfrm>
            <a:off x="819150" y="1042150"/>
            <a:ext cx="7505700" cy="3787500"/>
          </a:xfrm>
          <a:prstGeom prst="rect">
            <a:avLst/>
          </a:prstGeom>
        </p:spPr>
        <p:txBody>
          <a:bodyPr anchorCtr="0" anchor="t" bIns="91425" lIns="91425" spcFirstLastPara="1" rIns="91425" wrap="square" tIns="91425">
            <a:normAutofit fontScale="32500" lnSpcReduction="20000"/>
          </a:bodyPr>
          <a:lstStyle/>
          <a:p>
            <a:pPr indent="0" lvl="0" marL="0" rtl="0" algn="just">
              <a:spcBef>
                <a:spcPts val="0"/>
              </a:spcBef>
              <a:spcAft>
                <a:spcPts val="0"/>
              </a:spcAft>
              <a:buNone/>
            </a:pPr>
            <a:r>
              <a:rPr lang="en" sz="1200">
                <a:solidFill>
                  <a:srgbClr val="000000"/>
                </a:solidFill>
                <a:latin typeface="Cambria"/>
                <a:ea typeface="Cambria"/>
                <a:cs typeface="Cambria"/>
                <a:sym typeface="Cambria"/>
              </a:rPr>
              <a:t>  </a:t>
            </a:r>
            <a:endParaRPr sz="1200">
              <a:solidFill>
                <a:srgbClr val="000000"/>
              </a:solidFill>
              <a:latin typeface="Cambria"/>
              <a:ea typeface="Cambria"/>
              <a:cs typeface="Cambria"/>
              <a:sym typeface="Cambria"/>
            </a:endParaRPr>
          </a:p>
          <a:p>
            <a:pPr indent="0" lvl="0" marL="0" rtl="0" algn="just">
              <a:spcBef>
                <a:spcPts val="0"/>
              </a:spcBef>
              <a:spcAft>
                <a:spcPts val="0"/>
              </a:spcAft>
              <a:buNone/>
            </a:pPr>
            <a:r>
              <a:t/>
            </a:r>
            <a:endParaRPr sz="2900">
              <a:solidFill>
                <a:srgbClr val="000000"/>
              </a:solidFill>
              <a:latin typeface="Cambria"/>
              <a:ea typeface="Cambria"/>
              <a:cs typeface="Cambria"/>
              <a:sym typeface="Cambria"/>
            </a:endParaRPr>
          </a:p>
          <a:p>
            <a:pPr indent="0" lvl="0" marL="0" rtl="0" algn="just">
              <a:spcBef>
                <a:spcPts val="0"/>
              </a:spcBef>
              <a:spcAft>
                <a:spcPts val="0"/>
              </a:spcAft>
              <a:buNone/>
            </a:pPr>
            <a:r>
              <a:t/>
            </a:r>
            <a:endParaRPr sz="2900">
              <a:solidFill>
                <a:srgbClr val="000000"/>
              </a:solidFill>
              <a:latin typeface="Cambria"/>
              <a:ea typeface="Cambria"/>
              <a:cs typeface="Cambria"/>
              <a:sym typeface="Cambria"/>
            </a:endParaRPr>
          </a:p>
          <a:p>
            <a:pPr indent="0" lvl="0" marL="0" rtl="0" algn="just">
              <a:spcBef>
                <a:spcPts val="0"/>
              </a:spcBef>
              <a:spcAft>
                <a:spcPts val="0"/>
              </a:spcAft>
              <a:buNone/>
            </a:pPr>
            <a:r>
              <a:t/>
            </a:r>
            <a:endParaRPr sz="2900">
              <a:solidFill>
                <a:srgbClr val="000000"/>
              </a:solidFill>
              <a:latin typeface="Cambria"/>
              <a:ea typeface="Cambria"/>
              <a:cs typeface="Cambria"/>
              <a:sym typeface="Cambria"/>
            </a:endParaRPr>
          </a:p>
          <a:p>
            <a:pPr indent="0" lvl="0" marL="0" rtl="0" algn="just">
              <a:spcBef>
                <a:spcPts val="0"/>
              </a:spcBef>
              <a:spcAft>
                <a:spcPts val="0"/>
              </a:spcAft>
              <a:buNone/>
            </a:pPr>
            <a:r>
              <a:t/>
            </a:r>
            <a:endParaRPr sz="2900">
              <a:solidFill>
                <a:srgbClr val="000000"/>
              </a:solidFill>
              <a:latin typeface="Cambria"/>
              <a:ea typeface="Cambria"/>
              <a:cs typeface="Cambria"/>
              <a:sym typeface="Cambria"/>
            </a:endParaRPr>
          </a:p>
          <a:p>
            <a:pPr indent="0" lvl="0" marL="0" rtl="0" algn="just">
              <a:spcBef>
                <a:spcPts val="0"/>
              </a:spcBef>
              <a:spcAft>
                <a:spcPts val="0"/>
              </a:spcAft>
              <a:buNone/>
            </a:pPr>
            <a:r>
              <a:t/>
            </a:r>
            <a:endParaRPr sz="2900">
              <a:solidFill>
                <a:srgbClr val="000000"/>
              </a:solidFill>
              <a:latin typeface="Cambria"/>
              <a:ea typeface="Cambria"/>
              <a:cs typeface="Cambria"/>
              <a:sym typeface="Cambria"/>
            </a:endParaRPr>
          </a:p>
          <a:p>
            <a:pPr indent="-303926" lvl="0" marL="457200" rtl="0" algn="just">
              <a:spcBef>
                <a:spcPts val="0"/>
              </a:spcBef>
              <a:spcAft>
                <a:spcPts val="0"/>
              </a:spcAft>
              <a:buClr>
                <a:srgbClr val="000000"/>
              </a:buClr>
              <a:buSzPct val="100000"/>
              <a:buFont typeface="Cambria"/>
              <a:buChar char="●"/>
            </a:pPr>
            <a:r>
              <a:rPr lang="en" sz="3650">
                <a:solidFill>
                  <a:srgbClr val="000000"/>
                </a:solidFill>
                <a:latin typeface="Cambria"/>
                <a:ea typeface="Cambria"/>
                <a:cs typeface="Cambria"/>
                <a:sym typeface="Cambria"/>
              </a:rPr>
              <a:t>Generic System - with minimal changes, any other web platform can integrate this application to filter and rank any information like it has been  implemented here for “Top movies in 2021 on RottenTomatoes”.</a:t>
            </a:r>
            <a:endParaRPr sz="3650">
              <a:solidFill>
                <a:srgbClr val="000000"/>
              </a:solidFill>
              <a:latin typeface="Cambria"/>
              <a:ea typeface="Cambria"/>
              <a:cs typeface="Cambria"/>
              <a:sym typeface="Cambria"/>
            </a:endParaRPr>
          </a:p>
          <a:p>
            <a:pPr indent="0" lvl="0" marL="457200" rtl="0" algn="l">
              <a:spcBef>
                <a:spcPts val="0"/>
              </a:spcBef>
              <a:spcAft>
                <a:spcPts val="0"/>
              </a:spcAft>
              <a:buNone/>
            </a:pPr>
            <a:r>
              <a:t/>
            </a:r>
            <a:endParaRPr sz="3650">
              <a:solidFill>
                <a:srgbClr val="000000"/>
              </a:solidFill>
              <a:latin typeface="Cambria"/>
              <a:ea typeface="Cambria"/>
              <a:cs typeface="Cambria"/>
              <a:sym typeface="Cambria"/>
            </a:endParaRPr>
          </a:p>
          <a:p>
            <a:pPr indent="0" lvl="0" marL="457200" rtl="0" algn="l">
              <a:spcBef>
                <a:spcPts val="0"/>
              </a:spcBef>
              <a:spcAft>
                <a:spcPts val="0"/>
              </a:spcAft>
              <a:buNone/>
            </a:pPr>
            <a:r>
              <a:rPr lang="en" sz="3650" u="sng">
                <a:solidFill>
                  <a:srgbClr val="000000"/>
                </a:solidFill>
                <a:latin typeface="Cambria"/>
                <a:ea typeface="Cambria"/>
                <a:cs typeface="Cambria"/>
                <a:sym typeface="Cambria"/>
              </a:rPr>
              <a:t>For instance our application can be adapted to below use cases: </a:t>
            </a:r>
            <a:endParaRPr sz="3650" u="sng">
              <a:solidFill>
                <a:srgbClr val="000000"/>
              </a:solidFill>
              <a:latin typeface="Cambria"/>
              <a:ea typeface="Cambria"/>
              <a:cs typeface="Cambria"/>
              <a:sym typeface="Cambria"/>
            </a:endParaRPr>
          </a:p>
          <a:p>
            <a:pPr indent="0" lvl="0" marL="457200" rtl="0" algn="l">
              <a:spcBef>
                <a:spcPts val="0"/>
              </a:spcBef>
              <a:spcAft>
                <a:spcPts val="0"/>
              </a:spcAft>
              <a:buNone/>
            </a:pPr>
            <a:r>
              <a:t/>
            </a:r>
            <a:endParaRPr sz="3650" u="sng">
              <a:solidFill>
                <a:srgbClr val="000000"/>
              </a:solidFill>
              <a:latin typeface="Cambria"/>
              <a:ea typeface="Cambria"/>
              <a:cs typeface="Cambria"/>
              <a:sym typeface="Cambria"/>
            </a:endParaRPr>
          </a:p>
          <a:p>
            <a:pPr indent="-303926" lvl="1" marL="914400" rtl="0" algn="l">
              <a:spcBef>
                <a:spcPts val="0"/>
              </a:spcBef>
              <a:spcAft>
                <a:spcPts val="0"/>
              </a:spcAft>
              <a:buClr>
                <a:srgbClr val="000000"/>
              </a:buClr>
              <a:buSzPct val="100000"/>
              <a:buFont typeface="Cambria"/>
              <a:buChar char="○"/>
            </a:pPr>
            <a:r>
              <a:rPr lang="en" sz="3650">
                <a:solidFill>
                  <a:srgbClr val="000000"/>
                </a:solidFill>
                <a:latin typeface="Cambria"/>
                <a:ea typeface="Cambria"/>
                <a:cs typeface="Cambria"/>
                <a:sym typeface="Cambria"/>
              </a:rPr>
              <a:t>Best movies of all times on Rotten tomatoes- </a:t>
            </a:r>
            <a:r>
              <a:rPr lang="en" sz="3650" u="sng">
                <a:solidFill>
                  <a:srgbClr val="0000FF"/>
                </a:solidFill>
                <a:latin typeface="Cambria"/>
                <a:ea typeface="Cambria"/>
                <a:cs typeface="Cambria"/>
                <a:sym typeface="Cambria"/>
                <a:hlinkClick r:id="rId3">
                  <a:extLst>
                    <a:ext uri="{A12FA001-AC4F-418D-AE19-62706E023703}">
                      <ahyp:hlinkClr val="tx"/>
                    </a:ext>
                  </a:extLst>
                </a:hlinkClick>
              </a:rPr>
              <a:t>https://www.rottentomatoes.com/top/bestofrt/</a:t>
            </a:r>
            <a:r>
              <a:rPr lang="en" sz="3650">
                <a:solidFill>
                  <a:srgbClr val="0000FF"/>
                </a:solidFill>
                <a:latin typeface="Cambria"/>
                <a:ea typeface="Cambria"/>
                <a:cs typeface="Cambria"/>
                <a:sym typeface="Cambria"/>
              </a:rPr>
              <a:t> </a:t>
            </a:r>
            <a:endParaRPr sz="3650">
              <a:solidFill>
                <a:srgbClr val="0000FF"/>
              </a:solidFill>
              <a:latin typeface="Cambria"/>
              <a:ea typeface="Cambria"/>
              <a:cs typeface="Cambria"/>
              <a:sym typeface="Cambria"/>
            </a:endParaRPr>
          </a:p>
          <a:p>
            <a:pPr indent="-303926" lvl="1" marL="914400" rtl="0" algn="l">
              <a:lnSpc>
                <a:spcPct val="100000"/>
              </a:lnSpc>
              <a:spcBef>
                <a:spcPts val="0"/>
              </a:spcBef>
              <a:spcAft>
                <a:spcPts val="0"/>
              </a:spcAft>
              <a:buClr>
                <a:srgbClr val="21282D"/>
              </a:buClr>
              <a:buSzPct val="100000"/>
              <a:buFont typeface="Cambria"/>
              <a:buChar char="○"/>
            </a:pPr>
            <a:r>
              <a:rPr lang="en" sz="3650">
                <a:solidFill>
                  <a:srgbClr val="21282D"/>
                </a:solidFill>
                <a:latin typeface="Cambria"/>
                <a:ea typeface="Cambria"/>
                <a:cs typeface="Cambria"/>
                <a:sym typeface="Cambria"/>
              </a:rPr>
              <a:t>Barnes &amp; Noble's Best Books of 2021</a:t>
            </a:r>
            <a:endParaRPr sz="3650">
              <a:solidFill>
                <a:srgbClr val="21282D"/>
              </a:solidFill>
              <a:latin typeface="Cambria"/>
              <a:ea typeface="Cambria"/>
              <a:cs typeface="Cambria"/>
              <a:sym typeface="Cambria"/>
            </a:endParaRPr>
          </a:p>
          <a:p>
            <a:pPr indent="0" lvl="0" marL="914400" rtl="0" algn="l">
              <a:spcBef>
                <a:spcPts val="0"/>
              </a:spcBef>
              <a:spcAft>
                <a:spcPts val="0"/>
              </a:spcAft>
              <a:buNone/>
            </a:pPr>
            <a:r>
              <a:rPr lang="en" sz="3650" u="sng">
                <a:solidFill>
                  <a:srgbClr val="0000FF"/>
                </a:solidFill>
                <a:latin typeface="Cambria"/>
                <a:ea typeface="Cambria"/>
                <a:cs typeface="Cambria"/>
                <a:sym typeface="Cambria"/>
                <a:hlinkClick r:id="rId4">
                  <a:extLst>
                    <a:ext uri="{A12FA001-AC4F-418D-AE19-62706E023703}">
                      <ahyp:hlinkClr val="tx"/>
                    </a:ext>
                  </a:extLst>
                </a:hlinkClick>
              </a:rPr>
              <a:t>https://www.barnesandnoble.com/b/books/best-books-of-the-year-2021/barnes-nobles-best-books-of-2021/_/N-29Z8q8Z2w2g</a:t>
            </a:r>
            <a:r>
              <a:rPr lang="en" sz="3650">
                <a:solidFill>
                  <a:srgbClr val="0000FF"/>
                </a:solidFill>
                <a:latin typeface="Cambria"/>
                <a:ea typeface="Cambria"/>
                <a:cs typeface="Cambria"/>
                <a:sym typeface="Cambria"/>
              </a:rPr>
              <a:t> </a:t>
            </a:r>
            <a:endParaRPr sz="3650">
              <a:solidFill>
                <a:srgbClr val="0000FF"/>
              </a:solidFill>
              <a:latin typeface="Cambria"/>
              <a:ea typeface="Cambria"/>
              <a:cs typeface="Cambria"/>
              <a:sym typeface="Cambria"/>
            </a:endParaRPr>
          </a:p>
          <a:p>
            <a:pPr indent="0" lvl="0" marL="0" rtl="0" algn="l">
              <a:spcBef>
                <a:spcPts val="0"/>
              </a:spcBef>
              <a:spcAft>
                <a:spcPts val="0"/>
              </a:spcAft>
              <a:buNone/>
            </a:pPr>
            <a:r>
              <a:t/>
            </a:r>
            <a:endParaRPr sz="3650">
              <a:solidFill>
                <a:srgbClr val="000000"/>
              </a:solidFill>
              <a:latin typeface="Cambria"/>
              <a:ea typeface="Cambria"/>
              <a:cs typeface="Cambria"/>
              <a:sym typeface="Cambria"/>
            </a:endParaRPr>
          </a:p>
          <a:p>
            <a:pPr indent="-303926" lvl="0" marL="457200" rtl="0" algn="just">
              <a:spcBef>
                <a:spcPts val="0"/>
              </a:spcBef>
              <a:spcAft>
                <a:spcPts val="0"/>
              </a:spcAft>
              <a:buClr>
                <a:srgbClr val="000000"/>
              </a:buClr>
              <a:buSzPct val="100000"/>
              <a:buFont typeface="Cambria"/>
              <a:buChar char="●"/>
            </a:pPr>
            <a:r>
              <a:rPr lang="en" sz="3650">
                <a:solidFill>
                  <a:srgbClr val="000000"/>
                </a:solidFill>
                <a:latin typeface="Cambria"/>
                <a:ea typeface="Cambria"/>
                <a:cs typeface="Cambria"/>
                <a:sym typeface="Cambria"/>
              </a:rPr>
              <a:t>With more data, the ranking system can be improved to provide better results with improved precision with proper tuning. </a:t>
            </a:r>
            <a:endParaRPr sz="3650">
              <a:solidFill>
                <a:srgbClr val="000000"/>
              </a:solidFill>
              <a:latin typeface="Cambria"/>
              <a:ea typeface="Cambria"/>
              <a:cs typeface="Cambria"/>
              <a:sym typeface="Cambria"/>
            </a:endParaRPr>
          </a:p>
          <a:p>
            <a:pPr indent="0" lvl="0" marL="457200" rtl="0" algn="just">
              <a:spcBef>
                <a:spcPts val="0"/>
              </a:spcBef>
              <a:spcAft>
                <a:spcPts val="0"/>
              </a:spcAft>
              <a:buNone/>
            </a:pPr>
            <a:r>
              <a:t/>
            </a:r>
            <a:endParaRPr sz="3650">
              <a:solidFill>
                <a:srgbClr val="000000"/>
              </a:solidFill>
              <a:latin typeface="Cambria"/>
              <a:ea typeface="Cambria"/>
              <a:cs typeface="Cambria"/>
              <a:sym typeface="Cambria"/>
            </a:endParaRPr>
          </a:p>
          <a:p>
            <a:pPr indent="-304641" lvl="0" marL="457200" rtl="0" algn="just">
              <a:spcBef>
                <a:spcPts val="0"/>
              </a:spcBef>
              <a:spcAft>
                <a:spcPts val="0"/>
              </a:spcAft>
              <a:buClr>
                <a:srgbClr val="000000"/>
              </a:buClr>
              <a:buSzPct val="100000"/>
              <a:buFont typeface="Cambria"/>
              <a:buChar char="●"/>
            </a:pPr>
            <a:r>
              <a:rPr lang="en" sz="3684">
                <a:solidFill>
                  <a:srgbClr val="000000"/>
                </a:solidFill>
                <a:latin typeface="Cambria"/>
                <a:ea typeface="Cambria"/>
                <a:cs typeface="Cambria"/>
                <a:sym typeface="Cambria"/>
              </a:rPr>
              <a:t>Users can further use </a:t>
            </a:r>
            <a:r>
              <a:rPr lang="en" sz="3684">
                <a:solidFill>
                  <a:srgbClr val="000000"/>
                </a:solidFill>
                <a:latin typeface="Cambria"/>
                <a:ea typeface="Cambria"/>
                <a:cs typeface="Cambria"/>
                <a:sym typeface="Cambria"/>
              </a:rPr>
              <a:t>Google or information websites like </a:t>
            </a:r>
            <a:r>
              <a:rPr lang="en" sz="3684" u="sng">
                <a:solidFill>
                  <a:srgbClr val="000000"/>
                </a:solidFill>
                <a:latin typeface="Cambria"/>
                <a:ea typeface="Cambria"/>
                <a:cs typeface="Cambria"/>
                <a:sym typeface="Cambria"/>
                <a:hlinkClick r:id="rId5">
                  <a:extLst>
                    <a:ext uri="{A12FA001-AC4F-418D-AE19-62706E023703}">
                      <ahyp:hlinkClr val="tx"/>
                    </a:ext>
                  </a:extLst>
                </a:hlinkClick>
              </a:rPr>
              <a:t>https://www.digitaltrends.com/</a:t>
            </a:r>
            <a:r>
              <a:rPr lang="en" sz="3684">
                <a:solidFill>
                  <a:srgbClr val="000000"/>
                </a:solidFill>
                <a:latin typeface="Cambria"/>
                <a:ea typeface="Cambria"/>
                <a:cs typeface="Cambria"/>
                <a:sym typeface="Cambria"/>
              </a:rPr>
              <a:t> </a:t>
            </a:r>
            <a:r>
              <a:rPr lang="en" sz="3684">
                <a:solidFill>
                  <a:srgbClr val="000000"/>
                </a:solidFill>
                <a:latin typeface="Cambria"/>
                <a:ea typeface="Cambria"/>
                <a:cs typeface="Cambria"/>
                <a:sym typeface="Cambria"/>
              </a:rPr>
              <a:t>to search the query and evaluate</a:t>
            </a:r>
            <a:r>
              <a:rPr lang="en" sz="3684">
                <a:solidFill>
                  <a:srgbClr val="000000"/>
                </a:solidFill>
                <a:latin typeface="Cambria"/>
                <a:ea typeface="Cambria"/>
                <a:cs typeface="Cambria"/>
                <a:sym typeface="Cambria"/>
              </a:rPr>
              <a:t> the results and the system’s accuracy. </a:t>
            </a:r>
            <a:endParaRPr>
              <a:solidFill>
                <a:srgbClr val="000000"/>
              </a:solidFill>
            </a:endParaRPr>
          </a:p>
        </p:txBody>
      </p:sp>
      <p:sp>
        <p:nvSpPr>
          <p:cNvPr id="209" name="Google Shape;209;p25"/>
          <p:cNvSpPr/>
          <p:nvPr/>
        </p:nvSpPr>
        <p:spPr>
          <a:xfrm>
            <a:off x="3877225" y="1322300"/>
            <a:ext cx="1075800" cy="5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1F1F1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210" name="Google Shape;210;p25"/>
          <p:cNvSpPr txBox="1"/>
          <p:nvPr/>
        </p:nvSpPr>
        <p:spPr>
          <a:xfrm>
            <a:off x="819150" y="1383500"/>
            <a:ext cx="27108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500">
                <a:latin typeface="Cambria"/>
                <a:ea typeface="Cambria"/>
                <a:cs typeface="Cambria"/>
                <a:sym typeface="Cambria"/>
              </a:rPr>
              <a:t>   </a:t>
            </a:r>
            <a:r>
              <a:rPr b="1" lang="en" sz="1500">
                <a:latin typeface="Cambria"/>
                <a:ea typeface="Cambria"/>
                <a:cs typeface="Cambria"/>
                <a:sym typeface="Cambria"/>
              </a:rPr>
              <a:t>“Not-so-RottenTomatoes”  </a:t>
            </a:r>
            <a:endParaRPr b="1" sz="1700">
              <a:latin typeface="Calibri"/>
              <a:ea typeface="Calibri"/>
              <a:cs typeface="Calibri"/>
              <a:sym typeface="Calibri"/>
            </a:endParaRPr>
          </a:p>
        </p:txBody>
      </p:sp>
      <p:sp>
        <p:nvSpPr>
          <p:cNvPr id="211" name="Google Shape;211;p25"/>
          <p:cNvSpPr txBox="1"/>
          <p:nvPr/>
        </p:nvSpPr>
        <p:spPr>
          <a:xfrm>
            <a:off x="5210750" y="1383500"/>
            <a:ext cx="30369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latin typeface="Cambria"/>
                <a:ea typeface="Cambria"/>
                <a:cs typeface="Cambria"/>
                <a:sym typeface="Cambria"/>
              </a:rPr>
              <a:t> </a:t>
            </a:r>
            <a:r>
              <a:rPr b="1" lang="en" sz="1500">
                <a:latin typeface="Cambria"/>
                <a:ea typeface="Cambria"/>
                <a:cs typeface="Cambria"/>
                <a:sym typeface="Cambria"/>
              </a:rPr>
              <a:t> “Not-So-&lt;any platform&gt;”</a:t>
            </a:r>
            <a:endParaRPr b="1" sz="17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235325"/>
            <a:ext cx="8520600" cy="526800"/>
          </a:xfrm>
          <a:prstGeom prst="rect">
            <a:avLst/>
          </a:prstGeom>
        </p:spPr>
        <p:txBody>
          <a:bodyPr anchorCtr="0" anchor="t" bIns="91425" lIns="91425" spcFirstLastPara="1" rIns="91425" wrap="square" tIns="91425">
            <a:noAutofit/>
          </a:bodyPr>
          <a:lstStyle/>
          <a:p>
            <a:pPr indent="228600" lvl="0" marL="0" rtl="0" algn="l">
              <a:spcBef>
                <a:spcPts val="0"/>
              </a:spcBef>
              <a:spcAft>
                <a:spcPts val="0"/>
              </a:spcAft>
              <a:buSzPts val="990"/>
              <a:buNone/>
            </a:pPr>
            <a:r>
              <a:rPr b="1" lang="en" sz="2900">
                <a:solidFill>
                  <a:srgbClr val="1F1F1F"/>
                </a:solidFill>
                <a:latin typeface="Cambria"/>
                <a:ea typeface="Cambria"/>
                <a:cs typeface="Cambria"/>
                <a:sym typeface="Cambria"/>
              </a:rPr>
              <a:t>R</a:t>
            </a:r>
            <a:r>
              <a:rPr b="1" lang="en" sz="2200">
                <a:solidFill>
                  <a:srgbClr val="1F1F1F"/>
                </a:solidFill>
                <a:latin typeface="Cambria"/>
                <a:ea typeface="Cambria"/>
                <a:cs typeface="Cambria"/>
                <a:sym typeface="Cambria"/>
              </a:rPr>
              <a:t>EFERENCES</a:t>
            </a:r>
            <a:endParaRPr b="1" sz="2200">
              <a:solidFill>
                <a:srgbClr val="1F1F1F"/>
              </a:solidFill>
              <a:latin typeface="Cambria"/>
              <a:ea typeface="Cambria"/>
              <a:cs typeface="Cambria"/>
              <a:sym typeface="Cambria"/>
            </a:endParaRPr>
          </a:p>
        </p:txBody>
      </p:sp>
      <p:sp>
        <p:nvSpPr>
          <p:cNvPr id="217" name="Google Shape;217;p26"/>
          <p:cNvSpPr txBox="1"/>
          <p:nvPr>
            <p:ph idx="1" type="body"/>
          </p:nvPr>
        </p:nvSpPr>
        <p:spPr>
          <a:xfrm>
            <a:off x="311700" y="862850"/>
            <a:ext cx="8520600" cy="4224600"/>
          </a:xfrm>
          <a:prstGeom prst="rect">
            <a:avLst/>
          </a:prstGeom>
        </p:spPr>
        <p:txBody>
          <a:bodyPr anchorCtr="0" anchor="t" bIns="91425" lIns="91425" spcFirstLastPara="1" rIns="91425" wrap="square" tIns="91425">
            <a:noAutofit/>
          </a:bodyPr>
          <a:lstStyle/>
          <a:p>
            <a:pPr indent="-311785" lvl="0" marL="457200" rtl="0" algn="l">
              <a:lnSpc>
                <a:spcPct val="95000"/>
              </a:lnSpc>
              <a:spcBef>
                <a:spcPts val="1000"/>
              </a:spcBef>
              <a:spcAft>
                <a:spcPts val="0"/>
              </a:spcAft>
              <a:buClr>
                <a:srgbClr val="1F1F1F"/>
              </a:buClr>
              <a:buSzPts val="1310"/>
              <a:buFont typeface="Cambria"/>
              <a:buChar char="●"/>
            </a:pPr>
            <a:r>
              <a:rPr lang="en" sz="1310">
                <a:solidFill>
                  <a:srgbClr val="1F1F1F"/>
                </a:solidFill>
                <a:highlight>
                  <a:srgbClr val="FFFFFF"/>
                </a:highlight>
                <a:latin typeface="Cambria"/>
                <a:ea typeface="Cambria"/>
                <a:cs typeface="Cambria"/>
                <a:sym typeface="Cambria"/>
              </a:rPr>
              <a:t>Top 100 movies of 2021, Rotten Tomatoes: </a:t>
            </a:r>
            <a:r>
              <a:rPr lang="en" sz="1310" u="sng">
                <a:solidFill>
                  <a:srgbClr val="1155CC"/>
                </a:solidFill>
                <a:highlight>
                  <a:srgbClr val="FFFFFF"/>
                </a:highlight>
                <a:latin typeface="Cambria"/>
                <a:ea typeface="Cambria"/>
                <a:cs typeface="Cambria"/>
                <a:sym typeface="Cambria"/>
                <a:hlinkClick r:id="rId3">
                  <a:extLst>
                    <a:ext uri="{A12FA001-AC4F-418D-AE19-62706E023703}">
                      <ahyp:hlinkClr val="tx"/>
                    </a:ext>
                  </a:extLst>
                </a:hlinkClick>
              </a:rPr>
              <a:t>https://www.rottentomatoes.com/top/bestofrt/?year=2021</a:t>
            </a:r>
            <a:r>
              <a:rPr lang="en" sz="1310">
                <a:solidFill>
                  <a:srgbClr val="1F1F1F"/>
                </a:solidFill>
                <a:highlight>
                  <a:srgbClr val="FFFFFF"/>
                </a:highlight>
                <a:latin typeface="Cambria"/>
                <a:ea typeface="Cambria"/>
                <a:cs typeface="Cambria"/>
                <a:sym typeface="Cambria"/>
              </a:rPr>
              <a:t> </a:t>
            </a:r>
            <a:endParaRPr sz="1310">
              <a:solidFill>
                <a:srgbClr val="1F1F1F"/>
              </a:solidFill>
              <a:highlight>
                <a:srgbClr val="FFFFFF"/>
              </a:highlight>
              <a:latin typeface="Cambria"/>
              <a:ea typeface="Cambria"/>
              <a:cs typeface="Cambria"/>
              <a:sym typeface="Cambria"/>
            </a:endParaRPr>
          </a:p>
          <a:p>
            <a:pPr indent="-311785" lvl="0" marL="457200" rtl="0" algn="l">
              <a:lnSpc>
                <a:spcPct val="95000"/>
              </a:lnSpc>
              <a:spcBef>
                <a:spcPts val="0"/>
              </a:spcBef>
              <a:spcAft>
                <a:spcPts val="0"/>
              </a:spcAft>
              <a:buClr>
                <a:srgbClr val="1F1F1F"/>
              </a:buClr>
              <a:buSzPts val="1310"/>
              <a:buFont typeface="Cambria"/>
              <a:buChar char="●"/>
            </a:pPr>
            <a:r>
              <a:rPr lang="en" sz="1310">
                <a:solidFill>
                  <a:srgbClr val="1F1F1F"/>
                </a:solidFill>
                <a:highlight>
                  <a:srgbClr val="FFFFFF"/>
                </a:highlight>
                <a:latin typeface="Cambria"/>
                <a:ea typeface="Cambria"/>
                <a:cs typeface="Cambria"/>
                <a:sym typeface="Cambria"/>
              </a:rPr>
              <a:t>Zhai, C. &amp; Massung, S. (2016). </a:t>
            </a:r>
            <a:r>
              <a:rPr i="1" lang="en" sz="1310">
                <a:solidFill>
                  <a:srgbClr val="1F1F1F"/>
                </a:solidFill>
                <a:highlight>
                  <a:srgbClr val="FFFFFF"/>
                </a:highlight>
                <a:latin typeface="Cambria"/>
                <a:ea typeface="Cambria"/>
                <a:cs typeface="Cambria"/>
                <a:sym typeface="Cambria"/>
              </a:rPr>
              <a:t>Text data management and analysis: A practical introduction to information retrieval and text mining.</a:t>
            </a:r>
            <a:r>
              <a:rPr lang="en" sz="1310">
                <a:solidFill>
                  <a:srgbClr val="1F1F1F"/>
                </a:solidFill>
                <a:highlight>
                  <a:srgbClr val="FFFFFF"/>
                </a:highlight>
                <a:latin typeface="Cambria"/>
                <a:ea typeface="Cambria"/>
                <a:cs typeface="Cambria"/>
                <a:sym typeface="Cambria"/>
              </a:rPr>
              <a:t> ACM Book Series. Morgan &amp; Claypool Publishers.</a:t>
            </a:r>
            <a:endParaRPr sz="1310">
              <a:solidFill>
                <a:srgbClr val="1F1F1F"/>
              </a:solidFill>
              <a:highlight>
                <a:srgbClr val="FFFFFF"/>
              </a:highlight>
              <a:latin typeface="Cambria"/>
              <a:ea typeface="Cambria"/>
              <a:cs typeface="Cambria"/>
              <a:sym typeface="Cambria"/>
            </a:endParaRPr>
          </a:p>
          <a:p>
            <a:pPr indent="-311785" lvl="0" marL="457200" rtl="0" algn="l">
              <a:lnSpc>
                <a:spcPct val="95000"/>
              </a:lnSpc>
              <a:spcBef>
                <a:spcPts val="0"/>
              </a:spcBef>
              <a:spcAft>
                <a:spcPts val="0"/>
              </a:spcAft>
              <a:buClr>
                <a:srgbClr val="1F1F1F"/>
              </a:buClr>
              <a:buSzPts val="1310"/>
              <a:buFont typeface="Cambria"/>
              <a:buChar char="●"/>
            </a:pPr>
            <a:r>
              <a:rPr lang="en" sz="1310">
                <a:solidFill>
                  <a:srgbClr val="1F1F1F"/>
                </a:solidFill>
                <a:highlight>
                  <a:srgbClr val="FFFFFF"/>
                </a:highlight>
                <a:latin typeface="Cambria"/>
                <a:ea typeface="Cambria"/>
                <a:cs typeface="Cambria"/>
                <a:sym typeface="Cambria"/>
              </a:rPr>
              <a:t>N. J. Belkin and W. B. Croft. 1992. </a:t>
            </a:r>
            <a:r>
              <a:rPr i="1" lang="en" sz="1310">
                <a:solidFill>
                  <a:srgbClr val="1F1F1F"/>
                </a:solidFill>
                <a:highlight>
                  <a:srgbClr val="FFFFFF"/>
                </a:highlight>
                <a:latin typeface="Cambria"/>
                <a:ea typeface="Cambria"/>
                <a:cs typeface="Cambria"/>
                <a:sym typeface="Cambria"/>
              </a:rPr>
              <a:t>Information filtering and information retrieval: Two sides of the same coin? </a:t>
            </a:r>
            <a:r>
              <a:rPr lang="en" sz="1310">
                <a:solidFill>
                  <a:srgbClr val="1F1F1F"/>
                </a:solidFill>
                <a:highlight>
                  <a:srgbClr val="FFFFFF"/>
                </a:highlight>
                <a:latin typeface="Cambria"/>
                <a:ea typeface="Cambria"/>
                <a:cs typeface="Cambria"/>
                <a:sym typeface="Cambria"/>
              </a:rPr>
              <a:t>Commun. ACM 35, 12 (Dec. 1992), 29-38.</a:t>
            </a:r>
            <a:endParaRPr sz="1310">
              <a:solidFill>
                <a:srgbClr val="1F1F1F"/>
              </a:solidFill>
              <a:highlight>
                <a:srgbClr val="FFFFFF"/>
              </a:highlight>
              <a:latin typeface="Cambria"/>
              <a:ea typeface="Cambria"/>
              <a:cs typeface="Cambria"/>
              <a:sym typeface="Cambria"/>
            </a:endParaRPr>
          </a:p>
          <a:p>
            <a:pPr indent="-311785" lvl="0" marL="457200" rtl="0" algn="l">
              <a:lnSpc>
                <a:spcPct val="95000"/>
              </a:lnSpc>
              <a:spcBef>
                <a:spcPts val="0"/>
              </a:spcBef>
              <a:spcAft>
                <a:spcPts val="0"/>
              </a:spcAft>
              <a:buClr>
                <a:srgbClr val="1F1F1F"/>
              </a:buClr>
              <a:buSzPts val="1310"/>
              <a:buFont typeface="Cambria"/>
              <a:buChar char="●"/>
            </a:pPr>
            <a:r>
              <a:rPr lang="en" sz="1310">
                <a:solidFill>
                  <a:srgbClr val="1F1F1F"/>
                </a:solidFill>
                <a:highlight>
                  <a:srgbClr val="FFFFFF"/>
                </a:highlight>
                <a:latin typeface="Cambria"/>
                <a:ea typeface="Cambria"/>
                <a:cs typeface="Cambria"/>
                <a:sym typeface="Cambria"/>
              </a:rPr>
              <a:t>Mark Sanderson. </a:t>
            </a:r>
            <a:r>
              <a:rPr i="1" lang="en" sz="1310">
                <a:solidFill>
                  <a:srgbClr val="1F1F1F"/>
                </a:solidFill>
                <a:highlight>
                  <a:srgbClr val="FFFFFF"/>
                </a:highlight>
                <a:latin typeface="Cambria"/>
                <a:ea typeface="Cambria"/>
                <a:cs typeface="Cambria"/>
                <a:sym typeface="Cambria"/>
              </a:rPr>
              <a:t>Test collection based evaluation of information retrieval systems. Foundations and Trends in Information Retrieval</a:t>
            </a:r>
            <a:r>
              <a:rPr lang="en" sz="1310">
                <a:solidFill>
                  <a:srgbClr val="1F1F1F"/>
                </a:solidFill>
                <a:highlight>
                  <a:srgbClr val="FFFFFF"/>
                </a:highlight>
                <a:latin typeface="Cambria"/>
                <a:ea typeface="Cambria"/>
                <a:cs typeface="Cambria"/>
                <a:sym typeface="Cambria"/>
              </a:rPr>
              <a:t> 4, 4 (2010), 247-375.</a:t>
            </a:r>
            <a:endParaRPr sz="1310">
              <a:solidFill>
                <a:srgbClr val="1F1F1F"/>
              </a:solidFill>
              <a:highlight>
                <a:srgbClr val="FFFFFF"/>
              </a:highlight>
              <a:latin typeface="Cambria"/>
              <a:ea typeface="Cambria"/>
              <a:cs typeface="Cambria"/>
              <a:sym typeface="Cambria"/>
            </a:endParaRPr>
          </a:p>
          <a:p>
            <a:pPr indent="-311785" lvl="0" marL="457200" rtl="0" algn="l">
              <a:lnSpc>
                <a:spcPct val="95000"/>
              </a:lnSpc>
              <a:spcBef>
                <a:spcPts val="0"/>
              </a:spcBef>
              <a:spcAft>
                <a:spcPts val="0"/>
              </a:spcAft>
              <a:buClr>
                <a:srgbClr val="1F1F1F"/>
              </a:buClr>
              <a:buSzPts val="1310"/>
              <a:buFont typeface="Cambria"/>
              <a:buChar char="●"/>
            </a:pPr>
            <a:r>
              <a:rPr lang="en" sz="1310">
                <a:solidFill>
                  <a:srgbClr val="1F1F1F"/>
                </a:solidFill>
                <a:highlight>
                  <a:srgbClr val="FFFFFF"/>
                </a:highlight>
                <a:latin typeface="Cambria"/>
                <a:ea typeface="Cambria"/>
                <a:cs typeface="Cambria"/>
                <a:sym typeface="Cambria"/>
              </a:rPr>
              <a:t>Meta-ToolKit: </a:t>
            </a:r>
            <a:r>
              <a:rPr lang="en" sz="1310" u="sng">
                <a:solidFill>
                  <a:srgbClr val="1155CC"/>
                </a:solidFill>
                <a:highlight>
                  <a:srgbClr val="FFFFFF"/>
                </a:highlight>
                <a:latin typeface="Cambria"/>
                <a:ea typeface="Cambria"/>
                <a:cs typeface="Cambria"/>
                <a:sym typeface="Cambria"/>
                <a:hlinkClick r:id="rId4">
                  <a:extLst>
                    <a:ext uri="{A12FA001-AC4F-418D-AE19-62706E023703}">
                      <ahyp:hlinkClr val="tx"/>
                    </a:ext>
                  </a:extLst>
                </a:hlinkClick>
              </a:rPr>
              <a:t>https://meta-toolkit.org/</a:t>
            </a:r>
            <a:r>
              <a:rPr lang="en" sz="1310">
                <a:solidFill>
                  <a:srgbClr val="1F1F1F"/>
                </a:solidFill>
                <a:highlight>
                  <a:srgbClr val="FFFFFF"/>
                </a:highlight>
                <a:latin typeface="Cambria"/>
                <a:ea typeface="Cambria"/>
                <a:cs typeface="Cambria"/>
                <a:sym typeface="Cambria"/>
              </a:rPr>
              <a:t> </a:t>
            </a:r>
            <a:endParaRPr sz="1310">
              <a:solidFill>
                <a:srgbClr val="1F1F1F"/>
              </a:solidFill>
              <a:highlight>
                <a:srgbClr val="FFFFFF"/>
              </a:highlight>
              <a:latin typeface="Cambria"/>
              <a:ea typeface="Cambria"/>
              <a:cs typeface="Cambria"/>
              <a:sym typeface="Cambria"/>
            </a:endParaRPr>
          </a:p>
          <a:p>
            <a:pPr indent="-311785" lvl="0" marL="457200" rtl="0" algn="l">
              <a:lnSpc>
                <a:spcPct val="95000"/>
              </a:lnSpc>
              <a:spcBef>
                <a:spcPts val="0"/>
              </a:spcBef>
              <a:spcAft>
                <a:spcPts val="0"/>
              </a:spcAft>
              <a:buClr>
                <a:srgbClr val="1F1F1F"/>
              </a:buClr>
              <a:buSzPts val="1310"/>
              <a:buFont typeface="Cambria"/>
              <a:buChar char="●"/>
            </a:pPr>
            <a:r>
              <a:rPr lang="en" sz="1310">
                <a:solidFill>
                  <a:srgbClr val="1F1F1F"/>
                </a:solidFill>
                <a:highlight>
                  <a:srgbClr val="FFFFFF"/>
                </a:highlight>
                <a:latin typeface="Cambria"/>
                <a:ea typeface="Cambria"/>
                <a:cs typeface="Cambria"/>
                <a:sym typeface="Cambria"/>
              </a:rPr>
              <a:t>Metapy Search and IR evaluation Tutorial : </a:t>
            </a:r>
            <a:r>
              <a:rPr lang="en" sz="1310" u="sng">
                <a:solidFill>
                  <a:srgbClr val="1155CC"/>
                </a:solidFill>
                <a:highlight>
                  <a:srgbClr val="FFFFFF"/>
                </a:highlight>
                <a:latin typeface="Cambria"/>
                <a:ea typeface="Cambria"/>
                <a:cs typeface="Cambria"/>
                <a:sym typeface="Cambria"/>
                <a:hlinkClick r:id="rId5">
                  <a:extLst>
                    <a:ext uri="{A12FA001-AC4F-418D-AE19-62706E023703}">
                      <ahyp:hlinkClr val="tx"/>
                    </a:ext>
                  </a:extLst>
                </a:hlinkClick>
              </a:rPr>
              <a:t>https://github.com/meta-toolkit/metapy/blob/master/tutorials/2-search-and-ir-eval.ipynb</a:t>
            </a:r>
            <a:r>
              <a:rPr lang="en" sz="1310">
                <a:solidFill>
                  <a:srgbClr val="1F1F1F"/>
                </a:solidFill>
                <a:highlight>
                  <a:srgbClr val="FFFFFF"/>
                </a:highlight>
                <a:latin typeface="Cambria"/>
                <a:ea typeface="Cambria"/>
                <a:cs typeface="Cambria"/>
                <a:sym typeface="Cambria"/>
              </a:rPr>
              <a:t> </a:t>
            </a:r>
            <a:endParaRPr sz="1310">
              <a:solidFill>
                <a:srgbClr val="1F1F1F"/>
              </a:solidFill>
              <a:highlight>
                <a:srgbClr val="FFFFFF"/>
              </a:highlight>
              <a:latin typeface="Cambria"/>
              <a:ea typeface="Cambria"/>
              <a:cs typeface="Cambria"/>
              <a:sym typeface="Cambria"/>
            </a:endParaRPr>
          </a:p>
          <a:p>
            <a:pPr indent="-311785" lvl="0" marL="457200" rtl="0" algn="l">
              <a:lnSpc>
                <a:spcPct val="95000"/>
              </a:lnSpc>
              <a:spcBef>
                <a:spcPts val="0"/>
              </a:spcBef>
              <a:spcAft>
                <a:spcPts val="0"/>
              </a:spcAft>
              <a:buClr>
                <a:srgbClr val="1F1F1F"/>
              </a:buClr>
              <a:buSzPts val="1310"/>
              <a:buFont typeface="Cambria"/>
              <a:buChar char="●"/>
            </a:pPr>
            <a:r>
              <a:rPr lang="en" sz="1310">
                <a:solidFill>
                  <a:srgbClr val="1F1F1F"/>
                </a:solidFill>
                <a:highlight>
                  <a:srgbClr val="FFFFFF"/>
                </a:highlight>
                <a:latin typeface="Cambria"/>
                <a:ea typeface="Cambria"/>
                <a:cs typeface="Cambria"/>
                <a:sym typeface="Cambria"/>
              </a:rPr>
              <a:t>Implementation of the ranker functions: </a:t>
            </a:r>
            <a:r>
              <a:rPr lang="en" sz="1310" u="sng">
                <a:solidFill>
                  <a:srgbClr val="1155CC"/>
                </a:solidFill>
                <a:highlight>
                  <a:srgbClr val="FFFFFF"/>
                </a:highlight>
                <a:latin typeface="Cambria"/>
                <a:ea typeface="Cambria"/>
                <a:cs typeface="Cambria"/>
                <a:sym typeface="Cambria"/>
                <a:hlinkClick r:id="rId6">
                  <a:extLst>
                    <a:ext uri="{A12FA001-AC4F-418D-AE19-62706E023703}">
                      <ahyp:hlinkClr val="tx"/>
                    </a:ext>
                  </a:extLst>
                </a:hlinkClick>
              </a:rPr>
              <a:t>https://github.com/meta-toolkit/meta/tree/master/include/meta/index/ranker</a:t>
            </a:r>
            <a:r>
              <a:rPr lang="en" sz="1310">
                <a:solidFill>
                  <a:srgbClr val="1F1F1F"/>
                </a:solidFill>
                <a:highlight>
                  <a:srgbClr val="FFFFFF"/>
                </a:highlight>
                <a:latin typeface="Cambria"/>
                <a:ea typeface="Cambria"/>
                <a:cs typeface="Cambria"/>
                <a:sym typeface="Cambria"/>
              </a:rPr>
              <a:t> </a:t>
            </a:r>
            <a:endParaRPr sz="1310">
              <a:solidFill>
                <a:srgbClr val="1F1F1F"/>
              </a:solidFill>
              <a:highlight>
                <a:srgbClr val="FFFFFF"/>
              </a:highlight>
              <a:latin typeface="Cambria"/>
              <a:ea typeface="Cambria"/>
              <a:cs typeface="Cambria"/>
              <a:sym typeface="Cambria"/>
            </a:endParaRPr>
          </a:p>
          <a:p>
            <a:pPr indent="-311785" lvl="0" marL="457200" rtl="0" algn="l">
              <a:lnSpc>
                <a:spcPct val="95000"/>
              </a:lnSpc>
              <a:spcBef>
                <a:spcPts val="0"/>
              </a:spcBef>
              <a:spcAft>
                <a:spcPts val="0"/>
              </a:spcAft>
              <a:buClr>
                <a:srgbClr val="1F1F1F"/>
              </a:buClr>
              <a:buSzPts val="1310"/>
              <a:buFont typeface="Cambria"/>
              <a:buChar char="●"/>
            </a:pPr>
            <a:r>
              <a:rPr lang="en" sz="1310">
                <a:solidFill>
                  <a:srgbClr val="0A0A23"/>
                </a:solidFill>
                <a:highlight>
                  <a:srgbClr val="FFFFFF"/>
                </a:highlight>
                <a:latin typeface="Cambria"/>
                <a:ea typeface="Cambria"/>
                <a:cs typeface="Cambria"/>
                <a:sym typeface="Cambria"/>
              </a:rPr>
              <a:t>How to scrape websites with Python and BeautifulSoup : </a:t>
            </a:r>
            <a:r>
              <a:rPr lang="en" sz="1310" u="sng">
                <a:solidFill>
                  <a:srgbClr val="1155CC"/>
                </a:solidFill>
                <a:highlight>
                  <a:srgbClr val="FFFFFF"/>
                </a:highlight>
                <a:latin typeface="Cambria"/>
                <a:ea typeface="Cambria"/>
                <a:cs typeface="Cambria"/>
                <a:sym typeface="Cambria"/>
                <a:hlinkClick r:id="rId7">
                  <a:extLst>
                    <a:ext uri="{A12FA001-AC4F-418D-AE19-62706E023703}">
                      <ahyp:hlinkClr val="tx"/>
                    </a:ext>
                  </a:extLst>
                </a:hlinkClick>
              </a:rPr>
              <a:t>https://www.freecodecamp.org/news/how-to-scrape-websites-with-python-and-beautifulsoup-5946935d93fe/</a:t>
            </a:r>
            <a:endParaRPr sz="1310">
              <a:solidFill>
                <a:srgbClr val="1F1F1F"/>
              </a:solidFill>
              <a:highlight>
                <a:srgbClr val="FFFFFF"/>
              </a:highlight>
              <a:latin typeface="Cambria"/>
              <a:ea typeface="Cambria"/>
              <a:cs typeface="Cambria"/>
              <a:sym typeface="Cambria"/>
            </a:endParaRPr>
          </a:p>
          <a:p>
            <a:pPr indent="-311785" lvl="0" marL="457200" rtl="0" algn="l">
              <a:lnSpc>
                <a:spcPct val="95000"/>
              </a:lnSpc>
              <a:spcBef>
                <a:spcPts val="0"/>
              </a:spcBef>
              <a:spcAft>
                <a:spcPts val="0"/>
              </a:spcAft>
              <a:buClr>
                <a:srgbClr val="1F1F1F"/>
              </a:buClr>
              <a:buSzPts val="1310"/>
              <a:buFont typeface="Cambria"/>
              <a:buChar char="●"/>
            </a:pPr>
            <a:r>
              <a:rPr lang="en" sz="1310">
                <a:solidFill>
                  <a:srgbClr val="1F1F1F"/>
                </a:solidFill>
                <a:highlight>
                  <a:srgbClr val="FFFFFF"/>
                </a:highlight>
                <a:latin typeface="Cambria"/>
                <a:ea typeface="Cambria"/>
                <a:cs typeface="Cambria"/>
                <a:sym typeface="Cambria"/>
              </a:rPr>
              <a:t>The Flask Mega Tutorial by Miguel Grinberg: </a:t>
            </a:r>
            <a:r>
              <a:rPr lang="en" sz="1310" u="sng">
                <a:solidFill>
                  <a:srgbClr val="1155CC"/>
                </a:solidFill>
                <a:highlight>
                  <a:srgbClr val="FFFFFF"/>
                </a:highlight>
                <a:latin typeface="Cambria"/>
                <a:ea typeface="Cambria"/>
                <a:cs typeface="Cambria"/>
                <a:sym typeface="Cambria"/>
                <a:hlinkClick r:id="rId8">
                  <a:extLst>
                    <a:ext uri="{A12FA001-AC4F-418D-AE19-62706E023703}">
                      <ahyp:hlinkClr val="tx"/>
                    </a:ext>
                  </a:extLst>
                </a:hlinkClick>
              </a:rPr>
              <a:t>https://blog.miguelgrinberg.com/post/the-flask-mega-tutorial-part-i-hello-world</a:t>
            </a:r>
            <a:r>
              <a:rPr lang="en" sz="1310">
                <a:solidFill>
                  <a:srgbClr val="1F1F1F"/>
                </a:solidFill>
                <a:highlight>
                  <a:srgbClr val="FFFFFF"/>
                </a:highlight>
                <a:latin typeface="Cambria"/>
                <a:ea typeface="Cambria"/>
                <a:cs typeface="Cambria"/>
                <a:sym typeface="Cambria"/>
              </a:rPr>
              <a:t>  </a:t>
            </a:r>
            <a:endParaRPr sz="1310">
              <a:solidFill>
                <a:srgbClr val="1F1F1F"/>
              </a:solidFill>
              <a:highlight>
                <a:srgbClr val="FFFFFF"/>
              </a:highlight>
              <a:latin typeface="Cambria"/>
              <a:ea typeface="Cambria"/>
              <a:cs typeface="Cambria"/>
              <a:sym typeface="Cambria"/>
            </a:endParaRPr>
          </a:p>
          <a:p>
            <a:pPr indent="-311785" lvl="0" marL="457200" rtl="0" algn="l">
              <a:lnSpc>
                <a:spcPct val="95000"/>
              </a:lnSpc>
              <a:spcBef>
                <a:spcPts val="0"/>
              </a:spcBef>
              <a:spcAft>
                <a:spcPts val="0"/>
              </a:spcAft>
              <a:buClr>
                <a:srgbClr val="1F1F1F"/>
              </a:buClr>
              <a:buSzPts val="1310"/>
              <a:buFont typeface="Cambria"/>
              <a:buChar char="●"/>
            </a:pPr>
            <a:r>
              <a:rPr lang="en" sz="1310">
                <a:solidFill>
                  <a:srgbClr val="1F1F1F"/>
                </a:solidFill>
                <a:highlight>
                  <a:srgbClr val="FFFFFF"/>
                </a:highlight>
                <a:latin typeface="Cambria"/>
                <a:ea typeface="Cambria"/>
                <a:cs typeface="Cambria"/>
                <a:sym typeface="Cambria"/>
              </a:rPr>
              <a:t>Deploy app on Heroku using Git: </a:t>
            </a:r>
            <a:r>
              <a:rPr lang="en" sz="1310" u="sng">
                <a:solidFill>
                  <a:srgbClr val="1155CC"/>
                </a:solidFill>
                <a:highlight>
                  <a:srgbClr val="FFFFFF"/>
                </a:highlight>
                <a:latin typeface="Cambria"/>
                <a:ea typeface="Cambria"/>
                <a:cs typeface="Cambria"/>
                <a:sym typeface="Cambria"/>
                <a:hlinkClick r:id="rId9">
                  <a:extLst>
                    <a:ext uri="{A12FA001-AC4F-418D-AE19-62706E023703}">
                      <ahyp:hlinkClr val="tx"/>
                    </a:ext>
                  </a:extLst>
                </a:hlinkClick>
              </a:rPr>
              <a:t>https://devcenter.heroku.com/articles/git</a:t>
            </a:r>
            <a:r>
              <a:rPr lang="en" sz="1310">
                <a:solidFill>
                  <a:srgbClr val="1F1F1F"/>
                </a:solidFill>
                <a:highlight>
                  <a:srgbClr val="FFFFFF"/>
                </a:highlight>
                <a:latin typeface="Cambria"/>
                <a:ea typeface="Cambria"/>
                <a:cs typeface="Cambria"/>
                <a:sym typeface="Cambria"/>
              </a:rPr>
              <a:t> </a:t>
            </a:r>
            <a:endParaRPr sz="1310">
              <a:solidFill>
                <a:srgbClr val="1F1F1F"/>
              </a:solidFill>
              <a:highlight>
                <a:srgbClr val="FFFFFF"/>
              </a:highlight>
              <a:latin typeface="Cambria"/>
              <a:ea typeface="Cambria"/>
              <a:cs typeface="Cambria"/>
              <a:sym typeface="Cambria"/>
            </a:endParaRPr>
          </a:p>
          <a:p>
            <a:pPr indent="-311785" lvl="0" marL="457200" rtl="0" algn="l">
              <a:lnSpc>
                <a:spcPct val="95000"/>
              </a:lnSpc>
              <a:spcBef>
                <a:spcPts val="0"/>
              </a:spcBef>
              <a:spcAft>
                <a:spcPts val="0"/>
              </a:spcAft>
              <a:buClr>
                <a:schemeClr val="dk1"/>
              </a:buClr>
              <a:buSzPts val="1310"/>
              <a:buFont typeface="Cambria"/>
              <a:buChar char="●"/>
            </a:pPr>
            <a:r>
              <a:rPr lang="en" sz="1310">
                <a:solidFill>
                  <a:schemeClr val="dk1"/>
                </a:solidFill>
                <a:latin typeface="Cambria"/>
                <a:ea typeface="Cambria"/>
                <a:cs typeface="Cambria"/>
                <a:sym typeface="Cambria"/>
              </a:rPr>
              <a:t>Deploying Flask app on Heroku using GitHub: </a:t>
            </a:r>
            <a:r>
              <a:rPr lang="en" sz="1310" u="sng">
                <a:solidFill>
                  <a:srgbClr val="1155CC"/>
                </a:solidFill>
                <a:latin typeface="Cambria"/>
                <a:ea typeface="Cambria"/>
                <a:cs typeface="Cambria"/>
                <a:sym typeface="Cambria"/>
                <a:hlinkClick r:id="rId10">
                  <a:extLst>
                    <a:ext uri="{A12FA001-AC4F-418D-AE19-62706E023703}">
                      <ahyp:hlinkClr val="tx"/>
                    </a:ext>
                  </a:extLst>
                </a:hlinkClick>
              </a:rPr>
              <a:t>https://dev.to/lordofdexterity/deploying-flask-app-on-heroku-using-github-50nh</a:t>
            </a:r>
            <a:r>
              <a:rPr lang="en" sz="1310">
                <a:solidFill>
                  <a:schemeClr val="dk1"/>
                </a:solidFill>
                <a:latin typeface="Cambria"/>
                <a:ea typeface="Cambria"/>
                <a:cs typeface="Cambria"/>
                <a:sym typeface="Cambria"/>
              </a:rPr>
              <a:t> </a:t>
            </a:r>
            <a:endParaRPr sz="1310">
              <a:solidFill>
                <a:schemeClr val="dk1"/>
              </a:solidFill>
              <a:latin typeface="Cambria"/>
              <a:ea typeface="Cambria"/>
              <a:cs typeface="Cambria"/>
              <a:sym typeface="Cambria"/>
            </a:endParaRPr>
          </a:p>
          <a:p>
            <a:pPr indent="-311785" lvl="0" marL="457200" rtl="0" algn="l">
              <a:lnSpc>
                <a:spcPct val="95000"/>
              </a:lnSpc>
              <a:spcBef>
                <a:spcPts val="0"/>
              </a:spcBef>
              <a:spcAft>
                <a:spcPts val="0"/>
              </a:spcAft>
              <a:buClr>
                <a:schemeClr val="dk1"/>
              </a:buClr>
              <a:buSzPts val="1310"/>
              <a:buFont typeface="Cambria"/>
              <a:buChar char="●"/>
            </a:pPr>
            <a:r>
              <a:t/>
            </a:r>
            <a:endParaRPr sz="1310">
              <a:solidFill>
                <a:schemeClr val="dk1"/>
              </a:solidFill>
              <a:latin typeface="Cambria"/>
              <a:ea typeface="Cambria"/>
              <a:cs typeface="Cambria"/>
              <a:sym typeface="Cambria"/>
            </a:endParaRPr>
          </a:p>
          <a:p>
            <a:pPr indent="0" lvl="0" marL="0" rtl="0" algn="l">
              <a:lnSpc>
                <a:spcPct val="95000"/>
              </a:lnSpc>
              <a:spcBef>
                <a:spcPts val="0"/>
              </a:spcBef>
              <a:spcAft>
                <a:spcPts val="1200"/>
              </a:spcAft>
              <a:buSzPts val="1018"/>
              <a:buNone/>
            </a:pPr>
            <a:r>
              <a:t/>
            </a:r>
            <a:endParaRPr sz="166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345375"/>
            <a:ext cx="75057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a:solidFill>
                  <a:srgbClr val="1F1F1F"/>
                </a:solidFill>
                <a:latin typeface="Cambria"/>
                <a:ea typeface="Cambria"/>
                <a:cs typeface="Cambria"/>
                <a:sym typeface="Cambria"/>
              </a:rPr>
              <a:t>B</a:t>
            </a:r>
            <a:r>
              <a:rPr b="1" lang="en" sz="2200">
                <a:solidFill>
                  <a:srgbClr val="1F1F1F"/>
                </a:solidFill>
                <a:latin typeface="Cambria"/>
                <a:ea typeface="Cambria"/>
                <a:cs typeface="Cambria"/>
                <a:sym typeface="Cambria"/>
              </a:rPr>
              <a:t>ACKGROUND</a:t>
            </a:r>
            <a:endParaRPr b="1" sz="2200">
              <a:solidFill>
                <a:srgbClr val="1F1F1F"/>
              </a:solidFill>
              <a:latin typeface="Cambria"/>
              <a:ea typeface="Cambria"/>
              <a:cs typeface="Cambria"/>
              <a:sym typeface="Cambria"/>
            </a:endParaRPr>
          </a:p>
        </p:txBody>
      </p:sp>
      <p:sp>
        <p:nvSpPr>
          <p:cNvPr id="137" name="Google Shape;137;p14"/>
          <p:cNvSpPr txBox="1"/>
          <p:nvPr>
            <p:ph idx="1" type="body"/>
          </p:nvPr>
        </p:nvSpPr>
        <p:spPr>
          <a:xfrm>
            <a:off x="623450" y="1125825"/>
            <a:ext cx="8001000" cy="3543000"/>
          </a:xfrm>
          <a:prstGeom prst="rect">
            <a:avLst/>
          </a:prstGeom>
        </p:spPr>
        <p:txBody>
          <a:bodyPr anchorCtr="0" anchor="t" bIns="91425" lIns="91425" spcFirstLastPara="1" rIns="91425" wrap="square" tIns="91425">
            <a:normAutofit fontScale="92500" lnSpcReduction="10000"/>
          </a:bodyPr>
          <a:lstStyle/>
          <a:p>
            <a:pPr indent="-328453" lvl="0" marL="457200" rtl="0" algn="just">
              <a:lnSpc>
                <a:spcPct val="150000"/>
              </a:lnSpc>
              <a:spcBef>
                <a:spcPts val="1000"/>
              </a:spcBef>
              <a:spcAft>
                <a:spcPts val="0"/>
              </a:spcAft>
              <a:buClr>
                <a:srgbClr val="000000"/>
              </a:buClr>
              <a:buSzPct val="100000"/>
              <a:buFont typeface="Cambria"/>
              <a:buChar char="●"/>
            </a:pPr>
            <a:r>
              <a:rPr lang="en" sz="1700">
                <a:solidFill>
                  <a:srgbClr val="000000"/>
                </a:solidFill>
                <a:latin typeface="Cambria"/>
                <a:ea typeface="Cambria"/>
                <a:cs typeface="Cambria"/>
                <a:sym typeface="Cambria"/>
              </a:rPr>
              <a:t>User experience is all about how browsing a web page becomes valuable and meaningful for a user.</a:t>
            </a:r>
            <a:endParaRPr sz="1700">
              <a:solidFill>
                <a:srgbClr val="000000"/>
              </a:solidFill>
              <a:latin typeface="Cambria"/>
              <a:ea typeface="Cambria"/>
              <a:cs typeface="Cambria"/>
              <a:sym typeface="Cambria"/>
            </a:endParaRPr>
          </a:p>
          <a:p>
            <a:pPr indent="-328453" lvl="0" marL="457200" rtl="0" algn="just">
              <a:lnSpc>
                <a:spcPct val="150000"/>
              </a:lnSpc>
              <a:spcBef>
                <a:spcPts val="1000"/>
              </a:spcBef>
              <a:spcAft>
                <a:spcPts val="0"/>
              </a:spcAft>
              <a:buSzPct val="100000"/>
              <a:buFont typeface="Cambria"/>
              <a:buChar char="●"/>
            </a:pPr>
            <a:r>
              <a:rPr lang="en" sz="1700">
                <a:solidFill>
                  <a:srgbClr val="000000"/>
                </a:solidFill>
                <a:latin typeface="Cambria"/>
                <a:ea typeface="Cambria"/>
                <a:cs typeface="Cambria"/>
                <a:sym typeface="Cambria"/>
              </a:rPr>
              <a:t>General web search cannot </a:t>
            </a:r>
            <a:r>
              <a:rPr lang="en" sz="1700">
                <a:solidFill>
                  <a:srgbClr val="24292F"/>
                </a:solidFill>
                <a:highlight>
                  <a:srgbClr val="FFFFFF"/>
                </a:highlight>
                <a:latin typeface="Cambria"/>
                <a:ea typeface="Cambria"/>
                <a:cs typeface="Cambria"/>
                <a:sym typeface="Cambria"/>
              </a:rPr>
              <a:t>accommodate all of the users’ interests when it comes to specific topics without implicit assumptions.</a:t>
            </a:r>
            <a:endParaRPr sz="1700">
              <a:solidFill>
                <a:srgbClr val="24292F"/>
              </a:solidFill>
              <a:highlight>
                <a:srgbClr val="FFFFFF"/>
              </a:highlight>
              <a:latin typeface="Cambria"/>
              <a:ea typeface="Cambria"/>
              <a:cs typeface="Cambria"/>
              <a:sym typeface="Cambria"/>
            </a:endParaRPr>
          </a:p>
          <a:p>
            <a:pPr indent="-328453" lvl="0" marL="457200" rtl="0" algn="just">
              <a:lnSpc>
                <a:spcPct val="150000"/>
              </a:lnSpc>
              <a:spcBef>
                <a:spcPts val="1000"/>
              </a:spcBef>
              <a:spcAft>
                <a:spcPts val="0"/>
              </a:spcAft>
              <a:buClr>
                <a:srgbClr val="24292F"/>
              </a:buClr>
              <a:buSzPct val="100000"/>
              <a:buFont typeface="Cambria"/>
              <a:buChar char="●"/>
            </a:pPr>
            <a:r>
              <a:rPr lang="en" sz="1700">
                <a:solidFill>
                  <a:srgbClr val="24292F"/>
                </a:solidFill>
                <a:highlight>
                  <a:srgbClr val="FFFFFF"/>
                </a:highlight>
                <a:latin typeface="Cambria"/>
                <a:ea typeface="Cambria"/>
                <a:cs typeface="Cambria"/>
                <a:sym typeface="Cambria"/>
              </a:rPr>
              <a:t>Results from Rotten Tomatoes allows a user to rank results by User Reviews, Critic Reviews, Genres, Audience Score</a:t>
            </a:r>
            <a:endParaRPr sz="1700">
              <a:solidFill>
                <a:srgbClr val="24292F"/>
              </a:solidFill>
              <a:highlight>
                <a:srgbClr val="FFFFFF"/>
              </a:highlight>
              <a:latin typeface="Cambria"/>
              <a:ea typeface="Cambria"/>
              <a:cs typeface="Cambria"/>
              <a:sym typeface="Cambria"/>
            </a:endParaRPr>
          </a:p>
          <a:p>
            <a:pPr indent="-328453" lvl="0" marL="457200" rtl="0" algn="just">
              <a:lnSpc>
                <a:spcPct val="150000"/>
              </a:lnSpc>
              <a:spcBef>
                <a:spcPts val="1000"/>
              </a:spcBef>
              <a:spcAft>
                <a:spcPts val="0"/>
              </a:spcAft>
              <a:buClr>
                <a:srgbClr val="24292F"/>
              </a:buClr>
              <a:buSzPct val="100000"/>
              <a:buFont typeface="Cambria"/>
              <a:buChar char="●"/>
            </a:pPr>
            <a:r>
              <a:rPr lang="en" sz="1700">
                <a:solidFill>
                  <a:srgbClr val="000000"/>
                </a:solidFill>
                <a:latin typeface="Cambria"/>
                <a:ea typeface="Cambria"/>
                <a:cs typeface="Cambria"/>
                <a:sym typeface="Cambria"/>
              </a:rPr>
              <a:t>There are </a:t>
            </a:r>
            <a:r>
              <a:rPr lang="en" sz="1700">
                <a:solidFill>
                  <a:srgbClr val="000000"/>
                </a:solidFill>
                <a:latin typeface="Cambria"/>
                <a:ea typeface="Cambria"/>
                <a:cs typeface="Cambria"/>
                <a:sym typeface="Cambria"/>
              </a:rPr>
              <a:t>predefined</a:t>
            </a:r>
            <a:r>
              <a:rPr lang="en" sz="1700">
                <a:solidFill>
                  <a:srgbClr val="000000"/>
                </a:solidFill>
                <a:latin typeface="Cambria"/>
                <a:ea typeface="Cambria"/>
                <a:cs typeface="Cambria"/>
                <a:sym typeface="Cambria"/>
              </a:rPr>
              <a:t> ratings and ranking for movies on Rotten Tomatoes but there is no way to effectively search and rank movies </a:t>
            </a:r>
            <a:r>
              <a:rPr b="1" lang="en" sz="1700">
                <a:solidFill>
                  <a:srgbClr val="000000"/>
                </a:solidFill>
                <a:highlight>
                  <a:srgbClr val="FFE599"/>
                </a:highlight>
                <a:latin typeface="Cambria"/>
                <a:ea typeface="Cambria"/>
                <a:cs typeface="Cambria"/>
                <a:sym typeface="Cambria"/>
              </a:rPr>
              <a:t>matching the user query/interest</a:t>
            </a:r>
            <a:r>
              <a:rPr lang="en" sz="1700">
                <a:solidFill>
                  <a:srgbClr val="000000"/>
                </a:solidFill>
                <a:latin typeface="Cambria"/>
                <a:ea typeface="Cambria"/>
                <a:cs typeface="Cambria"/>
                <a:sym typeface="Cambria"/>
              </a:rPr>
              <a:t>. </a:t>
            </a:r>
            <a:endParaRPr sz="1700">
              <a:solidFill>
                <a:srgbClr val="24292F"/>
              </a:solidFill>
              <a:highlight>
                <a:srgbClr val="FFFFFF"/>
              </a:highlight>
              <a:latin typeface="Cambria"/>
              <a:ea typeface="Cambria"/>
              <a:cs typeface="Cambria"/>
              <a:sym typeface="Cambria"/>
            </a:endParaRPr>
          </a:p>
          <a:p>
            <a:pPr indent="0" lvl="0" marL="0" rtl="0" algn="just">
              <a:lnSpc>
                <a:spcPct val="150000"/>
              </a:lnSpc>
              <a:spcBef>
                <a:spcPts val="0"/>
              </a:spcBef>
              <a:spcAft>
                <a:spcPts val="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636650" y="206825"/>
            <a:ext cx="7505700" cy="6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1F1F1F"/>
                </a:solidFill>
                <a:latin typeface="Cambria"/>
                <a:ea typeface="Cambria"/>
                <a:cs typeface="Cambria"/>
                <a:sym typeface="Cambria"/>
              </a:rPr>
              <a:t>O</a:t>
            </a:r>
            <a:r>
              <a:rPr b="1" lang="en" sz="2200">
                <a:solidFill>
                  <a:srgbClr val="1F1F1F"/>
                </a:solidFill>
                <a:latin typeface="Cambria"/>
                <a:ea typeface="Cambria"/>
                <a:cs typeface="Cambria"/>
                <a:sym typeface="Cambria"/>
              </a:rPr>
              <a:t>BJECTIVE</a:t>
            </a:r>
            <a:r>
              <a:rPr b="1" lang="en" sz="2400">
                <a:solidFill>
                  <a:srgbClr val="1F1F1F"/>
                </a:solidFill>
                <a:latin typeface="Cambria"/>
                <a:ea typeface="Cambria"/>
                <a:cs typeface="Cambria"/>
                <a:sym typeface="Cambria"/>
              </a:rPr>
              <a:t>:</a:t>
            </a:r>
            <a:endParaRPr b="1" sz="2400">
              <a:solidFill>
                <a:srgbClr val="1F1F1F"/>
              </a:solidFill>
              <a:latin typeface="Cambria"/>
              <a:ea typeface="Cambria"/>
              <a:cs typeface="Cambria"/>
              <a:sym typeface="Cambria"/>
            </a:endParaRPr>
          </a:p>
        </p:txBody>
      </p:sp>
      <p:sp>
        <p:nvSpPr>
          <p:cNvPr id="143" name="Google Shape;143;p15"/>
          <p:cNvSpPr txBox="1"/>
          <p:nvPr>
            <p:ph idx="1" type="body"/>
          </p:nvPr>
        </p:nvSpPr>
        <p:spPr>
          <a:xfrm>
            <a:off x="520475" y="719525"/>
            <a:ext cx="7505700" cy="2339100"/>
          </a:xfrm>
          <a:prstGeom prst="rect">
            <a:avLst/>
          </a:prstGeom>
        </p:spPr>
        <p:txBody>
          <a:bodyPr anchorCtr="0" anchor="t" bIns="91425" lIns="91425" spcFirstLastPara="1" rIns="91425" wrap="square" tIns="91425">
            <a:normAutofit/>
          </a:bodyPr>
          <a:lstStyle/>
          <a:p>
            <a:pPr indent="-317500" lvl="0" marL="457200" rtl="0" algn="just">
              <a:lnSpc>
                <a:spcPct val="115000"/>
              </a:lnSpc>
              <a:spcBef>
                <a:spcPts val="1000"/>
              </a:spcBef>
              <a:spcAft>
                <a:spcPts val="0"/>
              </a:spcAft>
              <a:buClr>
                <a:srgbClr val="000000"/>
              </a:buClr>
              <a:buSzPts val="1400"/>
              <a:buFont typeface="Cambria"/>
              <a:buChar char="●"/>
            </a:pPr>
            <a:r>
              <a:rPr lang="en" sz="1400">
                <a:solidFill>
                  <a:srgbClr val="000000"/>
                </a:solidFill>
                <a:latin typeface="Cambria"/>
                <a:ea typeface="Cambria"/>
                <a:cs typeface="Cambria"/>
                <a:sym typeface="Cambria"/>
              </a:rPr>
              <a:t>Try to improve the user experience of browsing the content according to user’s interest on Rotten Tomatoes</a:t>
            </a:r>
            <a:endParaRPr sz="1400">
              <a:solidFill>
                <a:srgbClr val="000000"/>
              </a:solidFill>
              <a:latin typeface="Cambria"/>
              <a:ea typeface="Cambria"/>
              <a:cs typeface="Cambria"/>
              <a:sym typeface="Cambria"/>
            </a:endParaRPr>
          </a:p>
          <a:p>
            <a:pPr indent="-317500" lvl="0" marL="457200" rtl="0" algn="just">
              <a:lnSpc>
                <a:spcPct val="115000"/>
              </a:lnSpc>
              <a:spcBef>
                <a:spcPts val="0"/>
              </a:spcBef>
              <a:spcAft>
                <a:spcPts val="0"/>
              </a:spcAft>
              <a:buClr>
                <a:srgbClr val="000000"/>
              </a:buClr>
              <a:buSzPts val="1400"/>
              <a:buFont typeface="Cambria"/>
              <a:buChar char="●"/>
            </a:pPr>
            <a:r>
              <a:rPr lang="en" sz="1400">
                <a:solidFill>
                  <a:srgbClr val="000000"/>
                </a:solidFill>
                <a:latin typeface="Cambria"/>
                <a:ea typeface="Cambria"/>
                <a:cs typeface="Cambria"/>
                <a:sym typeface="Cambria"/>
              </a:rPr>
              <a:t>Provide an intelligent way to browse content within the </a:t>
            </a:r>
            <a:r>
              <a:rPr b="1" lang="en" sz="1400">
                <a:solidFill>
                  <a:srgbClr val="000000"/>
                </a:solidFill>
                <a:latin typeface="Cambria"/>
                <a:ea typeface="Cambria"/>
                <a:cs typeface="Cambria"/>
                <a:sym typeface="Cambria"/>
              </a:rPr>
              <a:t>Top 100 </a:t>
            </a:r>
            <a:r>
              <a:rPr b="1" lang="en" sz="1400">
                <a:solidFill>
                  <a:srgbClr val="000000"/>
                </a:solidFill>
                <a:latin typeface="Cambria"/>
                <a:ea typeface="Cambria"/>
                <a:cs typeface="Cambria"/>
                <a:sym typeface="Cambria"/>
              </a:rPr>
              <a:t>movies </a:t>
            </a:r>
            <a:r>
              <a:rPr b="1" lang="en" sz="1400">
                <a:solidFill>
                  <a:srgbClr val="000000"/>
                </a:solidFill>
                <a:latin typeface="Cambria"/>
                <a:ea typeface="Cambria"/>
                <a:cs typeface="Cambria"/>
                <a:sym typeface="Cambria"/>
              </a:rPr>
              <a:t>of 2021 </a:t>
            </a:r>
            <a:r>
              <a:rPr b="1" lang="en" sz="1400">
                <a:solidFill>
                  <a:srgbClr val="000000"/>
                </a:solidFill>
                <a:latin typeface="Cambria"/>
                <a:ea typeface="Cambria"/>
                <a:cs typeface="Cambria"/>
                <a:sym typeface="Cambria"/>
              </a:rPr>
              <a:t>on RottenTomatoes</a:t>
            </a:r>
            <a:r>
              <a:rPr lang="en" sz="1400">
                <a:solidFill>
                  <a:srgbClr val="000000"/>
                </a:solidFill>
                <a:latin typeface="Cambria"/>
                <a:ea typeface="Cambria"/>
                <a:cs typeface="Cambria"/>
                <a:sym typeface="Cambria"/>
              </a:rPr>
              <a:t>, </a:t>
            </a:r>
            <a:r>
              <a:rPr lang="en" sz="1400">
                <a:solidFill>
                  <a:srgbClr val="000000"/>
                </a:solidFill>
                <a:latin typeface="Cambria"/>
                <a:ea typeface="Cambria"/>
                <a:cs typeface="Cambria"/>
                <a:sym typeface="Cambria"/>
              </a:rPr>
              <a:t>filtered and sorted based on the user query.</a:t>
            </a:r>
            <a:endParaRPr sz="1400">
              <a:solidFill>
                <a:srgbClr val="000000"/>
              </a:solidFill>
              <a:latin typeface="Cambria"/>
              <a:ea typeface="Cambria"/>
              <a:cs typeface="Cambria"/>
              <a:sym typeface="Cambria"/>
            </a:endParaRPr>
          </a:p>
          <a:p>
            <a:pPr indent="0" lvl="0" marL="0" rtl="0" algn="l">
              <a:spcBef>
                <a:spcPts val="1000"/>
              </a:spcBef>
              <a:spcAft>
                <a:spcPts val="1200"/>
              </a:spcAft>
              <a:buNone/>
            </a:pPr>
            <a:r>
              <a:rPr b="1" lang="en" sz="1400">
                <a:latin typeface="Cambria"/>
                <a:ea typeface="Cambria"/>
                <a:cs typeface="Cambria"/>
                <a:sym typeface="Cambria"/>
              </a:rPr>
              <a:t>Url for scraping data: </a:t>
            </a:r>
            <a:r>
              <a:rPr lang="en" sz="1400" u="sng">
                <a:solidFill>
                  <a:srgbClr val="0000FF"/>
                </a:solidFill>
                <a:latin typeface="Cambria"/>
                <a:ea typeface="Cambria"/>
                <a:cs typeface="Cambria"/>
                <a:sym typeface="Cambria"/>
                <a:hlinkClick r:id="rId3">
                  <a:extLst>
                    <a:ext uri="{A12FA001-AC4F-418D-AE19-62706E023703}">
                      <ahyp:hlinkClr val="tx"/>
                    </a:ext>
                  </a:extLst>
                </a:hlinkClick>
              </a:rPr>
              <a:t>https://www.rottentomatoes.com/top/bestofrt/?year=2021</a:t>
            </a:r>
            <a:r>
              <a:rPr lang="en" sz="1400">
                <a:latin typeface="Cambria"/>
                <a:ea typeface="Cambria"/>
                <a:cs typeface="Cambria"/>
                <a:sym typeface="Cambria"/>
              </a:rPr>
              <a:t> </a:t>
            </a:r>
            <a:endParaRPr sz="1400">
              <a:latin typeface="Cambria"/>
              <a:ea typeface="Cambria"/>
              <a:cs typeface="Cambria"/>
              <a:sym typeface="Cambria"/>
            </a:endParaRPr>
          </a:p>
        </p:txBody>
      </p:sp>
      <p:pic>
        <p:nvPicPr>
          <p:cNvPr id="144" name="Google Shape;144;p15"/>
          <p:cNvPicPr preferRelativeResize="0"/>
          <p:nvPr/>
        </p:nvPicPr>
        <p:blipFill rotWithShape="1">
          <a:blip r:embed="rId4">
            <a:alphaModFix/>
          </a:blip>
          <a:srcRect b="10388" l="0" r="32318" t="3113"/>
          <a:stretch/>
        </p:blipFill>
        <p:spPr>
          <a:xfrm>
            <a:off x="2123200" y="2289475"/>
            <a:ext cx="4710550" cy="257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241400"/>
            <a:ext cx="7505700" cy="52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00">
                <a:solidFill>
                  <a:srgbClr val="1F1F1F"/>
                </a:solidFill>
                <a:latin typeface="Cambria"/>
                <a:ea typeface="Cambria"/>
                <a:cs typeface="Cambria"/>
                <a:sym typeface="Cambria"/>
              </a:rPr>
              <a:t>O</a:t>
            </a:r>
            <a:r>
              <a:rPr b="1" lang="en" sz="2200">
                <a:solidFill>
                  <a:srgbClr val="1F1F1F"/>
                </a:solidFill>
                <a:latin typeface="Cambria"/>
                <a:ea typeface="Cambria"/>
                <a:cs typeface="Cambria"/>
                <a:sym typeface="Cambria"/>
              </a:rPr>
              <a:t>VERVIEW</a:t>
            </a:r>
            <a:endParaRPr/>
          </a:p>
        </p:txBody>
      </p:sp>
      <p:pic>
        <p:nvPicPr>
          <p:cNvPr id="150" name="Google Shape;150;p16"/>
          <p:cNvPicPr preferRelativeResize="0"/>
          <p:nvPr/>
        </p:nvPicPr>
        <p:blipFill>
          <a:blip r:embed="rId3">
            <a:alphaModFix/>
          </a:blip>
          <a:stretch>
            <a:fillRect/>
          </a:stretch>
        </p:blipFill>
        <p:spPr>
          <a:xfrm>
            <a:off x="1591000" y="1046425"/>
            <a:ext cx="5988449" cy="3591600"/>
          </a:xfrm>
          <a:prstGeom prst="rect">
            <a:avLst/>
          </a:prstGeom>
          <a:noFill/>
          <a:ln>
            <a:noFill/>
          </a:ln>
        </p:spPr>
      </p:pic>
      <p:sp>
        <p:nvSpPr>
          <p:cNvPr id="151" name="Google Shape;151;p16"/>
          <p:cNvSpPr/>
          <p:nvPr/>
        </p:nvSpPr>
        <p:spPr>
          <a:xfrm>
            <a:off x="1660225" y="853625"/>
            <a:ext cx="6494100" cy="2287500"/>
          </a:xfrm>
          <a:prstGeom prst="rect">
            <a:avLst/>
          </a:prstGeom>
          <a:noFill/>
          <a:ln cap="flat" cmpd="sng" w="1905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Offline</a:t>
            </a:r>
            <a:endParaRPr/>
          </a:p>
        </p:txBody>
      </p:sp>
      <p:sp>
        <p:nvSpPr>
          <p:cNvPr id="152" name="Google Shape;152;p16"/>
          <p:cNvSpPr/>
          <p:nvPr/>
        </p:nvSpPr>
        <p:spPr>
          <a:xfrm>
            <a:off x="1286200" y="2270250"/>
            <a:ext cx="6494100" cy="22875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Online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4900"/>
                                        <p:tgtEl>
                                          <p:spTgt spid="151"/>
                                        </p:tgtEl>
                                        <p:attrNameLst>
                                          <p:attrName>ppt_x</p:attrName>
                                        </p:attrNameLst>
                                      </p:cBhvr>
                                      <p:tavLst>
                                        <p:tav fmla="" tm="0">
                                          <p:val>
                                            <p:strVal val="#ppt_x+1"/>
                                          </p:val>
                                        </p:tav>
                                        <p:tav fmla="" tm="100000">
                                          <p:val>
                                            <p:strVal val="#ppt_x"/>
                                          </p:val>
                                        </p:tav>
                                      </p:tavLst>
                                    </p:anim>
                                  </p:childTnLst>
                                </p:cTn>
                              </p:par>
                            </p:childTnLst>
                          </p:cTn>
                        </p:par>
                        <p:par>
                          <p:cTn fill="hold">
                            <p:stCondLst>
                              <p:cond delay="4900"/>
                            </p:stCondLst>
                            <p:childTnLst>
                              <p:par>
                                <p:cTn fill="hold" nodeType="afterEffect" presetClass="entr" presetID="2" presetSubtype="8">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2700"/>
                                        <p:tgtEl>
                                          <p:spTgt spid="1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311700" y="47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solidFill>
                  <a:srgbClr val="1F1F1F"/>
                </a:solidFill>
                <a:latin typeface="Cambria"/>
                <a:ea typeface="Cambria"/>
                <a:cs typeface="Cambria"/>
                <a:sym typeface="Cambria"/>
              </a:rPr>
              <a:t>S</a:t>
            </a:r>
            <a:r>
              <a:rPr b="1" lang="en" sz="2000">
                <a:solidFill>
                  <a:srgbClr val="1F1F1F"/>
                </a:solidFill>
                <a:latin typeface="Cambria"/>
                <a:ea typeface="Cambria"/>
                <a:cs typeface="Cambria"/>
                <a:sym typeface="Cambria"/>
              </a:rPr>
              <a:t>OFTWARE</a:t>
            </a:r>
            <a:r>
              <a:rPr b="1" lang="en" sz="2400">
                <a:solidFill>
                  <a:srgbClr val="1F1F1F"/>
                </a:solidFill>
                <a:latin typeface="Cambria"/>
                <a:ea typeface="Cambria"/>
                <a:cs typeface="Cambria"/>
                <a:sym typeface="Cambria"/>
              </a:rPr>
              <a:t> P</a:t>
            </a:r>
            <a:r>
              <a:rPr b="1" lang="en" sz="2000">
                <a:solidFill>
                  <a:srgbClr val="1F1F1F"/>
                </a:solidFill>
                <a:latin typeface="Cambria"/>
                <a:ea typeface="Cambria"/>
                <a:cs typeface="Cambria"/>
                <a:sym typeface="Cambria"/>
              </a:rPr>
              <a:t>REREQUISITES</a:t>
            </a:r>
            <a:r>
              <a:rPr b="1" lang="en" sz="2400">
                <a:solidFill>
                  <a:srgbClr val="1F1F1F"/>
                </a:solidFill>
                <a:latin typeface="Cambria"/>
                <a:ea typeface="Cambria"/>
                <a:cs typeface="Cambria"/>
                <a:sym typeface="Cambria"/>
              </a:rPr>
              <a:t>: </a:t>
            </a:r>
            <a:endParaRPr b="1" sz="2400">
              <a:solidFill>
                <a:srgbClr val="1F1F1F"/>
              </a:solidFill>
              <a:latin typeface="Cambria"/>
              <a:ea typeface="Cambria"/>
              <a:cs typeface="Cambria"/>
              <a:sym typeface="Cambria"/>
            </a:endParaRPr>
          </a:p>
        </p:txBody>
      </p:sp>
      <p:sp>
        <p:nvSpPr>
          <p:cNvPr id="158" name="Google Shape;158;p17"/>
          <p:cNvSpPr txBox="1"/>
          <p:nvPr>
            <p:ph idx="1" type="body"/>
          </p:nvPr>
        </p:nvSpPr>
        <p:spPr>
          <a:xfrm>
            <a:off x="311700" y="1098175"/>
            <a:ext cx="8440200" cy="37875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Clr>
                <a:schemeClr val="dk1"/>
              </a:buClr>
              <a:buSzPts val="1100"/>
              <a:buFont typeface="Arial"/>
              <a:buNone/>
            </a:pPr>
            <a:r>
              <a:rPr b="1" lang="en" sz="1500">
                <a:solidFill>
                  <a:srgbClr val="1F1F1F"/>
                </a:solidFill>
                <a:latin typeface="Cambria"/>
                <a:ea typeface="Cambria"/>
                <a:cs typeface="Cambria"/>
                <a:sym typeface="Cambria"/>
              </a:rPr>
              <a:t>Python</a:t>
            </a:r>
            <a:r>
              <a:rPr lang="en" sz="1400">
                <a:solidFill>
                  <a:srgbClr val="1F1F1F"/>
                </a:solidFill>
                <a:latin typeface="Cambria"/>
                <a:ea typeface="Cambria"/>
                <a:cs typeface="Cambria"/>
                <a:sym typeface="Cambria"/>
              </a:rPr>
              <a:t> - The primary programming language to design the algorithm and to use its relevant libraries for assistance with scraping the web pages, text processing and modelling tasks.</a:t>
            </a:r>
            <a:endParaRPr sz="1400">
              <a:solidFill>
                <a:srgbClr val="1F1F1F"/>
              </a:solidFill>
              <a:latin typeface="Cambria"/>
              <a:ea typeface="Cambria"/>
              <a:cs typeface="Cambria"/>
              <a:sym typeface="Cambria"/>
            </a:endParaRPr>
          </a:p>
          <a:p>
            <a:pPr indent="0" lvl="0" marL="0" rtl="0" algn="just">
              <a:spcBef>
                <a:spcPts val="1000"/>
              </a:spcBef>
              <a:spcAft>
                <a:spcPts val="0"/>
              </a:spcAft>
              <a:buClr>
                <a:schemeClr val="dk1"/>
              </a:buClr>
              <a:buSzPts val="1100"/>
              <a:buFont typeface="Arial"/>
              <a:buNone/>
            </a:pPr>
            <a:r>
              <a:rPr lang="en" sz="1400">
                <a:solidFill>
                  <a:srgbClr val="1F1F1F"/>
                </a:solidFill>
                <a:latin typeface="Cambria"/>
                <a:ea typeface="Cambria"/>
                <a:cs typeface="Cambria"/>
                <a:sym typeface="Cambria"/>
              </a:rPr>
              <a:t>The Python packages used: </a:t>
            </a:r>
            <a:endParaRPr sz="1400">
              <a:solidFill>
                <a:srgbClr val="1F1F1F"/>
              </a:solidFill>
              <a:latin typeface="Cambria"/>
              <a:ea typeface="Cambria"/>
              <a:cs typeface="Cambria"/>
              <a:sym typeface="Cambria"/>
            </a:endParaRPr>
          </a:p>
          <a:p>
            <a:pPr indent="-323850" lvl="0" marL="457200" rtl="0" algn="just">
              <a:spcBef>
                <a:spcPts val="0"/>
              </a:spcBef>
              <a:spcAft>
                <a:spcPts val="0"/>
              </a:spcAft>
              <a:buClr>
                <a:srgbClr val="1F1F1F"/>
              </a:buClr>
              <a:buSzPts val="1500"/>
              <a:buFont typeface="Cambria"/>
              <a:buChar char="●"/>
            </a:pPr>
            <a:r>
              <a:rPr lang="en" sz="1500">
                <a:solidFill>
                  <a:srgbClr val="1F1F1F"/>
                </a:solidFill>
                <a:latin typeface="Cambria"/>
                <a:ea typeface="Cambria"/>
                <a:cs typeface="Cambria"/>
                <a:sym typeface="Cambria"/>
              </a:rPr>
              <a:t>Metapy</a:t>
            </a:r>
            <a:endParaRPr sz="1500">
              <a:solidFill>
                <a:srgbClr val="1F1F1F"/>
              </a:solidFill>
              <a:latin typeface="Cambria"/>
              <a:ea typeface="Cambria"/>
              <a:cs typeface="Cambria"/>
              <a:sym typeface="Cambria"/>
            </a:endParaRPr>
          </a:p>
          <a:p>
            <a:pPr indent="-323850" lvl="0" marL="457200" rtl="0" algn="just">
              <a:spcBef>
                <a:spcPts val="0"/>
              </a:spcBef>
              <a:spcAft>
                <a:spcPts val="0"/>
              </a:spcAft>
              <a:buClr>
                <a:srgbClr val="1F1F1F"/>
              </a:buClr>
              <a:buSzPts val="1500"/>
              <a:buFont typeface="Cambria"/>
              <a:buChar char="●"/>
            </a:pPr>
            <a:r>
              <a:rPr lang="en" sz="1500">
                <a:solidFill>
                  <a:srgbClr val="1F1F1F"/>
                </a:solidFill>
                <a:latin typeface="Cambria"/>
                <a:ea typeface="Cambria"/>
                <a:cs typeface="Cambria"/>
                <a:sym typeface="Cambria"/>
              </a:rPr>
              <a:t>Beautiful Soup</a:t>
            </a:r>
            <a:endParaRPr sz="1500">
              <a:solidFill>
                <a:srgbClr val="1F1F1F"/>
              </a:solidFill>
              <a:latin typeface="Cambria"/>
              <a:ea typeface="Cambria"/>
              <a:cs typeface="Cambria"/>
              <a:sym typeface="Cambria"/>
            </a:endParaRPr>
          </a:p>
          <a:p>
            <a:pPr indent="-323850" lvl="0" marL="457200" rtl="0" algn="just">
              <a:spcBef>
                <a:spcPts val="0"/>
              </a:spcBef>
              <a:spcAft>
                <a:spcPts val="0"/>
              </a:spcAft>
              <a:buClr>
                <a:srgbClr val="1F1F1F"/>
              </a:buClr>
              <a:buSzPts val="1500"/>
              <a:buFont typeface="Cambria"/>
              <a:buChar char="●"/>
            </a:pPr>
            <a:r>
              <a:rPr lang="en" sz="1500">
                <a:solidFill>
                  <a:srgbClr val="1F1F1F"/>
                </a:solidFill>
                <a:latin typeface="Cambria"/>
                <a:ea typeface="Cambria"/>
                <a:cs typeface="Cambria"/>
                <a:sym typeface="Cambria"/>
              </a:rPr>
              <a:t>Pytoml</a:t>
            </a:r>
            <a:endParaRPr sz="1500">
              <a:solidFill>
                <a:srgbClr val="1F1F1F"/>
              </a:solidFill>
              <a:latin typeface="Cambria"/>
              <a:ea typeface="Cambria"/>
              <a:cs typeface="Cambria"/>
              <a:sym typeface="Cambria"/>
            </a:endParaRPr>
          </a:p>
          <a:p>
            <a:pPr indent="-323850" lvl="0" marL="457200" rtl="0" algn="just">
              <a:spcBef>
                <a:spcPts val="0"/>
              </a:spcBef>
              <a:spcAft>
                <a:spcPts val="0"/>
              </a:spcAft>
              <a:buClr>
                <a:srgbClr val="1F1F1F"/>
              </a:buClr>
              <a:buSzPts val="1500"/>
              <a:buFont typeface="Cambria"/>
              <a:buChar char="●"/>
            </a:pPr>
            <a:r>
              <a:rPr lang="en" sz="1500">
                <a:solidFill>
                  <a:srgbClr val="1F1F1F"/>
                </a:solidFill>
                <a:latin typeface="Cambria"/>
                <a:ea typeface="Cambria"/>
                <a:cs typeface="Cambria"/>
                <a:sym typeface="Cambria"/>
              </a:rPr>
              <a:t>Scipy</a:t>
            </a:r>
            <a:endParaRPr sz="1500">
              <a:solidFill>
                <a:srgbClr val="1F1F1F"/>
              </a:solidFill>
              <a:latin typeface="Cambria"/>
              <a:ea typeface="Cambria"/>
              <a:cs typeface="Cambria"/>
              <a:sym typeface="Cambria"/>
            </a:endParaRPr>
          </a:p>
          <a:p>
            <a:pPr indent="-323850" lvl="0" marL="457200" rtl="0" algn="just">
              <a:spcBef>
                <a:spcPts val="0"/>
              </a:spcBef>
              <a:spcAft>
                <a:spcPts val="0"/>
              </a:spcAft>
              <a:buClr>
                <a:srgbClr val="1F1F1F"/>
              </a:buClr>
              <a:buSzPts val="1500"/>
              <a:buFont typeface="Cambria"/>
              <a:buChar char="●"/>
            </a:pPr>
            <a:r>
              <a:rPr lang="en" sz="1500">
                <a:solidFill>
                  <a:srgbClr val="1F1F1F"/>
                </a:solidFill>
                <a:latin typeface="Cambria"/>
                <a:ea typeface="Cambria"/>
                <a:cs typeface="Cambria"/>
                <a:sym typeface="Cambria"/>
              </a:rPr>
              <a:t>Selenium</a:t>
            </a:r>
            <a:endParaRPr sz="1500">
              <a:solidFill>
                <a:srgbClr val="1F1F1F"/>
              </a:solidFill>
              <a:latin typeface="Cambria"/>
              <a:ea typeface="Cambria"/>
              <a:cs typeface="Cambria"/>
              <a:sym typeface="Cambria"/>
            </a:endParaRPr>
          </a:p>
          <a:p>
            <a:pPr indent="0" lvl="0" marL="457200" rtl="0" algn="just">
              <a:spcBef>
                <a:spcPts val="0"/>
              </a:spcBef>
              <a:spcAft>
                <a:spcPts val="0"/>
              </a:spcAft>
              <a:buNone/>
            </a:pPr>
            <a:r>
              <a:t/>
            </a:r>
            <a:endParaRPr sz="1500">
              <a:solidFill>
                <a:srgbClr val="1F1F1F"/>
              </a:solidFill>
              <a:latin typeface="Cambria"/>
              <a:ea typeface="Cambria"/>
              <a:cs typeface="Cambria"/>
              <a:sym typeface="Cambria"/>
            </a:endParaRPr>
          </a:p>
          <a:p>
            <a:pPr indent="0" lvl="0" marL="0" rtl="0" algn="just">
              <a:spcBef>
                <a:spcPts val="0"/>
              </a:spcBef>
              <a:spcAft>
                <a:spcPts val="0"/>
              </a:spcAft>
              <a:buNone/>
            </a:pPr>
            <a:r>
              <a:rPr b="1" lang="en" sz="1500">
                <a:solidFill>
                  <a:srgbClr val="1F1F1F"/>
                </a:solidFill>
                <a:latin typeface="Cambria"/>
                <a:ea typeface="Cambria"/>
                <a:cs typeface="Cambria"/>
                <a:sym typeface="Cambria"/>
              </a:rPr>
              <a:t>Flask, HTML, CSS</a:t>
            </a:r>
            <a:r>
              <a:rPr lang="en" sz="1500">
                <a:solidFill>
                  <a:srgbClr val="1F1F1F"/>
                </a:solidFill>
                <a:latin typeface="Cambria"/>
                <a:ea typeface="Cambria"/>
                <a:cs typeface="Cambria"/>
                <a:sym typeface="Cambria"/>
              </a:rPr>
              <a:t> </a:t>
            </a:r>
            <a:r>
              <a:rPr lang="en" sz="1400">
                <a:solidFill>
                  <a:srgbClr val="1F1F1F"/>
                </a:solidFill>
                <a:latin typeface="Cambria"/>
                <a:ea typeface="Cambria"/>
                <a:cs typeface="Cambria"/>
                <a:sym typeface="Cambria"/>
              </a:rPr>
              <a:t>- design the web application</a:t>
            </a:r>
            <a:endParaRPr>
              <a:solidFill>
                <a:srgbClr val="1F1F1F"/>
              </a:solidFill>
              <a:latin typeface="Cambria"/>
              <a:ea typeface="Cambria"/>
              <a:cs typeface="Cambria"/>
              <a:sym typeface="Cambria"/>
            </a:endParaRPr>
          </a:p>
          <a:p>
            <a:pPr indent="0" lvl="0" marL="0" rtl="0" algn="just">
              <a:spcBef>
                <a:spcPts val="0"/>
              </a:spcBef>
              <a:spcAft>
                <a:spcPts val="0"/>
              </a:spcAft>
              <a:buNone/>
            </a:pPr>
            <a:r>
              <a:rPr b="1" lang="en" sz="1500">
                <a:solidFill>
                  <a:srgbClr val="1F1F1F"/>
                </a:solidFill>
                <a:latin typeface="Cambria"/>
                <a:ea typeface="Cambria"/>
                <a:cs typeface="Cambria"/>
                <a:sym typeface="Cambria"/>
              </a:rPr>
              <a:t>Heroku </a:t>
            </a:r>
            <a:r>
              <a:rPr lang="en" sz="1400">
                <a:solidFill>
                  <a:srgbClr val="1F1F1F"/>
                </a:solidFill>
                <a:latin typeface="Cambria"/>
                <a:ea typeface="Cambria"/>
                <a:cs typeface="Cambria"/>
                <a:sym typeface="Cambria"/>
              </a:rPr>
              <a:t>-  Deploy the web application </a:t>
            </a:r>
            <a:r>
              <a:rPr lang="en" sz="1400">
                <a:solidFill>
                  <a:srgbClr val="1F1F1F"/>
                </a:solidFill>
                <a:latin typeface="Cambria"/>
                <a:ea typeface="Cambria"/>
                <a:cs typeface="Cambria"/>
                <a:sym typeface="Cambria"/>
              </a:rPr>
              <a:t>publicly</a:t>
            </a:r>
            <a:endParaRPr sz="1400">
              <a:solidFill>
                <a:srgbClr val="1F1F1F"/>
              </a:solidFill>
              <a:latin typeface="Cambria"/>
              <a:ea typeface="Cambria"/>
              <a:cs typeface="Cambria"/>
              <a:sym typeface="Cambria"/>
            </a:endParaRPr>
          </a:p>
          <a:p>
            <a:pPr indent="0" lvl="0" marL="0" rtl="0" algn="just">
              <a:spcBef>
                <a:spcPts val="0"/>
              </a:spcBef>
              <a:spcAft>
                <a:spcPts val="0"/>
              </a:spcAft>
              <a:buClr>
                <a:schemeClr val="dk1"/>
              </a:buClr>
              <a:buSzPts val="1100"/>
              <a:buFont typeface="Arial"/>
              <a:buNone/>
            </a:pPr>
            <a:r>
              <a:rPr b="1" lang="en" sz="1500">
                <a:solidFill>
                  <a:srgbClr val="1F1F1F"/>
                </a:solidFill>
                <a:highlight>
                  <a:srgbClr val="FFFFFF"/>
                </a:highlight>
                <a:latin typeface="Cambria"/>
                <a:ea typeface="Cambria"/>
                <a:cs typeface="Cambria"/>
                <a:sym typeface="Cambria"/>
              </a:rPr>
              <a:t>Gunicorn "Green Unicorn"</a:t>
            </a:r>
            <a:r>
              <a:rPr lang="en" sz="1500">
                <a:solidFill>
                  <a:srgbClr val="1F1F1F"/>
                </a:solidFill>
                <a:highlight>
                  <a:srgbClr val="FFFFFF"/>
                </a:highlight>
                <a:latin typeface="Cambria"/>
                <a:ea typeface="Cambria"/>
                <a:cs typeface="Cambria"/>
                <a:sym typeface="Cambria"/>
              </a:rPr>
              <a:t> </a:t>
            </a:r>
            <a:r>
              <a:rPr lang="en" sz="1400">
                <a:solidFill>
                  <a:srgbClr val="1F1F1F"/>
                </a:solidFill>
                <a:highlight>
                  <a:srgbClr val="FFFFFF"/>
                </a:highlight>
                <a:latin typeface="Cambria"/>
                <a:ea typeface="Cambria"/>
                <a:cs typeface="Cambria"/>
                <a:sym typeface="Cambria"/>
              </a:rPr>
              <a:t>-Python Web Server Gateway Interface HTTP server. </a:t>
            </a:r>
            <a:endParaRPr sz="1400">
              <a:solidFill>
                <a:srgbClr val="1F1F1F"/>
              </a:solidFill>
              <a:highlight>
                <a:srgbClr val="FFFFFF"/>
              </a:highlight>
              <a:latin typeface="Cambria"/>
              <a:ea typeface="Cambria"/>
              <a:cs typeface="Cambria"/>
              <a:sym typeface="Cambria"/>
            </a:endParaRPr>
          </a:p>
          <a:p>
            <a:pPr indent="0" lvl="0" marL="457200" rtl="0" algn="l">
              <a:spcBef>
                <a:spcPts val="0"/>
              </a:spcBef>
              <a:spcAft>
                <a:spcPts val="1200"/>
              </a:spcAft>
              <a:buNone/>
            </a:pPr>
            <a:r>
              <a:t/>
            </a:r>
            <a:endParaRPr sz="14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383525" y="314700"/>
            <a:ext cx="4115400" cy="50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00">
                <a:solidFill>
                  <a:srgbClr val="1F1F1F"/>
                </a:solidFill>
                <a:latin typeface="Cambria"/>
                <a:ea typeface="Cambria"/>
                <a:cs typeface="Cambria"/>
                <a:sym typeface="Cambria"/>
              </a:rPr>
              <a:t>Ranking Model</a:t>
            </a:r>
            <a:endParaRPr/>
          </a:p>
        </p:txBody>
      </p:sp>
      <p:sp>
        <p:nvSpPr>
          <p:cNvPr id="164" name="Google Shape;164;p18"/>
          <p:cNvSpPr txBox="1"/>
          <p:nvPr>
            <p:ph idx="1" type="body"/>
          </p:nvPr>
        </p:nvSpPr>
        <p:spPr>
          <a:xfrm>
            <a:off x="334375" y="816300"/>
            <a:ext cx="7638000" cy="1041900"/>
          </a:xfrm>
          <a:prstGeom prst="rect">
            <a:avLst/>
          </a:prstGeom>
        </p:spPr>
        <p:txBody>
          <a:bodyPr anchorCtr="0" anchor="t" bIns="91425" lIns="91425" spcFirstLastPara="1" rIns="91425" wrap="square" tIns="91425">
            <a:normAutofit fontScale="25000" lnSpcReduction="20000"/>
          </a:bodyPr>
          <a:lstStyle/>
          <a:p>
            <a:pPr indent="-317500" lvl="0" marL="457200" rtl="0" algn="just">
              <a:lnSpc>
                <a:spcPct val="115000"/>
              </a:lnSpc>
              <a:spcBef>
                <a:spcPts val="1000"/>
              </a:spcBef>
              <a:spcAft>
                <a:spcPts val="0"/>
              </a:spcAft>
              <a:buClr>
                <a:srgbClr val="000000"/>
              </a:buClr>
              <a:buSzPct val="100000"/>
              <a:buFont typeface="Cambria"/>
              <a:buChar char="●"/>
            </a:pPr>
            <a:r>
              <a:rPr lang="en" sz="5600">
                <a:solidFill>
                  <a:srgbClr val="000000"/>
                </a:solidFill>
                <a:latin typeface="Cambria"/>
                <a:ea typeface="Cambria"/>
                <a:cs typeface="Cambria"/>
                <a:sym typeface="Cambria"/>
              </a:rPr>
              <a:t>Through the </a:t>
            </a:r>
            <a:r>
              <a:rPr b="1" lang="en" sz="5600">
                <a:solidFill>
                  <a:srgbClr val="000000"/>
                </a:solidFill>
                <a:latin typeface="Cambria"/>
                <a:ea typeface="Cambria"/>
                <a:cs typeface="Cambria"/>
                <a:sym typeface="Cambria"/>
              </a:rPr>
              <a:t>search_rank.py</a:t>
            </a:r>
            <a:r>
              <a:rPr lang="en" sz="5600">
                <a:solidFill>
                  <a:srgbClr val="000000"/>
                </a:solidFill>
                <a:latin typeface="Cambria"/>
                <a:ea typeface="Cambria"/>
                <a:cs typeface="Cambria"/>
                <a:sym typeface="Cambria"/>
              </a:rPr>
              <a:t> python program, users can apply a ranking algorithm in the load_ranker function to generate accurate and relevant results based on the the input query and the scraped content of each web page such as the movie title, rating, genre, synopsis, cast, and </a:t>
            </a:r>
            <a:r>
              <a:rPr lang="en" sz="5600">
                <a:solidFill>
                  <a:srgbClr val="000000"/>
                </a:solidFill>
                <a:latin typeface="Cambria"/>
                <a:ea typeface="Cambria"/>
                <a:cs typeface="Cambria"/>
                <a:sym typeface="Cambria"/>
              </a:rPr>
              <a:t>critic </a:t>
            </a:r>
            <a:r>
              <a:rPr lang="en" sz="5600">
                <a:solidFill>
                  <a:srgbClr val="000000"/>
                </a:solidFill>
                <a:latin typeface="Cambria"/>
                <a:ea typeface="Cambria"/>
                <a:cs typeface="Cambria"/>
                <a:sym typeface="Cambria"/>
              </a:rPr>
              <a:t>reviews</a:t>
            </a:r>
            <a:r>
              <a:rPr lang="en" sz="5600">
                <a:solidFill>
                  <a:srgbClr val="000000"/>
                </a:solidFill>
                <a:latin typeface="Cambria"/>
                <a:ea typeface="Cambria"/>
                <a:cs typeface="Cambria"/>
                <a:sym typeface="Cambria"/>
              </a:rPr>
              <a:t>.</a:t>
            </a:r>
            <a:br>
              <a:rPr lang="en" sz="5600">
                <a:solidFill>
                  <a:srgbClr val="000000"/>
                </a:solidFill>
                <a:latin typeface="Cambria"/>
                <a:ea typeface="Cambria"/>
                <a:cs typeface="Cambria"/>
                <a:sym typeface="Cambria"/>
              </a:rPr>
            </a:br>
            <a:endParaRPr sz="5600">
              <a:solidFill>
                <a:srgbClr val="000000"/>
              </a:solidFill>
              <a:latin typeface="Cambria"/>
              <a:ea typeface="Cambria"/>
              <a:cs typeface="Cambria"/>
              <a:sym typeface="Cambria"/>
            </a:endParaRPr>
          </a:p>
          <a:p>
            <a:pPr indent="0" lvl="0" marL="457200" rtl="0" algn="just">
              <a:lnSpc>
                <a:spcPct val="115000"/>
              </a:lnSpc>
              <a:spcBef>
                <a:spcPts val="1000"/>
              </a:spcBef>
              <a:spcAft>
                <a:spcPts val="0"/>
              </a:spcAft>
              <a:buNone/>
            </a:pPr>
            <a:r>
              <a:t/>
            </a:r>
            <a:endParaRPr sz="5600">
              <a:solidFill>
                <a:srgbClr val="000000"/>
              </a:solidFill>
              <a:latin typeface="Cambria"/>
              <a:ea typeface="Cambria"/>
              <a:cs typeface="Cambria"/>
              <a:sym typeface="Cambria"/>
            </a:endParaRPr>
          </a:p>
          <a:p>
            <a:pPr indent="0" lvl="0" marL="0" rtl="0" algn="just">
              <a:lnSpc>
                <a:spcPct val="115000"/>
              </a:lnSpc>
              <a:spcBef>
                <a:spcPts val="1000"/>
              </a:spcBef>
              <a:spcAft>
                <a:spcPts val="0"/>
              </a:spcAft>
              <a:buNone/>
            </a:pPr>
            <a:r>
              <a:t/>
            </a:r>
            <a:endParaRPr sz="1200">
              <a:solidFill>
                <a:srgbClr val="000000"/>
              </a:solidFill>
              <a:latin typeface="Cambria"/>
              <a:ea typeface="Cambria"/>
              <a:cs typeface="Cambria"/>
              <a:sym typeface="Cambria"/>
            </a:endParaRPr>
          </a:p>
          <a:p>
            <a:pPr indent="0" lvl="0" marL="457200" rtl="0" algn="just">
              <a:lnSpc>
                <a:spcPct val="115000"/>
              </a:lnSpc>
              <a:spcBef>
                <a:spcPts val="1000"/>
              </a:spcBef>
              <a:spcAft>
                <a:spcPts val="0"/>
              </a:spcAft>
              <a:buNone/>
            </a:pPr>
            <a:r>
              <a:t/>
            </a:r>
            <a:endParaRPr sz="1200">
              <a:solidFill>
                <a:srgbClr val="000000"/>
              </a:solidFill>
              <a:latin typeface="Cambria"/>
              <a:ea typeface="Cambria"/>
              <a:cs typeface="Cambria"/>
              <a:sym typeface="Cambria"/>
            </a:endParaRPr>
          </a:p>
          <a:p>
            <a:pPr indent="0" lvl="0" marL="0" rtl="0" algn="l">
              <a:spcBef>
                <a:spcPts val="1000"/>
              </a:spcBef>
              <a:spcAft>
                <a:spcPts val="1200"/>
              </a:spcAft>
              <a:buNone/>
            </a:pPr>
            <a:r>
              <a:t/>
            </a:r>
            <a:endParaRPr/>
          </a:p>
        </p:txBody>
      </p:sp>
      <p:pic>
        <p:nvPicPr>
          <p:cNvPr id="165" name="Google Shape;165;p18"/>
          <p:cNvPicPr preferRelativeResize="0"/>
          <p:nvPr/>
        </p:nvPicPr>
        <p:blipFill>
          <a:blip r:embed="rId3">
            <a:alphaModFix/>
          </a:blip>
          <a:stretch>
            <a:fillRect/>
          </a:stretch>
        </p:blipFill>
        <p:spPr>
          <a:xfrm>
            <a:off x="2787450" y="1979075"/>
            <a:ext cx="3069800" cy="288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311700" y="540950"/>
            <a:ext cx="8520600" cy="2457000"/>
          </a:xfrm>
          <a:prstGeom prst="rect">
            <a:avLst/>
          </a:prstGeom>
        </p:spPr>
        <p:txBody>
          <a:bodyPr anchorCtr="0" anchor="t" bIns="91425" lIns="91425" spcFirstLastPara="1" rIns="91425" wrap="square" tIns="91425">
            <a:noAutofit/>
          </a:bodyPr>
          <a:lstStyle/>
          <a:p>
            <a:pPr indent="-344170" lvl="0" marL="457200" rtl="0" algn="l">
              <a:lnSpc>
                <a:spcPct val="95000"/>
              </a:lnSpc>
              <a:spcBef>
                <a:spcPts val="0"/>
              </a:spcBef>
              <a:spcAft>
                <a:spcPts val="0"/>
              </a:spcAft>
              <a:buClr>
                <a:srgbClr val="000000"/>
              </a:buClr>
              <a:buSzPts val="1820"/>
              <a:buFont typeface="Cambria"/>
              <a:buChar char="●"/>
            </a:pPr>
            <a:r>
              <a:rPr lang="en" sz="1820">
                <a:solidFill>
                  <a:srgbClr val="000000"/>
                </a:solidFill>
                <a:latin typeface="Cambria"/>
                <a:ea typeface="Cambria"/>
                <a:cs typeface="Cambria"/>
                <a:sym typeface="Cambria"/>
              </a:rPr>
              <a:t>We evaluated 3 ranking algorithms: </a:t>
            </a:r>
            <a:endParaRPr sz="1820">
              <a:solidFill>
                <a:srgbClr val="000000"/>
              </a:solidFill>
              <a:latin typeface="Cambria"/>
              <a:ea typeface="Cambria"/>
              <a:cs typeface="Cambria"/>
              <a:sym typeface="Cambria"/>
            </a:endParaRPr>
          </a:p>
          <a:p>
            <a:pPr indent="-344169" lvl="1" marL="914400" rtl="0" algn="l">
              <a:lnSpc>
                <a:spcPct val="95000"/>
              </a:lnSpc>
              <a:spcBef>
                <a:spcPts val="0"/>
              </a:spcBef>
              <a:spcAft>
                <a:spcPts val="0"/>
              </a:spcAft>
              <a:buClr>
                <a:srgbClr val="000000"/>
              </a:buClr>
              <a:buSzPts val="1820"/>
              <a:buFont typeface="Cambria"/>
              <a:buChar char="○"/>
            </a:pPr>
            <a:r>
              <a:rPr lang="en" sz="1820">
                <a:solidFill>
                  <a:srgbClr val="000000"/>
                </a:solidFill>
                <a:latin typeface="Cambria"/>
                <a:ea typeface="Cambria"/>
                <a:cs typeface="Cambria"/>
                <a:sym typeface="Cambria"/>
              </a:rPr>
              <a:t>BM25</a:t>
            </a:r>
            <a:endParaRPr sz="1820">
              <a:solidFill>
                <a:srgbClr val="000000"/>
              </a:solidFill>
              <a:latin typeface="Cambria"/>
              <a:ea typeface="Cambria"/>
              <a:cs typeface="Cambria"/>
              <a:sym typeface="Cambria"/>
            </a:endParaRPr>
          </a:p>
          <a:p>
            <a:pPr indent="-344169" lvl="1" marL="914400" rtl="0" algn="l">
              <a:lnSpc>
                <a:spcPct val="95000"/>
              </a:lnSpc>
              <a:spcBef>
                <a:spcPts val="0"/>
              </a:spcBef>
              <a:spcAft>
                <a:spcPts val="0"/>
              </a:spcAft>
              <a:buClr>
                <a:srgbClr val="000000"/>
              </a:buClr>
              <a:buSzPts val="1820"/>
              <a:buFont typeface="Cambria"/>
              <a:buChar char="○"/>
            </a:pPr>
            <a:r>
              <a:rPr lang="en" sz="1820">
                <a:solidFill>
                  <a:srgbClr val="000000"/>
                </a:solidFill>
                <a:latin typeface="Cambria"/>
                <a:ea typeface="Cambria"/>
                <a:cs typeface="Cambria"/>
                <a:sym typeface="Cambria"/>
              </a:rPr>
              <a:t>Jelinek-Mercer</a:t>
            </a:r>
            <a:endParaRPr sz="1820">
              <a:solidFill>
                <a:srgbClr val="000000"/>
              </a:solidFill>
              <a:latin typeface="Cambria"/>
              <a:ea typeface="Cambria"/>
              <a:cs typeface="Cambria"/>
              <a:sym typeface="Cambria"/>
            </a:endParaRPr>
          </a:p>
          <a:p>
            <a:pPr indent="-344169" lvl="1" marL="914400" rtl="0" algn="l">
              <a:lnSpc>
                <a:spcPct val="95000"/>
              </a:lnSpc>
              <a:spcBef>
                <a:spcPts val="0"/>
              </a:spcBef>
              <a:spcAft>
                <a:spcPts val="0"/>
              </a:spcAft>
              <a:buClr>
                <a:srgbClr val="000000"/>
              </a:buClr>
              <a:buSzPts val="1820"/>
              <a:buFont typeface="Cambria"/>
              <a:buChar char="○"/>
            </a:pPr>
            <a:r>
              <a:rPr lang="en" sz="1820">
                <a:solidFill>
                  <a:srgbClr val="000000"/>
                </a:solidFill>
                <a:latin typeface="Cambria"/>
                <a:ea typeface="Cambria"/>
                <a:cs typeface="Cambria"/>
                <a:sym typeface="Cambria"/>
              </a:rPr>
              <a:t>Dirichlet Prior</a:t>
            </a:r>
            <a:br>
              <a:rPr lang="en" sz="1820">
                <a:solidFill>
                  <a:srgbClr val="000000"/>
                </a:solidFill>
                <a:latin typeface="Cambria"/>
                <a:ea typeface="Cambria"/>
                <a:cs typeface="Cambria"/>
                <a:sym typeface="Cambria"/>
              </a:rPr>
            </a:br>
            <a:endParaRPr sz="1820">
              <a:solidFill>
                <a:srgbClr val="000000"/>
              </a:solidFill>
              <a:latin typeface="Cambria"/>
              <a:ea typeface="Cambria"/>
              <a:cs typeface="Cambria"/>
              <a:sym typeface="Cambria"/>
            </a:endParaRPr>
          </a:p>
          <a:p>
            <a:pPr indent="-344170" lvl="0" marL="457200" rtl="0" algn="l">
              <a:lnSpc>
                <a:spcPct val="95000"/>
              </a:lnSpc>
              <a:spcBef>
                <a:spcPts val="0"/>
              </a:spcBef>
              <a:spcAft>
                <a:spcPts val="0"/>
              </a:spcAft>
              <a:buClr>
                <a:srgbClr val="000000"/>
              </a:buClr>
              <a:buSzPts val="1820"/>
              <a:buFont typeface="Cambria"/>
              <a:buChar char="●"/>
            </a:pPr>
            <a:r>
              <a:rPr lang="en" sz="1820">
                <a:solidFill>
                  <a:srgbClr val="000000"/>
                </a:solidFill>
                <a:latin typeface="Cambria"/>
                <a:ea typeface="Cambria"/>
                <a:cs typeface="Cambria"/>
                <a:sym typeface="Cambria"/>
              </a:rPr>
              <a:t>We evaluated the model using mean average precision and NDCG@10 based on our tests using sample queries and explicit feedback. </a:t>
            </a:r>
            <a:r>
              <a:rPr lang="en" sz="1820">
                <a:solidFill>
                  <a:srgbClr val="000000"/>
                </a:solidFill>
                <a:latin typeface="Cambria"/>
                <a:ea typeface="Cambria"/>
                <a:cs typeface="Cambria"/>
                <a:sym typeface="Cambria"/>
              </a:rPr>
              <a:t>BM25 is </a:t>
            </a:r>
            <a:r>
              <a:rPr lang="en" sz="1820">
                <a:solidFill>
                  <a:srgbClr val="000000"/>
                </a:solidFill>
                <a:latin typeface="Cambria"/>
                <a:ea typeface="Cambria"/>
                <a:cs typeface="Cambria"/>
                <a:sym typeface="Cambria"/>
              </a:rPr>
              <a:t>in </a:t>
            </a:r>
            <a:r>
              <a:rPr lang="en" sz="1820">
                <a:solidFill>
                  <a:srgbClr val="000000"/>
                </a:solidFill>
                <a:latin typeface="Cambria"/>
                <a:ea typeface="Cambria"/>
                <a:cs typeface="Cambria"/>
                <a:sym typeface="Cambria"/>
              </a:rPr>
              <a:t>our model since we found it to have the best results after tuning for the optimal parameters for each algorithm</a:t>
            </a:r>
            <a:endParaRPr sz="1820">
              <a:solidFill>
                <a:srgbClr val="000000"/>
              </a:solidFill>
              <a:latin typeface="Cambria"/>
              <a:ea typeface="Cambria"/>
              <a:cs typeface="Cambria"/>
              <a:sym typeface="Cambria"/>
            </a:endParaRPr>
          </a:p>
          <a:p>
            <a:pPr indent="0" lvl="0" marL="457200" rtl="0" algn="l">
              <a:lnSpc>
                <a:spcPct val="95000"/>
              </a:lnSpc>
              <a:spcBef>
                <a:spcPts val="1200"/>
              </a:spcBef>
              <a:spcAft>
                <a:spcPts val="1200"/>
              </a:spcAft>
              <a:buSzPts val="440"/>
              <a:buNone/>
            </a:pPr>
            <a:r>
              <a:t/>
            </a:r>
            <a:endParaRPr sz="1720"/>
          </a:p>
        </p:txBody>
      </p:sp>
      <p:graphicFrame>
        <p:nvGraphicFramePr>
          <p:cNvPr id="171" name="Google Shape;171;p19"/>
          <p:cNvGraphicFramePr/>
          <p:nvPr/>
        </p:nvGraphicFramePr>
        <p:xfrm>
          <a:off x="830900" y="3168225"/>
          <a:ext cx="3000000" cy="3000000"/>
        </p:xfrm>
        <a:graphic>
          <a:graphicData uri="http://schemas.openxmlformats.org/drawingml/2006/table">
            <a:tbl>
              <a:tblPr>
                <a:noFill/>
                <a:tableStyleId>{B5BCCD16-98B0-485D-82BA-9DDE77CB4245}</a:tableStyleId>
              </a:tblPr>
              <a:tblGrid>
                <a:gridCol w="2337050"/>
                <a:gridCol w="2214325"/>
                <a:gridCol w="2730075"/>
              </a:tblGrid>
              <a:tr h="518950">
                <a:tc>
                  <a:txBody>
                    <a:bodyPr/>
                    <a:lstStyle/>
                    <a:p>
                      <a:pPr indent="0" lvl="0" marL="0" rtl="0" algn="ctr">
                        <a:lnSpc>
                          <a:spcPct val="115000"/>
                        </a:lnSpc>
                        <a:spcBef>
                          <a:spcPts val="0"/>
                        </a:spcBef>
                        <a:spcAft>
                          <a:spcPts val="0"/>
                        </a:spcAft>
                        <a:buNone/>
                      </a:pPr>
                      <a:r>
                        <a:rPr lang="en" sz="1600">
                          <a:solidFill>
                            <a:srgbClr val="434343"/>
                          </a:solidFill>
                          <a:latin typeface="Cambria"/>
                          <a:ea typeface="Cambria"/>
                          <a:cs typeface="Cambria"/>
                          <a:sym typeface="Cambria"/>
                        </a:rPr>
                        <a:t>Algorithm</a:t>
                      </a:r>
                      <a:endParaRPr sz="1600">
                        <a:solidFill>
                          <a:srgbClr val="434343"/>
                        </a:solidFill>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rgbClr val="434343"/>
                          </a:solidFill>
                          <a:latin typeface="Cambria"/>
                          <a:ea typeface="Cambria"/>
                          <a:cs typeface="Cambria"/>
                          <a:sym typeface="Cambria"/>
                        </a:rPr>
                        <a:t>Mean Avg. Precision</a:t>
                      </a:r>
                      <a:endParaRPr sz="1600">
                        <a:solidFill>
                          <a:srgbClr val="434343"/>
                        </a:solidFill>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rgbClr val="434343"/>
                          </a:solidFill>
                          <a:latin typeface="Cambria"/>
                          <a:ea typeface="Cambria"/>
                          <a:cs typeface="Cambria"/>
                          <a:sym typeface="Cambria"/>
                        </a:rPr>
                        <a:t>NDCG@10</a:t>
                      </a:r>
                      <a:endParaRPr sz="1600">
                        <a:solidFill>
                          <a:srgbClr val="434343"/>
                        </a:solidFill>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350">
                <a:tc>
                  <a:txBody>
                    <a:bodyPr/>
                    <a:lstStyle/>
                    <a:p>
                      <a:pPr indent="0" lvl="0" marL="0" rtl="0" algn="ctr">
                        <a:lnSpc>
                          <a:spcPct val="115000"/>
                        </a:lnSpc>
                        <a:spcBef>
                          <a:spcPts val="0"/>
                        </a:spcBef>
                        <a:spcAft>
                          <a:spcPts val="0"/>
                        </a:spcAft>
                        <a:buNone/>
                      </a:pPr>
                      <a:r>
                        <a:rPr b="1" lang="en">
                          <a:latin typeface="Cambria"/>
                          <a:ea typeface="Cambria"/>
                          <a:cs typeface="Cambria"/>
                          <a:sym typeface="Cambria"/>
                        </a:rPr>
                        <a:t>BM25 (k1=1.2, b=0)</a:t>
                      </a:r>
                      <a:endParaRPr b="1">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latin typeface="Cambria"/>
                          <a:ea typeface="Cambria"/>
                          <a:cs typeface="Cambria"/>
                          <a:sym typeface="Cambria"/>
                        </a:rPr>
                        <a:t>0.6741369048</a:t>
                      </a:r>
                      <a:endParaRPr b="1">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latin typeface="Cambria"/>
                          <a:ea typeface="Cambria"/>
                          <a:cs typeface="Cambria"/>
                          <a:sym typeface="Cambria"/>
                        </a:rPr>
                        <a:t>0.8299627915</a:t>
                      </a:r>
                      <a:endParaRPr b="1">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35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Jelinek-Mercer (Alpha = 20)</a:t>
                      </a:r>
                      <a:endParaRPr>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0.6113575708</a:t>
                      </a:r>
                      <a:endParaRPr>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0.7800326674</a:t>
                      </a:r>
                      <a:endParaRPr>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35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Dirichlet Prior (mu = 0.1)</a:t>
                      </a:r>
                      <a:endParaRPr>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0.6028754279</a:t>
                      </a:r>
                      <a:endParaRPr>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0.7756776975</a:t>
                      </a:r>
                      <a:endParaRPr>
                        <a:latin typeface="Cambria"/>
                        <a:ea typeface="Cambria"/>
                        <a:cs typeface="Cambria"/>
                        <a:sym typeface="Cambria"/>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280150"/>
            <a:ext cx="7505700" cy="6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1F1F1F"/>
                </a:solidFill>
                <a:latin typeface="Cambria"/>
                <a:ea typeface="Cambria"/>
                <a:cs typeface="Cambria"/>
                <a:sym typeface="Cambria"/>
              </a:rPr>
              <a:t>D</a:t>
            </a:r>
            <a:r>
              <a:rPr b="1" lang="en" sz="2400">
                <a:solidFill>
                  <a:srgbClr val="1F1F1F"/>
                </a:solidFill>
                <a:latin typeface="Cambria"/>
                <a:ea typeface="Cambria"/>
                <a:cs typeface="Cambria"/>
                <a:sym typeface="Cambria"/>
              </a:rPr>
              <a:t>EPLOYMENT</a:t>
            </a:r>
            <a:endParaRPr b="1" sz="2400">
              <a:latin typeface="Cambria"/>
              <a:ea typeface="Cambria"/>
              <a:cs typeface="Cambria"/>
              <a:sym typeface="Cambria"/>
            </a:endParaRPr>
          </a:p>
        </p:txBody>
      </p:sp>
      <p:sp>
        <p:nvSpPr>
          <p:cNvPr id="177" name="Google Shape;177;p20"/>
          <p:cNvSpPr txBox="1"/>
          <p:nvPr>
            <p:ph idx="1" type="body"/>
          </p:nvPr>
        </p:nvSpPr>
        <p:spPr>
          <a:xfrm>
            <a:off x="531425" y="905875"/>
            <a:ext cx="7236900" cy="36258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1000"/>
              </a:spcBef>
              <a:spcAft>
                <a:spcPts val="0"/>
              </a:spcAft>
              <a:buNone/>
            </a:pPr>
            <a:r>
              <a:rPr lang="en" sz="1500">
                <a:solidFill>
                  <a:srgbClr val="000000"/>
                </a:solidFill>
                <a:latin typeface="Cambria"/>
                <a:ea typeface="Cambria"/>
                <a:cs typeface="Cambria"/>
                <a:sym typeface="Cambria"/>
              </a:rPr>
              <a:t>Run the below commands in console</a:t>
            </a:r>
            <a:endParaRPr sz="1500">
              <a:solidFill>
                <a:srgbClr val="000000"/>
              </a:solidFill>
              <a:latin typeface="Cambria"/>
              <a:ea typeface="Cambria"/>
              <a:cs typeface="Cambria"/>
              <a:sym typeface="Cambria"/>
            </a:endParaRPr>
          </a:p>
          <a:p>
            <a:pPr indent="-323850" lvl="0" marL="457200" rtl="0" algn="just">
              <a:lnSpc>
                <a:spcPct val="100000"/>
              </a:lnSpc>
              <a:spcBef>
                <a:spcPts val="1000"/>
              </a:spcBef>
              <a:spcAft>
                <a:spcPts val="0"/>
              </a:spcAft>
              <a:buClr>
                <a:srgbClr val="1F1F1F"/>
              </a:buClr>
              <a:buSzPts val="1500"/>
              <a:buFont typeface="Cambria"/>
              <a:buChar char="●"/>
            </a:pPr>
            <a:r>
              <a:rPr lang="en" sz="1500">
                <a:solidFill>
                  <a:srgbClr val="000000"/>
                </a:solidFill>
                <a:latin typeface="Cambria"/>
                <a:ea typeface="Cambria"/>
                <a:cs typeface="Cambria"/>
                <a:sym typeface="Cambria"/>
              </a:rPr>
              <a:t>Clone the github repository:</a:t>
            </a:r>
            <a:endParaRPr sz="1500">
              <a:solidFill>
                <a:srgbClr val="000000"/>
              </a:solidFill>
              <a:latin typeface="Cambria"/>
              <a:ea typeface="Cambria"/>
              <a:cs typeface="Cambria"/>
              <a:sym typeface="Cambria"/>
            </a:endParaRPr>
          </a:p>
          <a:p>
            <a:pPr indent="0" lvl="0" marL="457200" rtl="0" algn="just">
              <a:lnSpc>
                <a:spcPct val="100000"/>
              </a:lnSpc>
              <a:spcBef>
                <a:spcPts val="1000"/>
              </a:spcBef>
              <a:spcAft>
                <a:spcPts val="0"/>
              </a:spcAft>
              <a:buNone/>
            </a:pPr>
            <a:r>
              <a:rPr lang="en" sz="1500">
                <a:solidFill>
                  <a:srgbClr val="0000FF"/>
                </a:solidFill>
                <a:latin typeface="Cambria"/>
                <a:ea typeface="Cambria"/>
                <a:cs typeface="Cambria"/>
                <a:sym typeface="Cambria"/>
              </a:rPr>
              <a:t>$  git clone </a:t>
            </a:r>
            <a:r>
              <a:rPr lang="en" sz="1500" u="sng">
                <a:solidFill>
                  <a:schemeClr val="hlink"/>
                </a:solidFill>
                <a:latin typeface="Cambria"/>
                <a:ea typeface="Cambria"/>
                <a:cs typeface="Cambria"/>
                <a:sym typeface="Cambria"/>
                <a:hlinkClick r:id="rId3"/>
              </a:rPr>
              <a:t>https://github.com/muneshb/CourseProject.git</a:t>
            </a:r>
            <a:endParaRPr sz="1500">
              <a:solidFill>
                <a:srgbClr val="0000FF"/>
              </a:solidFill>
              <a:latin typeface="Cambria"/>
              <a:ea typeface="Cambria"/>
              <a:cs typeface="Cambria"/>
              <a:sym typeface="Cambria"/>
            </a:endParaRPr>
          </a:p>
          <a:p>
            <a:pPr indent="0" lvl="0" marL="457200" rtl="0" algn="just">
              <a:lnSpc>
                <a:spcPct val="100000"/>
              </a:lnSpc>
              <a:spcBef>
                <a:spcPts val="1000"/>
              </a:spcBef>
              <a:spcAft>
                <a:spcPts val="0"/>
              </a:spcAft>
              <a:buNone/>
            </a:pPr>
            <a:r>
              <a:rPr lang="en" sz="1500">
                <a:solidFill>
                  <a:srgbClr val="1F1F1F"/>
                </a:solidFill>
                <a:latin typeface="Cambria"/>
                <a:ea typeface="Cambria"/>
                <a:cs typeface="Cambria"/>
                <a:sym typeface="Cambria"/>
              </a:rPr>
              <a:t>Change the directory to the source folder inside the Project to run the rest of the commands. </a:t>
            </a:r>
            <a:endParaRPr sz="1500">
              <a:solidFill>
                <a:srgbClr val="1F1F1F"/>
              </a:solidFill>
              <a:latin typeface="Cambria"/>
              <a:ea typeface="Cambria"/>
              <a:cs typeface="Cambria"/>
              <a:sym typeface="Cambria"/>
            </a:endParaRPr>
          </a:p>
          <a:p>
            <a:pPr indent="-323850" lvl="0" marL="457200" rtl="0" algn="just">
              <a:lnSpc>
                <a:spcPct val="115000"/>
              </a:lnSpc>
              <a:spcBef>
                <a:spcPts val="1000"/>
              </a:spcBef>
              <a:spcAft>
                <a:spcPts val="0"/>
              </a:spcAft>
              <a:buClr>
                <a:srgbClr val="1F1F1F"/>
              </a:buClr>
              <a:buSzPts val="1500"/>
              <a:buFont typeface="Cambria"/>
              <a:buChar char="●"/>
            </a:pPr>
            <a:r>
              <a:rPr lang="en" sz="1500">
                <a:solidFill>
                  <a:srgbClr val="000000"/>
                </a:solidFill>
                <a:latin typeface="Cambria"/>
                <a:ea typeface="Cambria"/>
                <a:cs typeface="Cambria"/>
                <a:sym typeface="Cambria"/>
              </a:rPr>
              <a:t>Install all the required packages:</a:t>
            </a:r>
            <a:endParaRPr sz="1500">
              <a:solidFill>
                <a:srgbClr val="000000"/>
              </a:solidFill>
              <a:latin typeface="Cambria"/>
              <a:ea typeface="Cambria"/>
              <a:cs typeface="Cambria"/>
              <a:sym typeface="Cambria"/>
            </a:endParaRPr>
          </a:p>
          <a:p>
            <a:pPr indent="0" lvl="0" marL="457200" rtl="0" algn="just">
              <a:lnSpc>
                <a:spcPct val="115000"/>
              </a:lnSpc>
              <a:spcBef>
                <a:spcPts val="1000"/>
              </a:spcBef>
              <a:spcAft>
                <a:spcPts val="0"/>
              </a:spcAft>
              <a:buNone/>
            </a:pPr>
            <a:r>
              <a:rPr lang="en" sz="1500">
                <a:solidFill>
                  <a:srgbClr val="000000"/>
                </a:solidFill>
                <a:latin typeface="Cambria"/>
                <a:ea typeface="Cambria"/>
                <a:cs typeface="Cambria"/>
                <a:sym typeface="Cambria"/>
              </a:rPr>
              <a:t> 		</a:t>
            </a:r>
            <a:r>
              <a:rPr lang="en" sz="1500">
                <a:solidFill>
                  <a:srgbClr val="0000FF"/>
                </a:solidFill>
                <a:latin typeface="Cambria"/>
                <a:ea typeface="Cambria"/>
                <a:cs typeface="Cambria"/>
                <a:sym typeface="Cambria"/>
              </a:rPr>
              <a:t>$ sh install.sh </a:t>
            </a:r>
            <a:endParaRPr sz="1500">
              <a:solidFill>
                <a:srgbClr val="0000FF"/>
              </a:solidFill>
              <a:latin typeface="Cambria"/>
              <a:ea typeface="Cambria"/>
              <a:cs typeface="Cambria"/>
              <a:sym typeface="Cambria"/>
            </a:endParaRPr>
          </a:p>
          <a:p>
            <a:pPr indent="-323850" lvl="0" marL="457200" rtl="0" algn="l">
              <a:spcBef>
                <a:spcPts val="1000"/>
              </a:spcBef>
              <a:spcAft>
                <a:spcPts val="0"/>
              </a:spcAft>
              <a:buClr>
                <a:srgbClr val="000000"/>
              </a:buClr>
              <a:buSzPts val="1500"/>
              <a:buFont typeface="Cambria"/>
              <a:buChar char="●"/>
            </a:pPr>
            <a:r>
              <a:rPr lang="en" sz="1500">
                <a:solidFill>
                  <a:srgbClr val="000000"/>
                </a:solidFill>
                <a:latin typeface="Cambria"/>
                <a:ea typeface="Cambria"/>
                <a:cs typeface="Cambria"/>
                <a:sym typeface="Cambria"/>
              </a:rPr>
              <a:t>Start the web server locally :</a:t>
            </a:r>
            <a:endParaRPr sz="1500">
              <a:solidFill>
                <a:srgbClr val="000000"/>
              </a:solidFill>
              <a:latin typeface="Cambria"/>
              <a:ea typeface="Cambria"/>
              <a:cs typeface="Cambria"/>
              <a:sym typeface="Cambria"/>
            </a:endParaRPr>
          </a:p>
          <a:p>
            <a:pPr indent="0" lvl="0" marL="914400" rtl="0" algn="l">
              <a:lnSpc>
                <a:spcPct val="100000"/>
              </a:lnSpc>
              <a:spcBef>
                <a:spcPts val="1200"/>
              </a:spcBef>
              <a:spcAft>
                <a:spcPts val="0"/>
              </a:spcAft>
              <a:buNone/>
            </a:pPr>
            <a:r>
              <a:rPr lang="en" sz="1500">
                <a:latin typeface="Cambria"/>
                <a:ea typeface="Cambria"/>
                <a:cs typeface="Cambria"/>
                <a:sym typeface="Cambria"/>
              </a:rPr>
              <a:t>	</a:t>
            </a:r>
            <a:r>
              <a:rPr lang="en" sz="1500">
                <a:solidFill>
                  <a:srgbClr val="0000FF"/>
                </a:solidFill>
                <a:latin typeface="Cambria"/>
                <a:ea typeface="Cambria"/>
                <a:cs typeface="Cambria"/>
                <a:sym typeface="Cambria"/>
              </a:rPr>
              <a:t>$ sh run.sh</a:t>
            </a:r>
            <a:endParaRPr>
              <a:solidFill>
                <a:srgbClr val="0000FF"/>
              </a:solidFill>
              <a:latin typeface="Cambria"/>
              <a:ea typeface="Cambria"/>
              <a:cs typeface="Cambria"/>
              <a:sym typeface="Cambria"/>
            </a:endParaRPr>
          </a:p>
          <a:p>
            <a:pPr indent="0" lvl="0" marL="457200" rtl="0" algn="just">
              <a:lnSpc>
                <a:spcPct val="115000"/>
              </a:lnSpc>
              <a:spcBef>
                <a:spcPts val="1200"/>
              </a:spcBef>
              <a:spcAft>
                <a:spcPts val="1000"/>
              </a:spcAft>
              <a:buNone/>
            </a:pPr>
            <a:r>
              <a:t/>
            </a:r>
            <a:endParaRPr sz="1500">
              <a:solidFill>
                <a:srgbClr val="0000FF"/>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832200" y="613950"/>
            <a:ext cx="7479600" cy="3915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1000"/>
              </a:spcBef>
              <a:spcAft>
                <a:spcPts val="0"/>
              </a:spcAft>
              <a:buNone/>
            </a:pPr>
            <a:r>
              <a:t/>
            </a:r>
            <a:endParaRPr sz="1700">
              <a:solidFill>
                <a:srgbClr val="0000FF"/>
              </a:solidFill>
              <a:latin typeface="Cambria"/>
              <a:ea typeface="Cambria"/>
              <a:cs typeface="Cambria"/>
              <a:sym typeface="Cambria"/>
            </a:endParaRPr>
          </a:p>
          <a:p>
            <a:pPr indent="0" lvl="0" marL="0" rtl="0" algn="just">
              <a:spcBef>
                <a:spcPts val="1200"/>
              </a:spcBef>
              <a:spcAft>
                <a:spcPts val="0"/>
              </a:spcAft>
              <a:buNone/>
            </a:pPr>
            <a:r>
              <a:rPr b="1" lang="en" sz="1500">
                <a:solidFill>
                  <a:srgbClr val="000000"/>
                </a:solidFill>
                <a:latin typeface="Cambria"/>
                <a:ea typeface="Cambria"/>
                <a:cs typeface="Cambria"/>
                <a:sym typeface="Cambria"/>
              </a:rPr>
              <a:t>(Optional steps)</a:t>
            </a:r>
            <a:endParaRPr b="1" sz="1500">
              <a:solidFill>
                <a:srgbClr val="000000"/>
              </a:solidFill>
              <a:latin typeface="Cambria"/>
              <a:ea typeface="Cambria"/>
              <a:cs typeface="Cambria"/>
              <a:sym typeface="Cambria"/>
            </a:endParaRPr>
          </a:p>
          <a:p>
            <a:pPr indent="-316706" lvl="0" marL="457200" rtl="0" algn="just">
              <a:spcBef>
                <a:spcPts val="1000"/>
              </a:spcBef>
              <a:spcAft>
                <a:spcPts val="0"/>
              </a:spcAft>
              <a:buClr>
                <a:srgbClr val="1F1F1F"/>
              </a:buClr>
              <a:buSzPct val="100000"/>
              <a:buFont typeface="Cambria"/>
              <a:buChar char="●"/>
            </a:pPr>
            <a:r>
              <a:rPr lang="en" sz="1500">
                <a:solidFill>
                  <a:srgbClr val="000000"/>
                </a:solidFill>
                <a:latin typeface="Cambria"/>
                <a:ea typeface="Cambria"/>
                <a:cs typeface="Cambria"/>
                <a:sym typeface="Cambria"/>
              </a:rPr>
              <a:t>Scrape the latest documents and information from source url:</a:t>
            </a:r>
            <a:endParaRPr sz="1500">
              <a:solidFill>
                <a:srgbClr val="000000"/>
              </a:solidFill>
              <a:latin typeface="Cambria"/>
              <a:ea typeface="Cambria"/>
              <a:cs typeface="Cambria"/>
              <a:sym typeface="Cambria"/>
            </a:endParaRPr>
          </a:p>
          <a:p>
            <a:pPr indent="0" lvl="0" marL="457200" rtl="0" algn="just">
              <a:spcBef>
                <a:spcPts val="1000"/>
              </a:spcBef>
              <a:spcAft>
                <a:spcPts val="0"/>
              </a:spcAft>
              <a:buNone/>
            </a:pPr>
            <a:r>
              <a:rPr lang="en" sz="1500">
                <a:solidFill>
                  <a:srgbClr val="0000FF"/>
                </a:solidFill>
                <a:latin typeface="Cambria"/>
                <a:ea typeface="Cambria"/>
                <a:cs typeface="Cambria"/>
                <a:sym typeface="Cambria"/>
              </a:rPr>
              <a:t>$ sh scrape.sh </a:t>
            </a:r>
            <a:endParaRPr b="1" sz="1500">
              <a:solidFill>
                <a:srgbClr val="000000"/>
              </a:solidFill>
              <a:latin typeface="Cambria"/>
              <a:ea typeface="Cambria"/>
              <a:cs typeface="Cambria"/>
              <a:sym typeface="Cambria"/>
            </a:endParaRPr>
          </a:p>
          <a:p>
            <a:pPr indent="-316706" lvl="0" marL="457200" rtl="0" algn="just">
              <a:spcBef>
                <a:spcPts val="1000"/>
              </a:spcBef>
              <a:spcAft>
                <a:spcPts val="0"/>
              </a:spcAft>
              <a:buClr>
                <a:srgbClr val="1F1F1F"/>
              </a:buClr>
              <a:buSzPct val="100000"/>
              <a:buFont typeface="Cambria"/>
              <a:buChar char="●"/>
            </a:pPr>
            <a:r>
              <a:rPr lang="en" sz="1500">
                <a:solidFill>
                  <a:srgbClr val="000000"/>
                </a:solidFill>
                <a:latin typeface="Cambria"/>
                <a:ea typeface="Cambria"/>
                <a:cs typeface="Cambria"/>
                <a:sym typeface="Cambria"/>
              </a:rPr>
              <a:t>This step prints the Mean Average Precision and nDCG values based on the queries file</a:t>
            </a:r>
            <a:endParaRPr sz="1500">
              <a:solidFill>
                <a:srgbClr val="1F1F1F"/>
              </a:solidFill>
              <a:latin typeface="Cambria"/>
              <a:ea typeface="Cambria"/>
              <a:cs typeface="Cambria"/>
              <a:sym typeface="Cambria"/>
            </a:endParaRPr>
          </a:p>
          <a:p>
            <a:pPr indent="457200" lvl="0" marL="0" rtl="0" algn="just">
              <a:spcBef>
                <a:spcPts val="1000"/>
              </a:spcBef>
              <a:spcAft>
                <a:spcPts val="0"/>
              </a:spcAft>
              <a:buNone/>
            </a:pPr>
            <a:r>
              <a:rPr lang="en" sz="1500">
                <a:solidFill>
                  <a:srgbClr val="0000FF"/>
                </a:solidFill>
                <a:latin typeface="Cambria"/>
                <a:ea typeface="Cambria"/>
                <a:cs typeface="Cambria"/>
                <a:sym typeface="Cambria"/>
              </a:rPr>
              <a:t>$ python search_rank.py config.toml</a:t>
            </a:r>
            <a:endParaRPr sz="1500">
              <a:solidFill>
                <a:srgbClr val="0000FF"/>
              </a:solidFill>
              <a:latin typeface="Cambria"/>
              <a:ea typeface="Cambria"/>
              <a:cs typeface="Cambria"/>
              <a:sym typeface="Cambria"/>
            </a:endParaRPr>
          </a:p>
          <a:p>
            <a:pPr indent="457200" lvl="0" marL="0" rtl="0" algn="just">
              <a:spcBef>
                <a:spcPts val="1000"/>
              </a:spcBef>
              <a:spcAft>
                <a:spcPts val="0"/>
              </a:spcAft>
              <a:buNone/>
            </a:pPr>
            <a:r>
              <a:t/>
            </a:r>
            <a:endParaRPr sz="1500">
              <a:solidFill>
                <a:srgbClr val="0000FF"/>
              </a:solidFill>
              <a:latin typeface="Cambria"/>
              <a:ea typeface="Cambria"/>
              <a:cs typeface="Cambria"/>
              <a:sym typeface="Cambria"/>
            </a:endParaRPr>
          </a:p>
          <a:p>
            <a:pPr indent="-316706" lvl="0" marL="457200" rtl="0" algn="l">
              <a:lnSpc>
                <a:spcPct val="100000"/>
              </a:lnSpc>
              <a:spcBef>
                <a:spcPts val="1000"/>
              </a:spcBef>
              <a:spcAft>
                <a:spcPts val="0"/>
              </a:spcAft>
              <a:buClr>
                <a:srgbClr val="000000"/>
              </a:buClr>
              <a:buSzPct val="100000"/>
              <a:buFont typeface="Cambria"/>
              <a:buChar char="●"/>
            </a:pPr>
            <a:r>
              <a:rPr lang="en" sz="1500">
                <a:solidFill>
                  <a:srgbClr val="000000"/>
                </a:solidFill>
                <a:latin typeface="Cambria"/>
                <a:ea typeface="Cambria"/>
                <a:cs typeface="Cambria"/>
                <a:sym typeface="Cambria"/>
              </a:rPr>
              <a:t>Alternately, the application can be accessed directly by using the web url: </a:t>
            </a:r>
            <a:endParaRPr sz="1500">
              <a:solidFill>
                <a:srgbClr val="000000"/>
              </a:solidFill>
              <a:latin typeface="Cambria"/>
              <a:ea typeface="Cambria"/>
              <a:cs typeface="Cambria"/>
              <a:sym typeface="Cambria"/>
            </a:endParaRPr>
          </a:p>
          <a:p>
            <a:pPr indent="457200" lvl="0" marL="457200" rtl="0" algn="just">
              <a:lnSpc>
                <a:spcPct val="106666"/>
              </a:lnSpc>
              <a:spcBef>
                <a:spcPts val="1200"/>
              </a:spcBef>
              <a:spcAft>
                <a:spcPts val="0"/>
              </a:spcAft>
              <a:buNone/>
            </a:pPr>
            <a:r>
              <a:rPr lang="en" sz="1500" u="sng">
                <a:solidFill>
                  <a:srgbClr val="0000FF"/>
                </a:solidFill>
                <a:latin typeface="Cambria"/>
                <a:ea typeface="Cambria"/>
                <a:cs typeface="Cambria"/>
                <a:sym typeface="Cambria"/>
                <a:hlinkClick r:id="rId3">
                  <a:extLst>
                    <a:ext uri="{A12FA001-AC4F-418D-AE19-62706E023703}">
                      <ahyp:hlinkClr val="tx"/>
                    </a:ext>
                  </a:extLst>
                </a:hlinkClick>
              </a:rPr>
              <a:t>https://not-so-rotten-tomatoes.herokuapp.com/</a:t>
            </a:r>
            <a:r>
              <a:rPr b="1" lang="en" sz="1500">
                <a:solidFill>
                  <a:srgbClr val="0000FF"/>
                </a:solidFill>
                <a:latin typeface="Cambria"/>
                <a:ea typeface="Cambria"/>
                <a:cs typeface="Cambria"/>
                <a:sym typeface="Cambria"/>
              </a:rPr>
              <a:t> </a:t>
            </a:r>
            <a:endParaRPr b="1" sz="1500">
              <a:solidFill>
                <a:srgbClr val="0000FF"/>
              </a:solidFill>
              <a:latin typeface="Cambria"/>
              <a:ea typeface="Cambria"/>
              <a:cs typeface="Cambria"/>
              <a:sym typeface="Cambria"/>
            </a:endParaRPr>
          </a:p>
          <a:p>
            <a:pPr indent="0" lvl="0" marL="0" rtl="0" algn="just">
              <a:spcBef>
                <a:spcPts val="1000"/>
              </a:spcBef>
              <a:spcAft>
                <a:spcPts val="0"/>
              </a:spcAft>
              <a:buNone/>
            </a:pPr>
            <a:r>
              <a:t/>
            </a:r>
            <a:endParaRPr sz="1500">
              <a:solidFill>
                <a:srgbClr val="0000FF"/>
              </a:solidFill>
              <a:latin typeface="Cambria"/>
              <a:ea typeface="Cambria"/>
              <a:cs typeface="Cambria"/>
              <a:sym typeface="Cambria"/>
            </a:endParaRPr>
          </a:p>
          <a:p>
            <a:pPr indent="0" lvl="0" marL="457200" rtl="0" algn="l">
              <a:lnSpc>
                <a:spcPct val="100000"/>
              </a:lnSpc>
              <a:spcBef>
                <a:spcPts val="1000"/>
              </a:spcBef>
              <a:spcAft>
                <a:spcPts val="1200"/>
              </a:spcAft>
              <a:buNone/>
            </a:pPr>
            <a:r>
              <a:t/>
            </a:r>
            <a:endParaRPr sz="1400">
              <a:solidFill>
                <a:srgbClr val="0000FF"/>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