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3"/>
  </p:notesMasterIdLst>
  <p:sldIdLst>
    <p:sldId id="404" r:id="rId2"/>
    <p:sldId id="405" r:id="rId3"/>
    <p:sldId id="406" r:id="rId4"/>
    <p:sldId id="407" r:id="rId5"/>
    <p:sldId id="408" r:id="rId6"/>
    <p:sldId id="409" r:id="rId7"/>
    <p:sldId id="410" r:id="rId8"/>
    <p:sldId id="411" r:id="rId9"/>
    <p:sldId id="412" r:id="rId10"/>
    <p:sldId id="413" r:id="rId11"/>
    <p:sldId id="414" r:id="rId12"/>
    <p:sldId id="415" r:id="rId13"/>
    <p:sldId id="417" r:id="rId14"/>
    <p:sldId id="418" r:id="rId15"/>
    <p:sldId id="419" r:id="rId16"/>
    <p:sldId id="416" r:id="rId17"/>
    <p:sldId id="420" r:id="rId18"/>
    <p:sldId id="432" r:id="rId19"/>
    <p:sldId id="421" r:id="rId20"/>
    <p:sldId id="422" r:id="rId21"/>
    <p:sldId id="423" r:id="rId22"/>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a krishna paratkar" initials="r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8F25D-5870-4DB4-9389-C5C8F2116853}" v="2" dt="2023-10-17T04:40:53.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7" d="100"/>
          <a:sy n="107" d="100"/>
        </p:scale>
        <p:origin x="754"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ini" userId="2cab6112da354ce8" providerId="LiveId" clId="{4978F25D-5870-4DB4-9389-C5C8F2116853}"/>
    <pc:docChg chg="modSld">
      <pc:chgData name="nandini" userId="2cab6112da354ce8" providerId="LiveId" clId="{4978F25D-5870-4DB4-9389-C5C8F2116853}" dt="2023-10-17T04:41:16.968" v="1" actId="255"/>
      <pc:docMkLst>
        <pc:docMk/>
      </pc:docMkLst>
      <pc:sldChg chg="modSp mod">
        <pc:chgData name="nandini" userId="2cab6112da354ce8" providerId="LiveId" clId="{4978F25D-5870-4DB4-9389-C5C8F2116853}" dt="2023-10-17T04:41:16.968" v="1" actId="255"/>
        <pc:sldMkLst>
          <pc:docMk/>
          <pc:sldMk cId="0" sldId="404"/>
        </pc:sldMkLst>
        <pc:spChg chg="mod">
          <ac:chgData name="nandini" userId="2cab6112da354ce8" providerId="LiveId" clId="{4978F25D-5870-4DB4-9389-C5C8F2116853}" dt="2023-10-17T04:41:16.968" v="1" actId="255"/>
          <ac:spMkLst>
            <pc:docMk/>
            <pc:sldMk cId="0" sldId="404"/>
            <ac:spMk id="10485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Slide Image Placeholder 1"/>
          <p:cNvSpPr>
            <a:spLocks noGrp="1" noRot="1" noChangeAspect="1"/>
          </p:cNvSpPr>
          <p:nvPr>
            <p:ph type="sldImg"/>
          </p:nvPr>
        </p:nvSpPr>
        <p:spPr/>
      </p:sp>
      <p:sp>
        <p:nvSpPr>
          <p:cNvPr id="1048590" name="Notes Placeholder 2"/>
          <p:cNvSpPr>
            <a:spLocks noGrp="1"/>
          </p:cNvSpPr>
          <p:nvPr>
            <p:ph type="body" idx="1"/>
          </p:nvPr>
        </p:nvSpPr>
        <p:spPr/>
        <p:txBody>
          <a:bodyPr/>
          <a:lstStyle/>
          <a:p>
            <a:endParaRPr lang="en-US" dirty="0"/>
          </a:p>
        </p:txBody>
      </p:sp>
      <p:sp>
        <p:nvSpPr>
          <p:cNvPr id="1048591"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Slide Image Placeholder 1"/>
          <p:cNvSpPr>
            <a:spLocks noGrp="1" noRot="1" noChangeAspect="1"/>
          </p:cNvSpPr>
          <p:nvPr>
            <p:ph type="sldImg"/>
          </p:nvPr>
        </p:nvSpPr>
        <p:spPr/>
      </p:sp>
      <p:sp>
        <p:nvSpPr>
          <p:cNvPr id="1048599" name="Notes Placeholder 2"/>
          <p:cNvSpPr>
            <a:spLocks noGrp="1"/>
          </p:cNvSpPr>
          <p:nvPr>
            <p:ph type="body" idx="1"/>
          </p:nvPr>
        </p:nvSpPr>
        <p:spPr/>
        <p:txBody>
          <a:bodyPr/>
          <a:lstStyle/>
          <a:p>
            <a:r>
              <a:rPr lang="en-US" dirty="0"/>
              <a:t>Image source: https://limbd.org/aggregators-types-of-aggregators-advantages-of-aggregators-disadvantages-of-aggregators-importance-of-aggregators/</a:t>
            </a:r>
          </a:p>
        </p:txBody>
      </p:sp>
      <p:sp>
        <p:nvSpPr>
          <p:cNvPr id="1048600"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r>
              <a:rPr lang="en-US" dirty="0"/>
              <a:t>Image source: https://www.pinterest.co.uk/pin/customer-video-services-comparison-infographic-template--667940188475272335/</a:t>
            </a:r>
          </a:p>
        </p:txBody>
      </p:sp>
      <p:sp>
        <p:nvSpPr>
          <p:cNvPr id="1048605"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Slide Image Placeholder 1"/>
          <p:cNvSpPr>
            <a:spLocks noGrp="1" noRot="1" noChangeAspect="1"/>
          </p:cNvSpPr>
          <p:nvPr>
            <p:ph type="sldImg"/>
          </p:nvPr>
        </p:nvSpPr>
        <p:spPr/>
      </p:sp>
      <p:sp>
        <p:nvSpPr>
          <p:cNvPr id="1048609" name="Notes Placeholder 2"/>
          <p:cNvSpPr>
            <a:spLocks noGrp="1"/>
          </p:cNvSpPr>
          <p:nvPr>
            <p:ph type="body" idx="1"/>
          </p:nvPr>
        </p:nvSpPr>
        <p:spPr/>
        <p:txBody>
          <a:bodyPr/>
          <a:lstStyle/>
          <a:p>
            <a:r>
              <a:rPr lang="en-US" dirty="0"/>
              <a:t>Image source: https://www.pinterest.com.mx/pin/ux-6d-process-en-2023--239183430201181854/</a:t>
            </a:r>
          </a:p>
        </p:txBody>
      </p:sp>
      <p:sp>
        <p:nvSpPr>
          <p:cNvPr id="1048610"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Slide Image Placeholder 1"/>
          <p:cNvSpPr>
            <a:spLocks noGrp="1" noRot="1" noChangeAspect="1"/>
          </p:cNvSpPr>
          <p:nvPr>
            <p:ph type="sldImg"/>
          </p:nvPr>
        </p:nvSpPr>
        <p:spPr/>
      </p:sp>
      <p:sp>
        <p:nvSpPr>
          <p:cNvPr id="1048614" name="Notes Placeholder 2"/>
          <p:cNvSpPr>
            <a:spLocks noGrp="1"/>
          </p:cNvSpPr>
          <p:nvPr>
            <p:ph type="body" idx="1"/>
          </p:nvPr>
        </p:nvSpPr>
        <p:spPr/>
        <p:txBody>
          <a:bodyPr/>
          <a:lstStyle/>
          <a:p>
            <a:r>
              <a:rPr lang="en-US" dirty="0"/>
              <a:t>Image source: https://frontera.net/news/asia/expedia-aims-to-double-market-share-in-apac-region-with-mix-of-tech-and-takeovers/</a:t>
            </a:r>
          </a:p>
        </p:txBody>
      </p:sp>
      <p:sp>
        <p:nvSpPr>
          <p:cNvPr id="1048615"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Slide Image Placeholder 1"/>
          <p:cNvSpPr>
            <a:spLocks noGrp="1" noRot="1" noChangeAspect="1"/>
          </p:cNvSpPr>
          <p:nvPr>
            <p:ph type="sldImg"/>
          </p:nvPr>
        </p:nvSpPr>
        <p:spPr/>
      </p:sp>
      <p:sp>
        <p:nvSpPr>
          <p:cNvPr id="1048619" name="Notes Placeholder 2"/>
          <p:cNvSpPr>
            <a:spLocks noGrp="1"/>
          </p:cNvSpPr>
          <p:nvPr>
            <p:ph type="body" idx="1"/>
          </p:nvPr>
        </p:nvSpPr>
        <p:spPr/>
        <p:txBody>
          <a:bodyPr/>
          <a:lstStyle/>
          <a:p>
            <a:r>
              <a:rPr lang="en-US" dirty="0"/>
              <a:t>Image source: https://quotefancy.com/quote/1636408/Sophia-Amoruso-True-success-lies-in-knowing-your-weaknesses-and-playing-to-your-strengths</a:t>
            </a:r>
          </a:p>
        </p:txBody>
      </p:sp>
      <p:sp>
        <p:nvSpPr>
          <p:cNvPr id="1048620"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Slide Image Placeholder 1"/>
          <p:cNvSpPr>
            <a:spLocks noGrp="1" noRot="1" noChangeAspect="1"/>
          </p:cNvSpPr>
          <p:nvPr>
            <p:ph type="sldImg"/>
          </p:nvPr>
        </p:nvSpPr>
        <p:spPr/>
      </p:sp>
      <p:sp>
        <p:nvSpPr>
          <p:cNvPr id="1048625" name="Notes Placeholder 2"/>
          <p:cNvSpPr>
            <a:spLocks noGrp="1"/>
          </p:cNvSpPr>
          <p:nvPr>
            <p:ph type="body" idx="1"/>
          </p:nvPr>
        </p:nvSpPr>
        <p:spPr/>
        <p:txBody>
          <a:bodyPr/>
          <a:lstStyle/>
          <a:p>
            <a:r>
              <a:rPr lang="en-US" dirty="0"/>
              <a:t>Image source: https://limbd.org/aggregators-types-of-aggregators-advantages-of-aggregators-disadvantages-of-aggregators-importance-of-aggregators/</a:t>
            </a:r>
          </a:p>
        </p:txBody>
      </p:sp>
      <p:sp>
        <p:nvSpPr>
          <p:cNvPr id="1048626"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endParaRPr lang="en-US" dirty="0"/>
          </a:p>
        </p:txBody>
      </p:sp>
      <p:sp>
        <p:nvSpPr>
          <p:cNvPr id="1048631"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59288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83400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93697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02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20168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49310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70134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90996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732915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707884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4978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B61BEF0D-F0BB-DE4B-95CE-6DB70DBA9567}" type="datetimeFigureOut">
              <a:rPr lang="en-US" smtClean="0"/>
              <a:pPr/>
              <a:t>10/17/2023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03772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B61BEF0D-F0BB-DE4B-95CE-6DB70DBA9567}" type="datetimeFigureOut">
              <a:rPr lang="en-US" smtClean="0"/>
              <a:pPr/>
              <a:t>10/17/2023</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94194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extBox 1048586"/>
          <p:cNvSpPr txBox="1"/>
          <p:nvPr/>
        </p:nvSpPr>
        <p:spPr>
          <a:xfrm>
            <a:off x="374519" y="0"/>
            <a:ext cx="5182531" cy="3293209"/>
          </a:xfrm>
          <a:prstGeom prst="rect">
            <a:avLst/>
          </a:prstGeom>
        </p:spPr>
        <p:txBody>
          <a:bodyPr wrap="square" rtlCol="0">
            <a:spAutoFit/>
          </a:bodyPr>
          <a:lstStyle/>
          <a:p>
            <a:r>
              <a:rPr lang="en-US" sz="4000" dirty="0">
                <a:solidFill>
                  <a:srgbClr val="000000"/>
                </a:solidFill>
                <a:latin typeface="ADLaM Display" panose="020F0502020204030204" pitchFamily="2" charset="0"/>
                <a:ea typeface="ADLaM Display" panose="020F0502020204030204" pitchFamily="2" charset="0"/>
                <a:cs typeface="ADLaM Display" panose="020F0502020204030204" pitchFamily="2" charset="0"/>
              </a:rPr>
              <a:t>Team</a:t>
            </a:r>
            <a:r>
              <a:rPr lang="en-US" sz="2800" dirty="0">
                <a:solidFill>
                  <a:srgbClr val="000000"/>
                </a:solidFill>
              </a:rPr>
              <a:t> 
</a:t>
            </a:r>
            <a:r>
              <a:rPr lang="en-US" sz="2800" dirty="0" err="1">
                <a:solidFill>
                  <a:srgbClr val="000000"/>
                </a:solidFill>
              </a:rPr>
              <a:t>T.chaitanya</a:t>
            </a:r>
            <a:r>
              <a:rPr lang="en-US" sz="2800" dirty="0">
                <a:solidFill>
                  <a:srgbClr val="000000"/>
                </a:solidFill>
              </a:rPr>
              <a:t>
</a:t>
            </a:r>
            <a:r>
              <a:rPr lang="en-US" sz="2800" dirty="0" err="1">
                <a:solidFill>
                  <a:srgbClr val="000000"/>
                </a:solidFill>
              </a:rPr>
              <a:t>M.Soniya</a:t>
            </a:r>
            <a:r>
              <a:rPr lang="en-US" sz="2800" dirty="0">
                <a:solidFill>
                  <a:srgbClr val="000000"/>
                </a:solidFill>
              </a:rPr>
              <a:t>
</a:t>
            </a:r>
            <a:r>
              <a:rPr lang="en-US" sz="2800" dirty="0" err="1">
                <a:solidFill>
                  <a:srgbClr val="000000"/>
                </a:solidFill>
              </a:rPr>
              <a:t>B.naveen</a:t>
            </a:r>
            <a:r>
              <a:rPr lang="en-US" sz="2800" dirty="0">
                <a:solidFill>
                  <a:srgbClr val="000000"/>
                </a:solidFill>
              </a:rPr>
              <a:t> Kumar Reddy 
</a:t>
            </a:r>
            <a:r>
              <a:rPr lang="en-US" sz="2800" dirty="0" err="1">
                <a:solidFill>
                  <a:srgbClr val="000000"/>
                </a:solidFill>
              </a:rPr>
              <a:t>N.hemanth</a:t>
            </a:r>
            <a:r>
              <a:rPr lang="en-US" sz="2800" dirty="0">
                <a:solidFill>
                  <a:srgbClr val="000000"/>
                </a:solidFill>
              </a:rPr>
              <a:t> 
M .</a:t>
            </a:r>
            <a:r>
              <a:rPr lang="en-US" sz="2800" dirty="0" err="1">
                <a:solidFill>
                  <a:srgbClr val="000000"/>
                </a:solidFill>
              </a:rPr>
              <a:t>bharath</a:t>
            </a:r>
            <a:r>
              <a:rPr lang="en-US" sz="2800" dirty="0">
                <a:solidFill>
                  <a:srgbClr val="000000"/>
                </a:solidFill>
              </a:rPr>
              <a:t>
</a:t>
            </a:r>
            <a:r>
              <a:rPr lang="en-US" sz="2800" dirty="0" err="1">
                <a:solidFill>
                  <a:srgbClr val="000000"/>
                </a:solidFill>
              </a:rPr>
              <a:t>K.gurucharan</a:t>
            </a:r>
            <a:endParaRPr lang="en-US" sz="28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2"/>
          <p:cNvPicPr>
            <a:picLocks noChangeAspect="1"/>
          </p:cNvPicPr>
          <p:nvPr/>
        </p:nvPicPr>
        <p:blipFill>
          <a:blip r:embed="rId2"/>
          <a:stretch>
            <a:fillRect/>
          </a:stretch>
        </p:blipFill>
        <p:spPr>
          <a:xfrm>
            <a:off x="1072896" y="1342906"/>
            <a:ext cx="6998207" cy="3243072"/>
          </a:xfrm>
          <a:prstGeom prst="rect">
            <a:avLst/>
          </a:prstGeom>
        </p:spPr>
      </p:pic>
      <p:sp>
        <p:nvSpPr>
          <p:cNvPr id="1048586" name="TextBox 3"/>
          <p:cNvSpPr txBox="1"/>
          <p:nvPr/>
        </p:nvSpPr>
        <p:spPr>
          <a:xfrm>
            <a:off x="3864864" y="325874"/>
            <a:ext cx="2121408" cy="461665"/>
          </a:xfrm>
          <a:prstGeom prst="rect">
            <a:avLst/>
          </a:prstGeom>
          <a:noFill/>
        </p:spPr>
        <p:txBody>
          <a:bodyPr wrap="square" rtlCol="0">
            <a:spAutoFit/>
          </a:bodyPr>
          <a:lstStyle/>
          <a:p>
            <a:r>
              <a:rPr lang="en-GB" sz="2400" b="1" dirty="0">
                <a:solidFill>
                  <a:schemeClr val="accent1">
                    <a:lumMod val="50000"/>
                  </a:schemeClr>
                </a:solidFill>
                <a:highlight>
                  <a:srgbClr val="C0C0C0"/>
                </a:highlight>
              </a:rPr>
              <a:t>DASHBORD</a:t>
            </a:r>
            <a:endParaRPr lang="en-US" sz="2400" b="1" dirty="0">
              <a:solidFill>
                <a:schemeClr val="accent1">
                  <a:lumMod val="50000"/>
                </a:schemeClr>
              </a:solidFill>
              <a:highlight>
                <a:srgbClr val="C0C0C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4"/>
          <p:cNvPicPr>
            <a:picLocks noChangeAspect="1"/>
          </p:cNvPicPr>
          <p:nvPr/>
        </p:nvPicPr>
        <p:blipFill>
          <a:blip r:embed="rId2"/>
          <a:stretch>
            <a:fillRect/>
          </a:stretch>
        </p:blipFill>
        <p:spPr>
          <a:xfrm>
            <a:off x="1978894" y="1182624"/>
            <a:ext cx="4917988" cy="2987040"/>
          </a:xfrm>
          <a:prstGeom prst="rect">
            <a:avLst/>
          </a:prstGeom>
        </p:spPr>
      </p:pic>
      <p:sp>
        <p:nvSpPr>
          <p:cNvPr id="1048583" name="TextBox 6"/>
          <p:cNvSpPr txBox="1"/>
          <p:nvPr/>
        </p:nvSpPr>
        <p:spPr>
          <a:xfrm>
            <a:off x="3316224" y="219563"/>
            <a:ext cx="1584960" cy="461665"/>
          </a:xfrm>
          <a:prstGeom prst="rect">
            <a:avLst/>
          </a:prstGeom>
          <a:noFill/>
        </p:spPr>
        <p:txBody>
          <a:bodyPr wrap="square" rtlCol="0">
            <a:spAutoFit/>
          </a:bodyPr>
          <a:lstStyle/>
          <a:p>
            <a:r>
              <a:rPr lang="en-GB" sz="2400" b="1" dirty="0">
                <a:solidFill>
                  <a:schemeClr val="accent1">
                    <a:lumMod val="50000"/>
                  </a:schemeClr>
                </a:solidFill>
                <a:highlight>
                  <a:srgbClr val="C0C0C0"/>
                </a:highlight>
              </a:rPr>
              <a:t>REPORT</a:t>
            </a:r>
            <a:endParaRPr lang="en-US" b="1" dirty="0">
              <a:solidFill>
                <a:schemeClr val="accent1">
                  <a:lumMod val="50000"/>
                </a:schemeClr>
              </a:solidFill>
              <a:highlight>
                <a:srgbClr val="C0C0C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0" name="TextBox 3"/>
          <p:cNvSpPr txBox="1"/>
          <p:nvPr/>
        </p:nvSpPr>
        <p:spPr>
          <a:xfrm>
            <a:off x="3881120" y="51318"/>
            <a:ext cx="2633472" cy="523220"/>
          </a:xfrm>
          <a:prstGeom prst="rect">
            <a:avLst/>
          </a:prstGeom>
          <a:noFill/>
        </p:spPr>
        <p:txBody>
          <a:bodyPr wrap="square" rtlCol="0">
            <a:spAutoFit/>
          </a:bodyPr>
          <a:lstStyle/>
          <a:p>
            <a:r>
              <a:rPr lang="en-GB" sz="2800" b="1" dirty="0">
                <a:highlight>
                  <a:srgbClr val="C0C0C0"/>
                </a:highlight>
              </a:rPr>
              <a:t>STORY</a:t>
            </a:r>
            <a:endParaRPr lang="en-US" sz="2800" b="1" dirty="0">
              <a:highlight>
                <a:srgbClr val="C0C0C0"/>
              </a:highlight>
            </a:endParaRPr>
          </a:p>
        </p:txBody>
      </p:sp>
      <p:pic>
        <p:nvPicPr>
          <p:cNvPr id="2097152" name="Picture 5"/>
          <p:cNvPicPr>
            <a:picLocks noChangeAspect="1"/>
          </p:cNvPicPr>
          <p:nvPr/>
        </p:nvPicPr>
        <p:blipFill>
          <a:blip r:embed="rId2"/>
          <a:stretch>
            <a:fillRect/>
          </a:stretch>
        </p:blipFill>
        <p:spPr>
          <a:xfrm>
            <a:off x="517883" y="150401"/>
            <a:ext cx="3271289" cy="2421349"/>
          </a:xfrm>
          <a:prstGeom prst="rect">
            <a:avLst/>
          </a:prstGeom>
        </p:spPr>
      </p:pic>
      <p:pic>
        <p:nvPicPr>
          <p:cNvPr id="2097153" name="Picture 6"/>
          <p:cNvPicPr>
            <a:picLocks noChangeAspect="1"/>
          </p:cNvPicPr>
          <p:nvPr/>
        </p:nvPicPr>
        <p:blipFill>
          <a:blip r:embed="rId3"/>
          <a:stretch>
            <a:fillRect/>
          </a:stretch>
        </p:blipFill>
        <p:spPr>
          <a:xfrm>
            <a:off x="5004818" y="51318"/>
            <a:ext cx="3436620" cy="2601864"/>
          </a:xfrm>
          <a:prstGeom prst="rect">
            <a:avLst/>
          </a:prstGeom>
        </p:spPr>
      </p:pic>
      <p:pic>
        <p:nvPicPr>
          <p:cNvPr id="2097154" name="Picture 8"/>
          <p:cNvPicPr>
            <a:picLocks noChangeAspect="1"/>
          </p:cNvPicPr>
          <p:nvPr/>
        </p:nvPicPr>
        <p:blipFill>
          <a:blip r:embed="rId4"/>
          <a:stretch>
            <a:fillRect/>
          </a:stretch>
        </p:blipFill>
        <p:spPr>
          <a:xfrm>
            <a:off x="2153527" y="2775667"/>
            <a:ext cx="4448822" cy="22174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TextBox 2"/>
          <p:cNvSpPr txBox="1"/>
          <p:nvPr/>
        </p:nvSpPr>
        <p:spPr>
          <a:xfrm>
            <a:off x="3261360" y="334012"/>
            <a:ext cx="4572000" cy="523220"/>
          </a:xfrm>
          <a:prstGeom prst="rect">
            <a:avLst/>
          </a:prstGeom>
          <a:noFill/>
        </p:spPr>
        <p:txBody>
          <a:bodyPr wrap="square">
            <a:spAutoFit/>
          </a:bodyPr>
          <a:lstStyle/>
          <a:p>
            <a:r>
              <a:rPr lang="en-US" sz="2800" b="1" u="sng" dirty="0"/>
              <a:t>Dashboard link</a:t>
            </a:r>
            <a:endParaRPr lang="en-US" sz="2800" u="sng" dirty="0"/>
          </a:p>
        </p:txBody>
      </p:sp>
      <p:sp>
        <p:nvSpPr>
          <p:cNvPr id="1048579" name="TextBox 4"/>
          <p:cNvSpPr txBox="1"/>
          <p:nvPr/>
        </p:nvSpPr>
        <p:spPr>
          <a:xfrm>
            <a:off x="1816608" y="1124838"/>
            <a:ext cx="4572000" cy="1691640"/>
          </a:xfrm>
          <a:prstGeom prst="rect">
            <a:avLst/>
          </a:prstGeom>
          <a:noFill/>
        </p:spPr>
        <p:txBody>
          <a:bodyPr wrap="square">
            <a:spAutoFit/>
          </a:bodyPr>
          <a:lstStyle/>
          <a:p>
            <a:r>
              <a:rPr lang="en-US" dirty="0">
                <a:solidFill>
                  <a:schemeClr val="accent1">
                    <a:lumMod val="50000"/>
                  </a:schemeClr>
                </a:solidFill>
              </a:rPr>
              <a:t>https://us3.ca.analytics.ibm.com/bi/?perspective=dashboard&amp;pathRef=.my_folders%2FBookings%2Bdashboard&amp;action=view&amp;mode=dashboard&amp;subView=model0000018b2d277c8b_00000000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TextBox 4"/>
          <p:cNvSpPr txBox="1"/>
          <p:nvPr/>
        </p:nvSpPr>
        <p:spPr>
          <a:xfrm>
            <a:off x="3310128" y="262662"/>
            <a:ext cx="4572000" cy="646331"/>
          </a:xfrm>
          <a:prstGeom prst="rect">
            <a:avLst/>
          </a:prstGeom>
          <a:noFill/>
        </p:spPr>
        <p:txBody>
          <a:bodyPr wrap="square">
            <a:spAutoFit/>
          </a:bodyPr>
          <a:lstStyle/>
          <a:p>
            <a:r>
              <a:rPr lang="en-US" sz="3600" b="1" u="sng" dirty="0"/>
              <a:t>Story link</a:t>
            </a:r>
            <a:endParaRPr lang="en-US" sz="3600" u="sng" dirty="0"/>
          </a:p>
        </p:txBody>
      </p:sp>
      <p:sp>
        <p:nvSpPr>
          <p:cNvPr id="1048582" name="TextBox 6"/>
          <p:cNvSpPr txBox="1"/>
          <p:nvPr/>
        </p:nvSpPr>
        <p:spPr>
          <a:xfrm>
            <a:off x="1688592" y="1371421"/>
            <a:ext cx="4572000" cy="1158240"/>
          </a:xfrm>
          <a:prstGeom prst="rect">
            <a:avLst/>
          </a:prstGeom>
          <a:noFill/>
        </p:spPr>
        <p:txBody>
          <a:bodyPr wrap="square">
            <a:spAutoFit/>
          </a:bodyPr>
          <a:lstStyle/>
          <a:p>
            <a:r>
              <a:rPr lang="en-US" dirty="0">
                <a:solidFill>
                  <a:schemeClr val="accent1">
                    <a:lumMod val="50000"/>
                  </a:schemeClr>
                </a:solidFill>
              </a:rPr>
              <a:t>https://us3.ca.analytics.ibm.com/bi/?perspective=story&amp;pathRef=.my_folders%2FBooking%2Bstore&amp;action=view&amp;sceneId=-1&amp;sceneTime=0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extBox 2"/>
          <p:cNvSpPr txBox="1"/>
          <p:nvPr/>
        </p:nvSpPr>
        <p:spPr>
          <a:xfrm>
            <a:off x="3029712" y="290822"/>
            <a:ext cx="4572000" cy="707886"/>
          </a:xfrm>
          <a:prstGeom prst="rect">
            <a:avLst/>
          </a:prstGeom>
          <a:noFill/>
        </p:spPr>
        <p:txBody>
          <a:bodyPr wrap="square">
            <a:spAutoFit/>
          </a:bodyPr>
          <a:lstStyle/>
          <a:p>
            <a:r>
              <a:rPr lang="en-US" sz="4000" b="1" u="sng" dirty="0"/>
              <a:t>Report link</a:t>
            </a:r>
            <a:endParaRPr lang="en-US" sz="4000" u="sng" dirty="0"/>
          </a:p>
        </p:txBody>
      </p:sp>
      <p:sp>
        <p:nvSpPr>
          <p:cNvPr id="1048585" name="TextBox 4"/>
          <p:cNvSpPr txBox="1"/>
          <p:nvPr/>
        </p:nvSpPr>
        <p:spPr>
          <a:xfrm>
            <a:off x="1706203" y="1550817"/>
            <a:ext cx="4572000" cy="1424939"/>
          </a:xfrm>
          <a:prstGeom prst="rect">
            <a:avLst/>
          </a:prstGeom>
          <a:noFill/>
        </p:spPr>
        <p:txBody>
          <a:bodyPr wrap="square">
            <a:spAutoFit/>
          </a:bodyPr>
          <a:lstStyle/>
          <a:p>
            <a:r>
              <a:rPr lang="en-US" dirty="0">
                <a:solidFill>
                  <a:schemeClr val="accent1">
                    <a:lumMod val="50000"/>
                  </a:schemeClr>
                </a:solidFill>
              </a:rPr>
              <a:t>https://us3.ca.analytics.ibm.com/bi/?pathRef=.my_folders%2FNew%2Breport%2Bbookings&amp;action=run&amp;format=HTML&amp;prompt=false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6" name="TextBox 1"/>
          <p:cNvSpPr txBox="1"/>
          <p:nvPr/>
        </p:nvSpPr>
        <p:spPr>
          <a:xfrm>
            <a:off x="0" y="78495"/>
            <a:ext cx="3945543" cy="584775"/>
          </a:xfrm>
          <a:prstGeom prst="rect">
            <a:avLst/>
          </a:prstGeom>
          <a:noFill/>
        </p:spPr>
        <p:txBody>
          <a:bodyPr wrap="square" rtlCol="0">
            <a:spAutoFit/>
          </a:bodyPr>
          <a:lstStyle>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GB" sz="3200" b="1" dirty="0">
                <a:solidFill>
                  <a:srgbClr val="203864"/>
                </a:solidFill>
                <a:highlight>
                  <a:srgbClr val="C0C0C0"/>
                </a:highlight>
                <a:latin typeface="Calibri"/>
              </a:rPr>
              <a:t>Student Details</a:t>
            </a:r>
            <a:endParaRPr lang="en-US" sz="3200" b="1" dirty="0">
              <a:solidFill>
                <a:srgbClr val="203864"/>
              </a:solidFill>
              <a:highlight>
                <a:srgbClr val="C0C0C0"/>
              </a:highlight>
            </a:endParaRPr>
          </a:p>
        </p:txBody>
      </p:sp>
      <p:sp>
        <p:nvSpPr>
          <p:cNvPr id="1048633" name="TextBox 1048632"/>
          <p:cNvSpPr txBox="1"/>
          <p:nvPr/>
        </p:nvSpPr>
        <p:spPr>
          <a:xfrm>
            <a:off x="0" y="663270"/>
            <a:ext cx="9186037" cy="1767840"/>
          </a:xfrm>
          <a:prstGeom prst="rect">
            <a:avLst/>
          </a:prstGeom>
        </p:spPr>
        <p:txBody>
          <a:bodyPr wrap="square" rtlCol="0">
            <a:spAutoFit/>
          </a:bodyPr>
          <a:lstStyle/>
          <a:p>
            <a:r>
              <a:rPr lang="en-US" sz="2800">
                <a:solidFill>
                  <a:srgbClr val="000000"/>
                </a:solidFill>
              </a:rPr>
              <a:t>Name:T.chaitanya</a:t>
            </a:r>
          </a:p>
          <a:p>
            <a:r>
              <a:rPr lang="en-US" sz="2800">
                <a:solidFill>
                  <a:srgbClr val="000000"/>
                </a:solidFill>
              </a:rPr>
              <a:t>Email:chaithuthupakula449@gmail.com</a:t>
            </a:r>
          </a:p>
          <a:p>
            <a:r>
              <a:rPr lang="en-US" sz="2800">
                <a:solidFill>
                  <a:srgbClr val="000000"/>
                </a:solidFill>
              </a:rPr>
              <a:t>Id:bscmscs2021061</a:t>
            </a:r>
          </a:p>
          <a:p>
            <a:r>
              <a:rPr lang="en-US" sz="2800">
                <a:solidFill>
                  <a:srgbClr val="000000"/>
                </a:solidFill>
              </a:rPr>
              <a:t>Halticket:0322022143</a:t>
            </a:r>
          </a:p>
        </p:txBody>
      </p:sp>
      <p:sp>
        <p:nvSpPr>
          <p:cNvPr id="1048634" name="TextBox 1048633"/>
          <p:cNvSpPr txBox="1"/>
          <p:nvPr/>
        </p:nvSpPr>
        <p:spPr>
          <a:xfrm>
            <a:off x="0" y="2571749"/>
            <a:ext cx="9222263" cy="1767840"/>
          </a:xfrm>
          <a:prstGeom prst="rect">
            <a:avLst/>
          </a:prstGeom>
        </p:spPr>
        <p:txBody>
          <a:bodyPr wrap="square" rtlCol="0">
            <a:spAutoFit/>
          </a:bodyPr>
          <a:lstStyle/>
          <a:p>
            <a:r>
              <a:rPr lang="en-US" sz="2800">
                <a:solidFill>
                  <a:srgbClr val="000000"/>
                </a:solidFill>
              </a:rPr>
              <a:t>Name: M.soniya </a:t>
            </a:r>
          </a:p>
          <a:p>
            <a:r>
              <a:rPr lang="en-US" sz="2800">
                <a:solidFill>
                  <a:srgbClr val="000000"/>
                </a:solidFill>
              </a:rPr>
              <a:t>Email: sonysathish524@gmail.com</a:t>
            </a:r>
          </a:p>
          <a:p>
            <a:r>
              <a:rPr lang="en-US" sz="2800">
                <a:solidFill>
                  <a:srgbClr val="000000"/>
                </a:solidFill>
              </a:rPr>
              <a:t>Halticket :0322022117</a:t>
            </a:r>
          </a:p>
          <a:p>
            <a:r>
              <a:rPr lang="en-US" sz="2800">
                <a:solidFill>
                  <a:srgbClr val="000000"/>
                </a:solidFill>
              </a:rPr>
              <a:t>Id:Bscmscs2021046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extBox 1"/>
          <p:cNvSpPr txBox="1"/>
          <p:nvPr/>
        </p:nvSpPr>
        <p:spPr>
          <a:xfrm>
            <a:off x="0" y="0"/>
            <a:ext cx="4031970" cy="584775"/>
          </a:xfrm>
          <a:prstGeom prst="rect">
            <a:avLst/>
          </a:prstGeom>
          <a:noFill/>
        </p:spPr>
        <p:txBody>
          <a:bodyPr wrap="square" rtlCol="0">
            <a:spAutoFit/>
          </a:bodyPr>
          <a:lstStyle/>
          <a:p>
            <a:r>
              <a:rPr lang="en-GB" sz="3200" b="1" dirty="0">
                <a:solidFill>
                  <a:schemeClr val="accent1">
                    <a:lumMod val="50000"/>
                  </a:schemeClr>
                </a:solidFill>
                <a:highlight>
                  <a:srgbClr val="C0C0C0"/>
                </a:highlight>
              </a:rPr>
              <a:t>Student Details</a:t>
            </a:r>
            <a:endParaRPr lang="en-US" sz="3200" b="1" dirty="0">
              <a:solidFill>
                <a:schemeClr val="accent1">
                  <a:lumMod val="50000"/>
                </a:schemeClr>
              </a:solidFill>
              <a:highlight>
                <a:srgbClr val="C0C0C0"/>
              </a:highlight>
            </a:endParaRPr>
          </a:p>
        </p:txBody>
      </p:sp>
      <p:sp>
        <p:nvSpPr>
          <p:cNvPr id="1048632" name="TextBox 1048631"/>
          <p:cNvSpPr txBox="1"/>
          <p:nvPr/>
        </p:nvSpPr>
        <p:spPr>
          <a:xfrm>
            <a:off x="0" y="751879"/>
            <a:ext cx="9627251" cy="1767841"/>
          </a:xfrm>
          <a:prstGeom prst="rect">
            <a:avLst/>
          </a:prstGeom>
        </p:spPr>
        <p:txBody>
          <a:bodyPr wrap="square" rtlCol="0">
            <a:spAutoFit/>
          </a:bodyPr>
          <a:lstStyle/>
          <a:p>
            <a:r>
              <a:rPr lang="en-US" sz="2800">
                <a:solidFill>
                  <a:srgbClr val="000000"/>
                </a:solidFill>
              </a:rPr>
              <a:t>Name:Bharath</a:t>
            </a:r>
          </a:p>
          <a:p>
            <a:r>
              <a:rPr lang="en-US" sz="2800">
                <a:solidFill>
                  <a:srgbClr val="000000"/>
                </a:solidFill>
              </a:rPr>
              <a:t>Email:Babibharath8919@gmail.com</a:t>
            </a:r>
          </a:p>
          <a:p>
            <a:r>
              <a:rPr lang="en-US" sz="2800">
                <a:solidFill>
                  <a:srgbClr val="000000"/>
                </a:solidFill>
              </a:rPr>
              <a:t>Hall ticket:0322022116</a:t>
            </a:r>
          </a:p>
          <a:p>
            <a:r>
              <a:rPr lang="en-US" sz="2800">
                <a:solidFill>
                  <a:srgbClr val="000000"/>
                </a:solidFill>
              </a:rPr>
              <a:t>Id:Bscmscs2021052</a:t>
            </a:r>
          </a:p>
        </p:txBody>
      </p:sp>
      <p:sp>
        <p:nvSpPr>
          <p:cNvPr id="1048635" name="TextBox 1048634"/>
          <p:cNvSpPr txBox="1"/>
          <p:nvPr/>
        </p:nvSpPr>
        <p:spPr>
          <a:xfrm>
            <a:off x="0" y="2938820"/>
            <a:ext cx="9200039" cy="1767841"/>
          </a:xfrm>
          <a:prstGeom prst="rect">
            <a:avLst/>
          </a:prstGeom>
        </p:spPr>
        <p:txBody>
          <a:bodyPr wrap="square" rtlCol="0">
            <a:spAutoFit/>
          </a:bodyPr>
          <a:lstStyle/>
          <a:p>
            <a:r>
              <a:rPr lang="en-US" sz="2800">
                <a:solidFill>
                  <a:srgbClr val="000000"/>
                </a:solidFill>
              </a:rPr>
              <a:t>Name:Hemanth Kumar </a:t>
            </a:r>
          </a:p>
          <a:p>
            <a:r>
              <a:rPr lang="en-US" sz="2800">
                <a:solidFill>
                  <a:srgbClr val="000000"/>
                </a:solidFill>
              </a:rPr>
              <a:t>Email.Nethibottuhemanth@gmail.com</a:t>
            </a:r>
          </a:p>
          <a:p>
            <a:r>
              <a:rPr lang="en-US" sz="2800">
                <a:solidFill>
                  <a:srgbClr val="000000"/>
                </a:solidFill>
              </a:rPr>
              <a:t>Hall ticket:0322022123</a:t>
            </a:r>
          </a:p>
          <a:p>
            <a:r>
              <a:rPr lang="en-US" sz="2800">
                <a:solidFill>
                  <a:srgbClr val="000000"/>
                </a:solidFill>
              </a:rPr>
              <a:t>Roll num:Bscmscs 2021047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extBox 1"/>
          <p:cNvSpPr txBox="1"/>
          <p:nvPr/>
        </p:nvSpPr>
        <p:spPr>
          <a:xfrm>
            <a:off x="0" y="78495"/>
            <a:ext cx="3945543" cy="584775"/>
          </a:xfrm>
          <a:prstGeom prst="rect">
            <a:avLst/>
          </a:prstGeom>
          <a:noFill/>
        </p:spPr>
        <p:txBody>
          <a:bodyPr wrap="square" rtlCol="0">
            <a:spAutoFit/>
          </a:bodyPr>
          <a:lstStyle>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GB" sz="3200" b="1" dirty="0">
                <a:solidFill>
                  <a:srgbClr val="203864"/>
                </a:solidFill>
                <a:highlight>
                  <a:srgbClr val="C0C0C0"/>
                </a:highlight>
                <a:latin typeface="Calibri"/>
              </a:rPr>
              <a:t>Student Details</a:t>
            </a:r>
            <a:endParaRPr lang="en-US" sz="3200" b="1" dirty="0">
              <a:solidFill>
                <a:srgbClr val="203864"/>
              </a:solidFill>
              <a:highlight>
                <a:srgbClr val="C0C0C0"/>
              </a:highlight>
            </a:endParaRPr>
          </a:p>
        </p:txBody>
      </p:sp>
      <p:sp>
        <p:nvSpPr>
          <p:cNvPr id="1048641" name="TextBox 1048640"/>
          <p:cNvSpPr txBox="1"/>
          <p:nvPr/>
        </p:nvSpPr>
        <p:spPr>
          <a:xfrm>
            <a:off x="-54456" y="663269"/>
            <a:ext cx="9635055" cy="1767840"/>
          </a:xfrm>
          <a:prstGeom prst="rect">
            <a:avLst/>
          </a:prstGeom>
        </p:spPr>
        <p:txBody>
          <a:bodyPr wrap="square" rtlCol="0">
            <a:spAutoFit/>
          </a:bodyPr>
          <a:lstStyle/>
          <a:p>
            <a:r>
              <a:rPr lang="en-US" sz="2800">
                <a:solidFill>
                  <a:srgbClr val="000000"/>
                </a:solidFill>
              </a:rPr>
              <a:t>Name: Basireddy Naveen Kumar Reddy</a:t>
            </a:r>
          </a:p>
          <a:p>
            <a:r>
              <a:rPr lang="en-US" sz="2800">
                <a:solidFill>
                  <a:srgbClr val="000000"/>
                </a:solidFill>
              </a:rPr>
              <a:t>Hall ticket:0322022076</a:t>
            </a:r>
          </a:p>
          <a:p>
            <a:r>
              <a:rPr lang="en-US" sz="2800">
                <a:solidFill>
                  <a:srgbClr val="000000"/>
                </a:solidFill>
              </a:rPr>
              <a:t>I'd card : BscMscs2021062</a:t>
            </a:r>
          </a:p>
          <a:p>
            <a:r>
              <a:rPr lang="en-US" sz="2800">
                <a:solidFill>
                  <a:srgbClr val="000000"/>
                </a:solidFill>
              </a:rPr>
              <a:t>E-mail: srinaveenreddy0816@gmail.com</a:t>
            </a:r>
          </a:p>
        </p:txBody>
      </p:sp>
      <p:sp>
        <p:nvSpPr>
          <p:cNvPr id="1048642" name="TextBox 1048641"/>
          <p:cNvSpPr txBox="1"/>
          <p:nvPr/>
        </p:nvSpPr>
        <p:spPr>
          <a:xfrm>
            <a:off x="0" y="2793314"/>
            <a:ext cx="9417527" cy="1767841"/>
          </a:xfrm>
          <a:prstGeom prst="rect">
            <a:avLst/>
          </a:prstGeom>
        </p:spPr>
        <p:txBody>
          <a:bodyPr wrap="square" rtlCol="0">
            <a:spAutoFit/>
          </a:bodyPr>
          <a:lstStyle/>
          <a:p>
            <a:r>
              <a:rPr lang="en-US" sz="2800">
                <a:solidFill>
                  <a:srgbClr val="000000"/>
                </a:solidFill>
              </a:rPr>
              <a:t>Name:k.gurucharan</a:t>
            </a:r>
          </a:p>
          <a:p>
            <a:r>
              <a:rPr lang="en-US" sz="2800">
                <a:solidFill>
                  <a:srgbClr val="000000"/>
                </a:solidFill>
              </a:rPr>
              <a:t>Email:guruguruchaean99@gmail.com</a:t>
            </a:r>
          </a:p>
          <a:p>
            <a:r>
              <a:rPr lang="en-US" sz="2800">
                <a:solidFill>
                  <a:srgbClr val="000000"/>
                </a:solidFill>
              </a:rPr>
              <a:t>Halticket :0322022104</a:t>
            </a:r>
          </a:p>
          <a:p>
            <a:r>
              <a:rPr lang="en-US" sz="2800">
                <a:solidFill>
                  <a:srgbClr val="000000"/>
                </a:solidFill>
              </a:rPr>
              <a:t>Id:bscmscs2021067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pic>
        <p:nvPicPr>
          <p:cNvPr id="2097164" name="Image 0" descr="https://search-letsfade-com.herokuapp.com/proxy?url=https://limbd.org/wp-content/uploads/2020/06/Advantages-of-Aggregators-1024x614.png"/>
          <p:cNvPicPr>
            <a:picLocks noChangeAspect="1"/>
          </p:cNvPicPr>
          <p:nvPr/>
        </p:nvPicPr>
        <p:blipFill>
          <a:blip r:embed="rId3"/>
          <a:stretch>
            <a:fillRect/>
          </a:stretch>
        </p:blipFill>
        <p:spPr>
          <a:xfrm>
            <a:off x="4572000" y="1143000"/>
            <a:ext cx="4114800" cy="3200400"/>
          </a:xfrm>
          <a:prstGeom prst="rect">
            <a:avLst/>
          </a:prstGeom>
        </p:spPr>
      </p:pic>
      <p:sp>
        <p:nvSpPr>
          <p:cNvPr id="1048622" name="Text 0"/>
          <p:cNvSpPr/>
          <p:nvPr/>
        </p:nvSpPr>
        <p:spPr>
          <a:xfrm>
            <a:off x="457200" y="228600"/>
            <a:ext cx="8229600" cy="822960"/>
          </a:xfrm>
          <a:prstGeom prst="rect">
            <a:avLst/>
          </a:prstGeom>
          <a:noFill/>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Conclusion</a:t>
            </a:r>
            <a:endParaRPr lang="en-US" sz="2400" dirty="0"/>
          </a:p>
        </p:txBody>
      </p:sp>
      <p:sp>
        <p:nvSpPr>
          <p:cNvPr id="1048623" name="Text 1"/>
          <p:cNvSpPr/>
          <p:nvPr/>
        </p:nvSpPr>
        <p:spPr>
          <a:xfrm>
            <a:off x="457200" y="1143000"/>
            <a:ext cx="4114800" cy="3200400"/>
          </a:xfrm>
          <a:prstGeom prst="rect">
            <a:avLst/>
          </a:prstGeom>
          <a:noFill/>
        </p:spPr>
        <p:txBody>
          <a:bodyPr wrap="square" rtlCol="0" anchor="t"/>
          <a:lstStyle/>
          <a:p>
            <a:r>
              <a:rPr lang="en-US" sz="1600" dirty="0">
                <a:solidFill>
                  <a:srgbClr val="000000"/>
                </a:solidFill>
                <a:latin typeface="Optima" pitchFamily="34" charset="0"/>
                <a:ea typeface="Optima" pitchFamily="34" charset="-122"/>
                <a:cs typeface="Optima" pitchFamily="34" charset="-120"/>
              </a:rPr>
              <a:t>Expedia, Booking.com, and Kayak are all leading travel aggregators with their unique features and strengths.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The choice of aggregator depends on the specific needs and preferences of the user, such as the type of travel services required and the importance of user reviews.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It is advisable for users to explore these leading aggregators and compare their offerings to find the best fit for their travel needs.</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1048588" name="Text 0"/>
          <p:cNvSpPr/>
          <p:nvPr/>
        </p:nvSpPr>
        <p:spPr>
          <a:xfrm>
            <a:off x="213360" y="136144"/>
            <a:ext cx="8930640" cy="900853"/>
          </a:xfrm>
          <a:prstGeom prst="rect">
            <a:avLst/>
          </a:prstGeom>
          <a:noFill/>
        </p:spPr>
        <p:txBody>
          <a:bodyPr wrap="square" rtlCol="0" anchor="ctr"/>
          <a:lstStyle/>
          <a:p>
            <a:pPr algn="ctr"/>
            <a:r>
              <a:rPr lang="en-US" sz="3000" b="1" u="sng" dirty="0">
                <a:solidFill>
                  <a:srgbClr val="000000"/>
                </a:solidFill>
                <a:latin typeface="Optima" pitchFamily="34" charset="0"/>
                <a:ea typeface="Optima" pitchFamily="34" charset="-122"/>
                <a:cs typeface="Optima" pitchFamily="34" charset="-120"/>
              </a:rPr>
              <a:t>competitive Analysis Of  Leading Travel Aggregators</a:t>
            </a:r>
            <a:endParaRPr lang="en-US" sz="3000" u="sng" dirty="0"/>
          </a:p>
        </p:txBody>
      </p:sp>
      <p:pic>
        <p:nvPicPr>
          <p:cNvPr id="2097157" name="Picture 2" descr="Travel Aggregator Magazine – April 2022 Edition Out Now"/>
          <p:cNvPicPr>
            <a:picLocks noChangeAspect="1" noChangeArrowheads="1"/>
          </p:cNvPicPr>
          <p:nvPr/>
        </p:nvPicPr>
        <p:blipFill>
          <a:blip r:embed="rId3"/>
          <a:srcRect/>
          <a:stretch>
            <a:fillRect/>
          </a:stretch>
        </p:blipFill>
        <p:spPr bwMode="auto">
          <a:xfrm>
            <a:off x="926591" y="1243583"/>
            <a:ext cx="7290817" cy="3083729"/>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1048627" name="Text 0"/>
          <p:cNvSpPr/>
          <p:nvPr/>
        </p:nvSpPr>
        <p:spPr>
          <a:xfrm>
            <a:off x="457200" y="228600"/>
            <a:ext cx="8229600" cy="822960"/>
          </a:xfrm>
          <a:prstGeom prst="rect">
            <a:avLst/>
          </a:prstGeom>
          <a:noFill/>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References</a:t>
            </a:r>
            <a:endParaRPr lang="en-US" sz="2400" dirty="0"/>
          </a:p>
        </p:txBody>
      </p:sp>
      <p:sp>
        <p:nvSpPr>
          <p:cNvPr id="1048628" name="Text 1"/>
          <p:cNvSpPr/>
          <p:nvPr/>
        </p:nvSpPr>
        <p:spPr>
          <a:xfrm>
            <a:off x="457200" y="1143000"/>
            <a:ext cx="4114800" cy="3200400"/>
          </a:xfrm>
          <a:prstGeom prst="rect">
            <a:avLst/>
          </a:prstGeom>
          <a:noFill/>
        </p:spPr>
        <p:txBody>
          <a:bodyPr wrap="square" rtlCol="0" anchor="t"/>
          <a:lstStyle/>
          <a:p>
            <a:r>
              <a:rPr lang="en-US" sz="1600" dirty="0">
                <a:solidFill>
                  <a:srgbClr val="000000"/>
                </a:solidFill>
                <a:latin typeface="Optima" pitchFamily="34" charset="0"/>
                <a:ea typeface="Optima" pitchFamily="34" charset="-122"/>
                <a:cs typeface="Optima" pitchFamily="34" charset="-120"/>
              </a:rPr>
              <a:t>Expedia. (n.d.). Retrieved from https://www.expedia.com/</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Booking.com. (n.d.). Retrieved from https://www.booking.com/</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Kayak. (n.d.). Retrieved from https://www.kayak.com/</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Picture 2"/>
          <p:cNvPicPr>
            <a:picLocks noChangeAspect="1"/>
          </p:cNvPicPr>
          <p:nvPr/>
        </p:nvPicPr>
        <p:blipFill>
          <a:blip r:embed="rId2"/>
          <a:stretch>
            <a:fillRect/>
          </a:stretch>
        </p:blipFill>
        <p:spPr>
          <a:xfrm>
            <a:off x="2560320" y="1060704"/>
            <a:ext cx="4413504" cy="26327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extBox 2"/>
          <p:cNvSpPr txBox="1"/>
          <p:nvPr/>
        </p:nvSpPr>
        <p:spPr>
          <a:xfrm>
            <a:off x="2810256" y="315206"/>
            <a:ext cx="4572000" cy="584775"/>
          </a:xfrm>
          <a:prstGeom prst="rect">
            <a:avLst/>
          </a:prstGeom>
          <a:noFill/>
        </p:spPr>
        <p:txBody>
          <a:bodyPr wrap="square">
            <a:spAutoFit/>
          </a:bodyPr>
          <a:lstStyle/>
          <a:p>
            <a:r>
              <a:rPr lang="en-US" sz="3200" b="1" u="sng" dirty="0">
                <a:solidFill>
                  <a:schemeClr val="tx1"/>
                </a:solidFill>
                <a:effectLst>
                  <a:outerShdw blurRad="38100" dist="19050" dir="2700000" algn="tl" rotWithShape="0">
                    <a:schemeClr val="dk1">
                      <a:alpha val="40000"/>
                    </a:schemeClr>
                  </a:outerShdw>
                </a:effectLst>
              </a:rPr>
              <a:t>project flow</a:t>
            </a:r>
            <a:endParaRPr lang="en-US" sz="3200" u="sng" dirty="0"/>
          </a:p>
        </p:txBody>
      </p:sp>
      <p:sp>
        <p:nvSpPr>
          <p:cNvPr id="1048593" name="TextBox 4"/>
          <p:cNvSpPr txBox="1"/>
          <p:nvPr/>
        </p:nvSpPr>
        <p:spPr>
          <a:xfrm>
            <a:off x="701040" y="1387176"/>
            <a:ext cx="6114288" cy="1958341"/>
          </a:xfrm>
          <a:prstGeom prst="rect">
            <a:avLst/>
          </a:prstGeom>
          <a:noFill/>
        </p:spPr>
        <p:txBody>
          <a:bodyPr wrap="square">
            <a:spAutoFit/>
          </a:bodyPr>
          <a:lstStyle/>
          <a:p>
            <a:pPr>
              <a:buFont typeface="Wingdings" panose="05000000000000000000" charset="0"/>
              <a:buChar char="Ø"/>
            </a:pPr>
            <a:r>
              <a:rPr lang="en-US" dirty="0">
                <a:latin typeface="Optima"/>
              </a:rPr>
              <a:t>Data preparation </a:t>
            </a:r>
          </a:p>
          <a:p>
            <a:pPr>
              <a:buFont typeface="Wingdings" panose="05000000000000000000" charset="0"/>
              <a:buChar char="Ø"/>
            </a:pPr>
            <a:r>
              <a:rPr lang="en-US" dirty="0">
                <a:latin typeface="Optima"/>
              </a:rPr>
              <a:t>Data visualization </a:t>
            </a:r>
          </a:p>
          <a:p>
            <a:pPr>
              <a:buFont typeface="Wingdings" panose="05000000000000000000" charset="0"/>
              <a:buChar char="Ø"/>
            </a:pPr>
            <a:r>
              <a:rPr lang="en-US" dirty="0">
                <a:latin typeface="Optima"/>
              </a:rPr>
              <a:t>Dash board </a:t>
            </a:r>
          </a:p>
          <a:p>
            <a:pPr>
              <a:buFont typeface="Wingdings" panose="05000000000000000000" charset="0"/>
              <a:buChar char="Ø"/>
            </a:pPr>
            <a:r>
              <a:rPr lang="en-US" dirty="0">
                <a:latin typeface="Optima"/>
              </a:rPr>
              <a:t>Story </a:t>
            </a:r>
          </a:p>
          <a:p>
            <a:pPr>
              <a:buFont typeface="Wingdings" panose="05000000000000000000" charset="0"/>
              <a:buChar char="Ø"/>
            </a:pPr>
            <a:r>
              <a:rPr lang="en-US" dirty="0">
                <a:latin typeface="Optima"/>
              </a:rPr>
              <a:t>Report </a:t>
            </a:r>
          </a:p>
          <a:p>
            <a:pPr>
              <a:buFont typeface="Wingdings" panose="05000000000000000000" charset="0"/>
              <a:buChar char="Ø"/>
            </a:pPr>
            <a:r>
              <a:rPr lang="en-US" dirty="0">
                <a:latin typeface="Optima"/>
              </a:rPr>
              <a:t>performance testing </a:t>
            </a:r>
          </a:p>
          <a:p>
            <a:pPr>
              <a:buFont typeface="Wingdings" panose="05000000000000000000" charset="0"/>
              <a:buChar char="Ø"/>
            </a:pPr>
            <a:r>
              <a:rPr lang="en-US" dirty="0">
                <a:latin typeface="Optima"/>
              </a:rPr>
              <a:t>Web integration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2" descr="MattsenKumar | Online Travel Aggregators - User Journey Analysis"/>
          <p:cNvPicPr>
            <a:picLocks noChangeAspect="1" noChangeArrowheads="1"/>
          </p:cNvPicPr>
          <p:nvPr/>
        </p:nvPicPr>
        <p:blipFill>
          <a:blip r:embed="rId2"/>
          <a:srcRect/>
          <a:stretch>
            <a:fillRect/>
          </a:stretch>
        </p:blipFill>
        <p:spPr bwMode="auto">
          <a:xfrm>
            <a:off x="5510784" y="966216"/>
            <a:ext cx="3244977" cy="3211068"/>
          </a:xfrm>
          <a:prstGeom prst="rect">
            <a:avLst/>
          </a:prstGeom>
          <a:noFill/>
        </p:spPr>
      </p:pic>
      <p:sp>
        <p:nvSpPr>
          <p:cNvPr id="1048594" name="TextBox 2"/>
          <p:cNvSpPr txBox="1"/>
          <p:nvPr/>
        </p:nvSpPr>
        <p:spPr>
          <a:xfrm>
            <a:off x="3395472" y="205478"/>
            <a:ext cx="4572000" cy="461665"/>
          </a:xfrm>
          <a:prstGeom prst="rect">
            <a:avLst/>
          </a:prstGeom>
          <a:noFill/>
        </p:spPr>
        <p:txBody>
          <a:bodyPr wrap="square">
            <a:spAutoFit/>
          </a:bodyPr>
          <a:lstStyle/>
          <a:p>
            <a:r>
              <a:rPr lang="en-US" sz="2400" b="1" dirty="0">
                <a:solidFill>
                  <a:schemeClr val="accent1">
                    <a:lumMod val="50000"/>
                  </a:schemeClr>
                </a:solidFill>
                <a:effectLst>
                  <a:outerShdw blurRad="38100" dist="19050" dir="2700000" algn="tl" rotWithShape="0">
                    <a:schemeClr val="dk1">
                      <a:alpha val="40000"/>
                    </a:schemeClr>
                  </a:outerShdw>
                </a:effectLst>
                <a:highlight>
                  <a:srgbClr val="C0C0C0"/>
                </a:highlight>
              </a:rPr>
              <a:t>Data visualizations </a:t>
            </a:r>
            <a:endParaRPr lang="en-US" sz="2400" dirty="0">
              <a:solidFill>
                <a:schemeClr val="accent1">
                  <a:lumMod val="50000"/>
                </a:schemeClr>
              </a:solidFill>
              <a:highlight>
                <a:srgbClr val="C0C0C0"/>
              </a:highlight>
            </a:endParaRPr>
          </a:p>
        </p:txBody>
      </p:sp>
      <p:sp>
        <p:nvSpPr>
          <p:cNvPr id="1048595" name="TextBox 4"/>
          <p:cNvSpPr txBox="1"/>
          <p:nvPr/>
        </p:nvSpPr>
        <p:spPr>
          <a:xfrm>
            <a:off x="388238" y="723864"/>
            <a:ext cx="4842129" cy="4358639"/>
          </a:xfrm>
          <a:prstGeom prst="rect">
            <a:avLst/>
          </a:prstGeom>
          <a:noFill/>
        </p:spPr>
        <p:txBody>
          <a:bodyPr wrap="square">
            <a:spAutoFit/>
          </a:bodyPr>
          <a:lstStyle/>
          <a:p>
            <a:pPr marL="285750" indent="-285750" algn="l">
              <a:buFont typeface="Arial" panose="020B0604020202020204" pitchFamily="34" charset="0"/>
              <a:buChar char="•"/>
            </a:pPr>
            <a:r>
              <a:rPr lang="en-GB" b="0" i="0" dirty="0">
                <a:solidFill>
                  <a:srgbClr val="565872"/>
                </a:solidFill>
                <a:effectLst/>
                <a:latin typeface="Optima"/>
              </a:rPr>
              <a:t>User Journey Analysis of </a:t>
            </a:r>
            <a:r>
              <a:rPr lang="en-GB" b="0" i="0" dirty="0" err="1">
                <a:solidFill>
                  <a:srgbClr val="565872"/>
                </a:solidFill>
                <a:effectLst/>
                <a:latin typeface="Optima"/>
              </a:rPr>
              <a:t>traverlers</a:t>
            </a:r>
            <a:r>
              <a:rPr lang="en-GB" b="0" i="0" dirty="0">
                <a:solidFill>
                  <a:srgbClr val="565872"/>
                </a:solidFill>
                <a:effectLst/>
                <a:latin typeface="Optima"/>
              </a:rPr>
              <a:t> who relied on varied Online Travel Aggregators reveals numerous secrets to quality customer experience. Amsterdam, Bangkok and New York were the top travel destinations and OTAs like Expedia, Airbnb, TripAdvisor, KLOOK and Tickets were used to book tickets.</a:t>
            </a:r>
          </a:p>
          <a:p>
            <a:pPr marL="285750" indent="-285750" algn="l">
              <a:buFont typeface="Arial" panose="020B0604020202020204" pitchFamily="34" charset="0"/>
              <a:buChar char="•"/>
            </a:pPr>
            <a:r>
              <a:rPr lang="en-GB" b="0" i="0" dirty="0">
                <a:solidFill>
                  <a:srgbClr val="565872"/>
                </a:solidFill>
                <a:effectLst/>
                <a:latin typeface="Optima"/>
              </a:rPr>
              <a:t>The user journey analysis highlights and rates the varied OTAs involved on the basis of content, pricing, navigation and overall experience. The insight highlights the best and worst of these OTAs and assists a </a:t>
            </a:r>
            <a:r>
              <a:rPr lang="en-GB" b="0" i="0" dirty="0" err="1">
                <a:solidFill>
                  <a:srgbClr val="565872"/>
                </a:solidFill>
                <a:effectLst/>
                <a:latin typeface="Optima"/>
              </a:rPr>
              <a:t>traveler</a:t>
            </a:r>
            <a:r>
              <a:rPr lang="en-GB" b="0" i="0" dirty="0">
                <a:solidFill>
                  <a:srgbClr val="565872"/>
                </a:solidFill>
                <a:effectLst/>
                <a:latin typeface="Optima"/>
              </a:rPr>
              <a:t> in finding the best travel aggregator</a:t>
            </a:r>
            <a:r>
              <a:rPr lang="en-GB" b="0" i="0" dirty="0">
                <a:solidFill>
                  <a:srgbClr val="565872"/>
                </a:solidFill>
                <a:effectLst/>
                <a:latin typeface="Roboto" panose="02000000000000000000" pitchFamily="2"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pic>
        <p:nvPicPr>
          <p:cNvPr id="2097159" name="Image 0" descr="https://search-letsfade-com.herokuapp.com/proxy?url=https://limbd.org/wp-content/uploads/2020/06/Advantages-of-Aggregators-1024x614.png"/>
          <p:cNvPicPr>
            <a:picLocks noChangeAspect="1"/>
          </p:cNvPicPr>
          <p:nvPr/>
        </p:nvPicPr>
        <p:blipFill>
          <a:blip r:embed="rId3"/>
          <a:stretch>
            <a:fillRect/>
          </a:stretch>
        </p:blipFill>
        <p:spPr>
          <a:xfrm>
            <a:off x="4572000" y="1143000"/>
            <a:ext cx="4114800" cy="3200400"/>
          </a:xfrm>
          <a:prstGeom prst="rect">
            <a:avLst/>
          </a:prstGeom>
        </p:spPr>
      </p:pic>
      <p:sp>
        <p:nvSpPr>
          <p:cNvPr id="1048596" name="Text 0"/>
          <p:cNvSpPr/>
          <p:nvPr/>
        </p:nvSpPr>
        <p:spPr>
          <a:xfrm>
            <a:off x="457200" y="228600"/>
            <a:ext cx="8229600" cy="822960"/>
          </a:xfrm>
          <a:prstGeom prst="rect">
            <a:avLst/>
          </a:prstGeom>
          <a:noFill/>
        </p:spPr>
        <p:txBody>
          <a:bodyPr wrap="square" rtlCol="0" anchor="ctr"/>
          <a:lstStyle/>
          <a:p>
            <a:r>
              <a:rPr lang="en-US" sz="2400" b="1" u="sng" dirty="0">
                <a:solidFill>
                  <a:srgbClr val="000000"/>
                </a:solidFill>
                <a:latin typeface="Optima" pitchFamily="34" charset="0"/>
                <a:ea typeface="Optima" pitchFamily="34" charset="-122"/>
                <a:cs typeface="Optima" pitchFamily="34" charset="-120"/>
              </a:rPr>
              <a:t>Introduction to Competitive Analysis of Leading Travel Aggregators</a:t>
            </a:r>
            <a:endParaRPr lang="en-US" sz="2400" u="sng" dirty="0"/>
          </a:p>
        </p:txBody>
      </p:sp>
      <p:sp>
        <p:nvSpPr>
          <p:cNvPr id="1048597" name="Text 1"/>
          <p:cNvSpPr/>
          <p:nvPr/>
        </p:nvSpPr>
        <p:spPr>
          <a:xfrm>
            <a:off x="457200" y="1143000"/>
            <a:ext cx="4114800" cy="3200400"/>
          </a:xfrm>
          <a:prstGeom prst="rect">
            <a:avLst/>
          </a:prstGeom>
          <a:noFill/>
        </p:spPr>
        <p:txBody>
          <a:bodyPr wrap="square" rtlCol="0" anchor="t"/>
          <a:lstStyle/>
          <a:p>
            <a:r>
              <a:rPr lang="en-US" sz="1600" dirty="0">
                <a:solidFill>
                  <a:srgbClr val="000000"/>
                </a:solidFill>
                <a:latin typeface="Optima" pitchFamily="34" charset="0"/>
                <a:ea typeface="Optima" pitchFamily="34" charset="-122"/>
                <a:cs typeface="Optima" pitchFamily="34" charset="-120"/>
              </a:rPr>
              <a:t>Travel aggregators are online platforms that consolidate information from multiple sources to provide users with the best travel deals and options.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The leading travel aggregators in the market include Expedia, Booking.com, and Kayak.</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This analysis aims to compare these leading travel aggregators based on their features, user experience, and market share.</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pic>
        <p:nvPicPr>
          <p:cNvPr id="2097160" name="Image 0" descr="https://search-letsfade-com.herokuapp.com/proxy?url=https://i.pinimg.com/originals/65/9b/80/659b80d845ea33d16a83f5456bfbf3d8.png"/>
          <p:cNvPicPr>
            <a:picLocks noChangeAspect="1"/>
          </p:cNvPicPr>
          <p:nvPr/>
        </p:nvPicPr>
        <p:blipFill>
          <a:blip r:embed="rId3"/>
          <a:stretch>
            <a:fillRect/>
          </a:stretch>
        </p:blipFill>
        <p:spPr>
          <a:xfrm>
            <a:off x="4572000" y="1143000"/>
            <a:ext cx="4114800" cy="3200400"/>
          </a:xfrm>
          <a:prstGeom prst="rect">
            <a:avLst/>
          </a:prstGeom>
        </p:spPr>
      </p:pic>
      <p:sp>
        <p:nvSpPr>
          <p:cNvPr id="1048601" name="Text 0"/>
          <p:cNvSpPr/>
          <p:nvPr/>
        </p:nvSpPr>
        <p:spPr>
          <a:xfrm>
            <a:off x="457200" y="228600"/>
            <a:ext cx="8229600" cy="822960"/>
          </a:xfrm>
          <a:prstGeom prst="rect">
            <a:avLst/>
          </a:prstGeom>
          <a:noFill/>
        </p:spPr>
        <p:txBody>
          <a:bodyPr wrap="square" rtlCol="0" anchor="ctr"/>
          <a:lstStyle/>
          <a:p>
            <a:r>
              <a:rPr lang="en-US" sz="2400" b="1" u="sng" dirty="0">
                <a:solidFill>
                  <a:srgbClr val="000000"/>
                </a:solidFill>
                <a:latin typeface="Optima" pitchFamily="34" charset="0"/>
                <a:ea typeface="Optima" pitchFamily="34" charset="-122"/>
                <a:cs typeface="Optima" pitchFamily="34" charset="-120"/>
              </a:rPr>
              <a:t>Features and Services Comparison</a:t>
            </a:r>
            <a:endParaRPr lang="en-US" sz="2400" u="sng" dirty="0"/>
          </a:p>
        </p:txBody>
      </p:sp>
      <p:sp>
        <p:nvSpPr>
          <p:cNvPr id="1048602" name="Text 1"/>
          <p:cNvSpPr/>
          <p:nvPr/>
        </p:nvSpPr>
        <p:spPr>
          <a:xfrm>
            <a:off x="457200" y="1143000"/>
            <a:ext cx="4114800" cy="3200400"/>
          </a:xfrm>
          <a:prstGeom prst="rect">
            <a:avLst/>
          </a:prstGeom>
          <a:noFill/>
        </p:spPr>
        <p:txBody>
          <a:bodyPr wrap="square" rtlCol="0" anchor="t"/>
          <a:lstStyle/>
          <a:p>
            <a:r>
              <a:rPr lang="en-US" sz="1600" dirty="0">
                <a:solidFill>
                  <a:srgbClr val="000000"/>
                </a:solidFill>
                <a:latin typeface="Optima" pitchFamily="34" charset="0"/>
                <a:ea typeface="Optima" pitchFamily="34" charset="-122"/>
                <a:cs typeface="Optima" pitchFamily="34" charset="-120"/>
              </a:rPr>
              <a:t>Expedia offers a comprehensive range of services, including flight and hotel bookings, vacation packages, car rentals, and activities.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Booking.com focuses primarily on hotel bookings but also offers flight and car rental options, with a strong emphasis on customer reviews and ratings.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Kayak provides users with a powerful search engine that compares prices across multiple travel sites for flights, hotels, car rentals, and more.</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097161" name="Image 0" descr="https://search-letsfade-com.herokuapp.com/proxy?url=https://i.pinimg.com/originals/b3/f0/05/b3f00552bced6c5642bdb6143e34bf4c.jpg"/>
          <p:cNvPicPr>
            <a:picLocks noChangeAspect="1"/>
          </p:cNvPicPr>
          <p:nvPr/>
        </p:nvPicPr>
        <p:blipFill>
          <a:blip r:embed="rId3"/>
          <a:stretch>
            <a:fillRect/>
          </a:stretch>
        </p:blipFill>
        <p:spPr>
          <a:xfrm>
            <a:off x="4572000" y="1143000"/>
            <a:ext cx="4114800" cy="3200400"/>
          </a:xfrm>
          <a:prstGeom prst="rect">
            <a:avLst/>
          </a:prstGeom>
        </p:spPr>
      </p:pic>
      <p:sp>
        <p:nvSpPr>
          <p:cNvPr id="1048606" name="Text 0"/>
          <p:cNvSpPr/>
          <p:nvPr/>
        </p:nvSpPr>
        <p:spPr>
          <a:xfrm>
            <a:off x="457200" y="228600"/>
            <a:ext cx="8229600" cy="822960"/>
          </a:xfrm>
          <a:prstGeom prst="rect">
            <a:avLst/>
          </a:prstGeom>
          <a:noFill/>
        </p:spPr>
        <p:txBody>
          <a:bodyPr wrap="square" rtlCol="0" anchor="ctr"/>
          <a:lstStyle/>
          <a:p>
            <a:r>
              <a:rPr lang="en-US" sz="2400" b="1" u="sng" dirty="0">
                <a:solidFill>
                  <a:srgbClr val="000000"/>
                </a:solidFill>
                <a:latin typeface="Optima" pitchFamily="34" charset="0"/>
                <a:ea typeface="Optima" pitchFamily="34" charset="-122"/>
                <a:cs typeface="Optima" pitchFamily="34" charset="-120"/>
              </a:rPr>
              <a:t>User Experience Evaluation</a:t>
            </a:r>
            <a:endParaRPr lang="en-US" sz="2400" u="sng" dirty="0"/>
          </a:p>
        </p:txBody>
      </p:sp>
      <p:sp>
        <p:nvSpPr>
          <p:cNvPr id="1048607" name="Text 1"/>
          <p:cNvSpPr/>
          <p:nvPr/>
        </p:nvSpPr>
        <p:spPr>
          <a:xfrm>
            <a:off x="457200" y="1143000"/>
            <a:ext cx="4114800" cy="3200400"/>
          </a:xfrm>
          <a:prstGeom prst="rect">
            <a:avLst/>
          </a:prstGeom>
          <a:noFill/>
        </p:spPr>
        <p:txBody>
          <a:bodyPr wrap="square" rtlCol="0" anchor="t"/>
          <a:lstStyle/>
          <a:p>
            <a:r>
              <a:rPr lang="en-US" sz="1600" dirty="0">
                <a:solidFill>
                  <a:srgbClr val="000000"/>
                </a:solidFill>
                <a:latin typeface="Optima" pitchFamily="34" charset="0"/>
                <a:ea typeface="Optima" pitchFamily="34" charset="-122"/>
                <a:cs typeface="Optima" pitchFamily="34" charset="-120"/>
              </a:rPr>
              <a:t>Expedia provides a user-friendly interface with a simple booking process, extensive filters, and options for advanced search.</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Booking.com offers a seamless user experience with a visually appealing interface, clear pricing information, and easy navigation.</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Kayak stands out with its clean and intuitive design, personalized recommendations, and real-time updates on price changes.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pic>
        <p:nvPicPr>
          <p:cNvPr id="2097162" name="Image 0" descr="https://search-letsfade-com.herokuapp.com/proxy?url=https://frontera.net/wp-content/uploads/2017/06/mkt-share-travel-companies-by-countires.png"/>
          <p:cNvPicPr>
            <a:picLocks noChangeAspect="1"/>
          </p:cNvPicPr>
          <p:nvPr/>
        </p:nvPicPr>
        <p:blipFill>
          <a:blip r:embed="rId3"/>
          <a:stretch>
            <a:fillRect/>
          </a:stretch>
        </p:blipFill>
        <p:spPr>
          <a:xfrm>
            <a:off x="4572000" y="1143000"/>
            <a:ext cx="4114800" cy="3200400"/>
          </a:xfrm>
          <a:prstGeom prst="rect">
            <a:avLst/>
          </a:prstGeom>
        </p:spPr>
      </p:pic>
      <p:sp>
        <p:nvSpPr>
          <p:cNvPr id="1048611" name="Text 0"/>
          <p:cNvSpPr/>
          <p:nvPr/>
        </p:nvSpPr>
        <p:spPr>
          <a:xfrm>
            <a:off x="457200" y="228600"/>
            <a:ext cx="8229600" cy="822960"/>
          </a:xfrm>
          <a:prstGeom prst="rect">
            <a:avLst/>
          </a:prstGeom>
          <a:noFill/>
        </p:spPr>
        <p:txBody>
          <a:bodyPr wrap="square" rtlCol="0" anchor="ctr"/>
          <a:lstStyle/>
          <a:p>
            <a:r>
              <a:rPr lang="en-US" sz="2400" b="1" u="sng" dirty="0">
                <a:solidFill>
                  <a:srgbClr val="000000"/>
                </a:solidFill>
                <a:latin typeface="Optima" pitchFamily="34" charset="0"/>
                <a:ea typeface="Optima" pitchFamily="34" charset="-122"/>
                <a:cs typeface="Optima" pitchFamily="34" charset="-120"/>
              </a:rPr>
              <a:t>Market Share Analysis</a:t>
            </a:r>
            <a:endParaRPr lang="en-US" sz="2400" u="sng" dirty="0"/>
          </a:p>
        </p:txBody>
      </p:sp>
      <p:sp>
        <p:nvSpPr>
          <p:cNvPr id="1048612" name="Text 1"/>
          <p:cNvSpPr/>
          <p:nvPr/>
        </p:nvSpPr>
        <p:spPr>
          <a:xfrm>
            <a:off x="457200" y="1143000"/>
            <a:ext cx="4114800" cy="3200400"/>
          </a:xfrm>
          <a:prstGeom prst="rect">
            <a:avLst/>
          </a:prstGeom>
          <a:noFill/>
        </p:spPr>
        <p:txBody>
          <a:bodyPr wrap="square" rtlCol="0" anchor="t"/>
          <a:lstStyle/>
          <a:p>
            <a:r>
              <a:rPr lang="en-US" sz="1600" dirty="0">
                <a:solidFill>
                  <a:srgbClr val="000000"/>
                </a:solidFill>
                <a:latin typeface="Optima" pitchFamily="34" charset="0"/>
                <a:ea typeface="Optima" pitchFamily="34" charset="-122"/>
                <a:cs typeface="Optima" pitchFamily="34" charset="-120"/>
              </a:rPr>
              <a:t>Expedia holds a significant market share with a strong presence in North America and Europe, offering a wide range of travel services.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Booking.com is a dominant player in the hotel booking market with a global reach and a strong focus on customer reviews and ratings.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Kayak has gained popularity as a leading metasearch engine, attracting users with its comprehensive search capabilities and price comparison features.</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pic>
        <p:nvPicPr>
          <p:cNvPr id="2097163" name="Image 0" descr="https://search-letsfade-com.herokuapp.com/proxy?url=https://quotefancy.com/media/wallpaper/3840x2160/5085005-Sophia-Amoruso-Quote-True-success-lies-in-knowing-your-weaknesses.jpg"/>
          <p:cNvPicPr>
            <a:picLocks noChangeAspect="1"/>
          </p:cNvPicPr>
          <p:nvPr/>
        </p:nvPicPr>
        <p:blipFill>
          <a:blip r:embed="rId3"/>
          <a:stretch>
            <a:fillRect/>
          </a:stretch>
        </p:blipFill>
        <p:spPr>
          <a:xfrm>
            <a:off x="4572000" y="1143000"/>
            <a:ext cx="4114800" cy="3200400"/>
          </a:xfrm>
          <a:prstGeom prst="rect">
            <a:avLst/>
          </a:prstGeom>
        </p:spPr>
      </p:pic>
      <p:sp>
        <p:nvSpPr>
          <p:cNvPr id="1048616" name="Text 0"/>
          <p:cNvSpPr/>
          <p:nvPr/>
        </p:nvSpPr>
        <p:spPr>
          <a:xfrm>
            <a:off x="457200" y="228600"/>
            <a:ext cx="8229600" cy="822960"/>
          </a:xfrm>
          <a:prstGeom prst="rect">
            <a:avLst/>
          </a:prstGeom>
          <a:noFill/>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Strengths and Weaknesses</a:t>
            </a:r>
            <a:endParaRPr lang="en-US" sz="2400" dirty="0"/>
          </a:p>
        </p:txBody>
      </p:sp>
      <p:sp>
        <p:nvSpPr>
          <p:cNvPr id="1048617" name="Text 1"/>
          <p:cNvSpPr/>
          <p:nvPr/>
        </p:nvSpPr>
        <p:spPr>
          <a:xfrm>
            <a:off x="457200" y="1143000"/>
            <a:ext cx="4114800" cy="3200400"/>
          </a:xfrm>
          <a:prstGeom prst="rect">
            <a:avLst/>
          </a:prstGeom>
          <a:noFill/>
        </p:spPr>
        <p:txBody>
          <a:bodyPr wrap="square" rtlCol="0" anchor="t"/>
          <a:lstStyle/>
          <a:p>
            <a:r>
              <a:rPr lang="en-US" sz="1600" dirty="0">
                <a:solidFill>
                  <a:srgbClr val="000000"/>
                </a:solidFill>
                <a:latin typeface="Optima" pitchFamily="34" charset="0"/>
                <a:ea typeface="Optima" pitchFamily="34" charset="-122"/>
                <a:cs typeface="Optima" pitchFamily="34" charset="-120"/>
              </a:rPr>
              <a:t>Expedia's strength lies in its extensive range of services and a global network of partners, but it can sometimes be overwhelming for users due to its vast options.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Booking.com excels in user reviews and ratings, ensuring transparency and trust, but its focus on hotels limits its scope compared to other aggregators.</a:t>
            </a:r>
            <a:endParaRPr lang="en-US" sz="1600" dirty="0"/>
          </a:p>
          <a:p>
            <a:endParaRPr lang="en-US" sz="1600" dirty="0"/>
          </a:p>
          <a:p>
            <a:r>
              <a:rPr lang="en-US" sz="1600" dirty="0">
                <a:solidFill>
                  <a:srgbClr val="000000"/>
                </a:solidFill>
                <a:latin typeface="Optima" pitchFamily="34" charset="0"/>
                <a:ea typeface="Optima" pitchFamily="34" charset="-122"/>
                <a:cs typeface="Optima" pitchFamily="34" charset="-120"/>
              </a:rPr>
              <a:t>Kayak's strength lies in its powerful search engine and price comparison capabilities, but it may lack the personalized touch provided by other aggregators.</a:t>
            </a:r>
            <a:endParaRPr lang="en-US" sz="1600"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2</TotalTime>
  <Words>987</Words>
  <Application>Microsoft Office PowerPoint</Application>
  <PresentationFormat>On-screen Show (16:9)</PresentationFormat>
  <Paragraphs>105</Paragraphs>
  <Slides>21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ADLaM Display</vt:lpstr>
      <vt:lpstr>Arial</vt:lpstr>
      <vt:lpstr>Calibri</vt:lpstr>
      <vt:lpstr>Gill Sans MT</vt:lpstr>
      <vt:lpstr>Optima</vt:lpstr>
      <vt:lpstr>Roboto</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Ompetitive Analysis Of  Leading Travel Aggregators</dc:title>
  <dc:creator>SlideMake.com</dc:creator>
  <cp:lastModifiedBy>nandini</cp:lastModifiedBy>
  <cp:revision>1</cp:revision>
  <dcterms:created xsi:type="dcterms:W3CDTF">2023-10-10T07:37:09Z</dcterms:created>
  <dcterms:modified xsi:type="dcterms:W3CDTF">2023-10-17T04:41:18Z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f0cb720dbe264093a2a010faadc81b39</vt:lpwstr>
  </property>
</Properties>
</file>