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9"/>
  </p:notesMasterIdLst>
  <p:sldIdLst>
    <p:sldId id="278" r:id="rId5"/>
    <p:sldId id="280" r:id="rId6"/>
    <p:sldId id="288" r:id="rId7"/>
    <p:sldId id="293"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4" d="100"/>
          <a:sy n="74" d="100"/>
        </p:scale>
        <p:origin x="57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xmlns=""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xmlns=""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xmlns=""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xmlns=""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xmlns=""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xmlns=""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xmlns=""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xmlns=""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xmlns=""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xmlns=""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xmlns=""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xmlns=""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xmlns=""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860D9-9D47-C0BB-B2B4-4B6F2B36CFCC}"/>
              </a:ext>
            </a:extLst>
          </p:cNvPr>
          <p:cNvSpPr>
            <a:spLocks noGrp="1"/>
          </p:cNvSpPr>
          <p:nvPr>
            <p:ph type="ctrTitle"/>
          </p:nvPr>
        </p:nvSpPr>
        <p:spPr>
          <a:xfrm>
            <a:off x="2031491" y="758766"/>
            <a:ext cx="8362811" cy="1225296"/>
          </a:xfrm>
        </p:spPr>
        <p:txBody>
          <a:bodyPr/>
          <a:lstStyle/>
          <a:p>
            <a:r>
              <a:rPr lang="en-IN" sz="4000" b="0" i="0" dirty="0">
                <a:effectLst/>
                <a:latin typeface="Google Sans"/>
              </a:rPr>
              <a:t>SVS</a:t>
            </a:r>
            <a:br>
              <a:rPr lang="en-IN" sz="4000" b="0" i="0" dirty="0">
                <a:effectLst/>
                <a:latin typeface="Google Sans"/>
              </a:rPr>
            </a:br>
            <a:r>
              <a:rPr lang="en-IN" sz="4000" b="0" i="0" dirty="0">
                <a:effectLst/>
                <a:latin typeface="Google Sans"/>
              </a:rPr>
              <a:t>(Surround View System)</a:t>
            </a:r>
            <a:br>
              <a:rPr lang="en-IN" sz="4000" b="0" i="0" dirty="0">
                <a:effectLst/>
                <a:latin typeface="Google Sans"/>
              </a:rPr>
            </a:br>
            <a:r>
              <a:rPr lang="en-IN" sz="4000" b="0" i="0" dirty="0">
                <a:effectLst/>
                <a:latin typeface="Google Sans"/>
              </a:rPr>
              <a:t/>
            </a:r>
            <a:br>
              <a:rPr lang="en-IN" sz="4000" b="0" i="0" dirty="0">
                <a:effectLst/>
                <a:latin typeface="Google Sans"/>
              </a:rPr>
            </a:br>
            <a:r>
              <a:rPr lang="en-IN" sz="4000" b="0" i="0" dirty="0">
                <a:effectLst/>
                <a:latin typeface="Google Sans"/>
              </a:rPr>
              <a:t>TEAM SPIRIT</a:t>
            </a:r>
            <a:endParaRPr lang="en-IN" b="0" i="0" dirty="0">
              <a:effectLst/>
              <a:latin typeface="Google Sans"/>
            </a:endParaRP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4224528" y="2276856"/>
            <a:ext cx="7504052" cy="768096"/>
          </a:xfrm>
        </p:spPr>
        <p:txBody>
          <a:bodyPr/>
          <a:lstStyle/>
          <a:p>
            <a:r>
              <a:rPr lang="en-US" sz="3600" dirty="0"/>
              <a:t>Problem statement </a:t>
            </a:r>
          </a:p>
        </p:txBody>
      </p:sp>
      <p:sp>
        <p:nvSpPr>
          <p:cNvPr id="3" name="Content Placeholder 2">
            <a:extLst>
              <a:ext uri="{FF2B5EF4-FFF2-40B4-BE49-F238E27FC236}">
                <a16:creationId xmlns:a16="http://schemas.microsoft.com/office/drawing/2014/main" xmlns="" id="{1E0B8C4B-3A3C-9FD1-59FB-1666C1F09376}"/>
              </a:ext>
            </a:extLst>
          </p:cNvPr>
          <p:cNvSpPr>
            <a:spLocks noGrp="1"/>
          </p:cNvSpPr>
          <p:nvPr>
            <p:ph idx="1"/>
          </p:nvPr>
        </p:nvSpPr>
        <p:spPr/>
        <p:txBody>
          <a:bodyPr/>
          <a:lstStyle/>
          <a:p>
            <a:pPr algn="just"/>
            <a:r>
              <a:rPr lang="en-US" dirty="0"/>
              <a:t>SVS(Surround View System): The Surround View System (SVS) is the 360° degree camera captures the surrounding of the car with 4 cameras installed around the car.  Processed images are presented to the driver via the multimedia system to assist in parking and maneuvering. This feature uses OpenCV,  OpenGL and OSG to archive it. This feature offers a lot of view options to the driver like 2D/3D views, bird eye view. The API is typically used to interact with a graphics processing unit (GPU), to achieve hardware-accelerated rendering.</a:t>
            </a:r>
          </a:p>
        </p:txBody>
      </p:sp>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5" name="Picture 4" descr="A car on the road&#10;&#10;Description automatically generated">
            <a:extLst>
              <a:ext uri="{FF2B5EF4-FFF2-40B4-BE49-F238E27FC236}">
                <a16:creationId xmlns:a16="http://schemas.microsoft.com/office/drawing/2014/main" xmlns="" id="{9A4CCDD5-F482-04B9-7320-39CF6519FDBB}"/>
              </a:ext>
            </a:extLst>
          </p:cNvPr>
          <p:cNvPicPr>
            <a:picLocks noChangeAspect="1"/>
          </p:cNvPicPr>
          <p:nvPr/>
        </p:nvPicPr>
        <p:blipFill>
          <a:blip r:embed="rId2"/>
          <a:stretch>
            <a:fillRect/>
          </a:stretch>
        </p:blipFill>
        <p:spPr>
          <a:xfrm>
            <a:off x="111967" y="2660904"/>
            <a:ext cx="3199201" cy="1903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30A5BFC-C134-C072-C14D-9E51A94C8E7E}"/>
              </a:ext>
            </a:extLst>
          </p:cNvPr>
          <p:cNvSpPr>
            <a:spLocks noGrp="1"/>
          </p:cNvSpPr>
          <p:nvPr>
            <p:ph type="title"/>
          </p:nvPr>
        </p:nvSpPr>
        <p:spPr>
          <a:xfrm>
            <a:off x="509016" y="857752"/>
            <a:ext cx="11173968" cy="768096"/>
          </a:xfrm>
        </p:spPr>
        <p:txBody>
          <a:bodyPr/>
          <a:lstStyle/>
          <a:p>
            <a:r>
              <a:rPr lang="en-US" sz="3600" dirty="0"/>
              <a:t>PLAN FOR GETTING THE ACTUAL OUTPUT </a:t>
            </a:r>
          </a:p>
        </p:txBody>
      </p:sp>
      <p:sp>
        <p:nvSpPr>
          <p:cNvPr id="374" name="Slide Number Placeholder 373">
            <a:extLst>
              <a:ext uri="{FF2B5EF4-FFF2-40B4-BE49-F238E27FC236}">
                <a16:creationId xmlns:a16="http://schemas.microsoft.com/office/drawing/2014/main" xmlns="" id="{049B2870-98EC-2977-8CE4-A7AA3009991A}"/>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19" name="Text Placeholder 18">
            <a:extLst>
              <a:ext uri="{FF2B5EF4-FFF2-40B4-BE49-F238E27FC236}">
                <a16:creationId xmlns:a16="http://schemas.microsoft.com/office/drawing/2014/main" xmlns="" id="{270C77AB-7E91-84A6-3E62-DAB80E1E4481}"/>
              </a:ext>
            </a:extLst>
          </p:cNvPr>
          <p:cNvSpPr>
            <a:spLocks noGrp="1"/>
          </p:cNvSpPr>
          <p:nvPr>
            <p:ph type="body" idx="1"/>
          </p:nvPr>
        </p:nvSpPr>
        <p:spPr/>
        <p:txBody>
          <a:bodyPr/>
          <a:lstStyle/>
          <a:p>
            <a:pPr lvl="0"/>
            <a:r>
              <a:rPr lang="en-US" dirty="0"/>
              <a:t>Camera AND IMAGES</a:t>
            </a:r>
          </a:p>
        </p:txBody>
      </p:sp>
      <p:pic>
        <p:nvPicPr>
          <p:cNvPr id="292" name="Picture Placeholder 291" descr="checklist icon">
            <a:extLst>
              <a:ext uri="{FF2B5EF4-FFF2-40B4-BE49-F238E27FC236}">
                <a16:creationId xmlns:a16="http://schemas.microsoft.com/office/drawing/2014/main" xmlns=""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xmlns="" id="{A3BF8E55-B2B9-104D-F277-08902534735D}"/>
              </a:ext>
            </a:extLst>
          </p:cNvPr>
          <p:cNvSpPr>
            <a:spLocks noGrp="1"/>
          </p:cNvSpPr>
          <p:nvPr>
            <p:ph type="body" sz="quarter" idx="18"/>
          </p:nvPr>
        </p:nvSpPr>
        <p:spPr/>
        <p:txBody>
          <a:bodyPr/>
          <a:lstStyle/>
          <a:p>
            <a:pPr lvl="0"/>
            <a:r>
              <a:rPr lang="en-US" dirty="0"/>
              <a:t>-Get Input in the form of images using 4 different cameras.</a:t>
            </a:r>
          </a:p>
          <a:p>
            <a:pPr lvl="0"/>
            <a:r>
              <a:rPr lang="en-US" dirty="0"/>
              <a:t>-Access these images using cv2 library.</a:t>
            </a:r>
          </a:p>
          <a:p>
            <a:pPr lvl="0"/>
            <a:endParaRPr lang="en-US" dirty="0"/>
          </a:p>
        </p:txBody>
      </p:sp>
      <p:sp>
        <p:nvSpPr>
          <p:cNvPr id="20" name="Text Placeholder 19">
            <a:extLst>
              <a:ext uri="{FF2B5EF4-FFF2-40B4-BE49-F238E27FC236}">
                <a16:creationId xmlns:a16="http://schemas.microsoft.com/office/drawing/2014/main" xmlns="" id="{15DD9AC8-4A5F-70DB-AA68-C461059D81A1}"/>
              </a:ext>
            </a:extLst>
          </p:cNvPr>
          <p:cNvSpPr>
            <a:spLocks noGrp="1"/>
          </p:cNvSpPr>
          <p:nvPr>
            <p:ph type="body" sz="quarter" idx="3"/>
          </p:nvPr>
        </p:nvSpPr>
        <p:spPr/>
        <p:txBody>
          <a:bodyPr/>
          <a:lstStyle/>
          <a:p>
            <a:r>
              <a:rPr lang="en-US" dirty="0"/>
              <a:t>Filter images</a:t>
            </a:r>
          </a:p>
          <a:p>
            <a:endParaRPr lang="en-US" dirty="0"/>
          </a:p>
        </p:txBody>
      </p:sp>
      <p:pic>
        <p:nvPicPr>
          <p:cNvPr id="290" name="Picture Placeholder 289" descr="person with loud speaker icon">
            <a:extLst>
              <a:ext uri="{FF2B5EF4-FFF2-40B4-BE49-F238E27FC236}">
                <a16:creationId xmlns:a16="http://schemas.microsoft.com/office/drawing/2014/main" xmlns=""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xmlns="" id="{BCE9DA14-62AB-A857-6387-1F5D330B3F36}"/>
              </a:ext>
            </a:extLst>
          </p:cNvPr>
          <p:cNvSpPr>
            <a:spLocks noGrp="1"/>
          </p:cNvSpPr>
          <p:nvPr>
            <p:ph type="body" sz="quarter" idx="19"/>
          </p:nvPr>
        </p:nvSpPr>
        <p:spPr/>
        <p:txBody>
          <a:bodyPr/>
          <a:lstStyle/>
          <a:p>
            <a:pPr lvl="0"/>
            <a:r>
              <a:rPr lang="en-US" dirty="0"/>
              <a:t>-Standardize the images.</a:t>
            </a:r>
          </a:p>
          <a:p>
            <a:pPr lvl="0"/>
            <a:r>
              <a:rPr lang="en-US" dirty="0"/>
              <a:t>-Enhanced quality and make the images in one format like .png, .jpg, etc.</a:t>
            </a:r>
          </a:p>
          <a:p>
            <a:pPr lvl="0"/>
            <a:endParaRPr lang="en-US" dirty="0"/>
          </a:p>
        </p:txBody>
      </p:sp>
      <p:sp>
        <p:nvSpPr>
          <p:cNvPr id="21" name="Text Placeholder 20">
            <a:extLst>
              <a:ext uri="{FF2B5EF4-FFF2-40B4-BE49-F238E27FC236}">
                <a16:creationId xmlns:a16="http://schemas.microsoft.com/office/drawing/2014/main" xmlns="" id="{A28A203B-0CF0-2AB0-5F54-07C8E3003918}"/>
              </a:ext>
            </a:extLst>
          </p:cNvPr>
          <p:cNvSpPr>
            <a:spLocks noGrp="1"/>
          </p:cNvSpPr>
          <p:nvPr>
            <p:ph type="body" sz="quarter" idx="13"/>
          </p:nvPr>
        </p:nvSpPr>
        <p:spPr/>
        <p:txBody>
          <a:bodyPr/>
          <a:lstStyle/>
          <a:p>
            <a:r>
              <a:rPr lang="en-US" dirty="0"/>
              <a:t>REMOVE </a:t>
            </a:r>
            <a:r>
              <a:rPr lang="en-US" sz="1600" dirty="0"/>
              <a:t>Repeated</a:t>
            </a:r>
            <a:r>
              <a:rPr lang="en-US" dirty="0"/>
              <a:t> Part</a:t>
            </a:r>
          </a:p>
          <a:p>
            <a:endParaRPr lang="en-US" dirty="0"/>
          </a:p>
        </p:txBody>
      </p:sp>
      <p:pic>
        <p:nvPicPr>
          <p:cNvPr id="288" name="Picture Placeholder 287" descr="blueprint icon">
            <a:extLst>
              <a:ext uri="{FF2B5EF4-FFF2-40B4-BE49-F238E27FC236}">
                <a16:creationId xmlns:a16="http://schemas.microsoft.com/office/drawing/2014/main" xmlns=""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xmlns="" id="{710CB940-D45B-59F1-06E5-9CC94100EF05}"/>
              </a:ext>
            </a:extLst>
          </p:cNvPr>
          <p:cNvSpPr>
            <a:spLocks noGrp="1"/>
          </p:cNvSpPr>
          <p:nvPr>
            <p:ph type="body" sz="quarter" idx="20"/>
          </p:nvPr>
        </p:nvSpPr>
        <p:spPr/>
        <p:txBody>
          <a:bodyPr/>
          <a:lstStyle/>
          <a:p>
            <a:pPr lvl="0"/>
            <a:r>
              <a:rPr lang="en-US" dirty="0"/>
              <a:t>--Clean Images without Repetition.</a:t>
            </a:r>
          </a:p>
          <a:p>
            <a:pPr lvl="0"/>
            <a:r>
              <a:rPr lang="en-US" dirty="0"/>
              <a:t>-Remove redundant part</a:t>
            </a:r>
          </a:p>
        </p:txBody>
      </p:sp>
      <p:sp>
        <p:nvSpPr>
          <p:cNvPr id="22" name="Text Placeholder 21">
            <a:extLst>
              <a:ext uri="{FF2B5EF4-FFF2-40B4-BE49-F238E27FC236}">
                <a16:creationId xmlns:a16="http://schemas.microsoft.com/office/drawing/2014/main" xmlns="" id="{05BC0115-F702-2E0A-61A4-4A6CE33FD775}"/>
              </a:ext>
            </a:extLst>
          </p:cNvPr>
          <p:cNvSpPr>
            <a:spLocks noGrp="1"/>
          </p:cNvSpPr>
          <p:nvPr>
            <p:ph type="body" sz="quarter" idx="15"/>
          </p:nvPr>
        </p:nvSpPr>
        <p:spPr/>
        <p:txBody>
          <a:bodyPr/>
          <a:lstStyle/>
          <a:p>
            <a:r>
              <a:rPr lang="en-US" dirty="0"/>
              <a:t>COMBINE VIEW</a:t>
            </a:r>
          </a:p>
        </p:txBody>
      </p:sp>
      <p:pic>
        <p:nvPicPr>
          <p:cNvPr id="270" name="Picture Placeholder 269" descr="target icon">
            <a:extLst>
              <a:ext uri="{FF2B5EF4-FFF2-40B4-BE49-F238E27FC236}">
                <a16:creationId xmlns:a16="http://schemas.microsoft.com/office/drawing/2014/main" xmlns=""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xmlns="" id="{A0DA38E3-68A2-4FF9-022B-BA0DF832B1DB}"/>
              </a:ext>
            </a:extLst>
          </p:cNvPr>
          <p:cNvSpPr>
            <a:spLocks noGrp="1"/>
          </p:cNvSpPr>
          <p:nvPr>
            <p:ph type="body" sz="quarter" idx="21"/>
          </p:nvPr>
        </p:nvSpPr>
        <p:spPr/>
        <p:txBody>
          <a:bodyPr/>
          <a:lstStyle/>
          <a:p>
            <a:pPr lvl="0"/>
            <a:r>
              <a:rPr lang="en-US" dirty="0"/>
              <a:t>-Combine All the Images.</a:t>
            </a:r>
          </a:p>
          <a:p>
            <a:pPr lvl="0"/>
            <a:r>
              <a:rPr lang="en-US" dirty="0"/>
              <a:t>-Make 360 degree using 4 cameras.</a:t>
            </a:r>
          </a:p>
        </p:txBody>
      </p:sp>
      <p:sp>
        <p:nvSpPr>
          <p:cNvPr id="23" name="Text Placeholder 22">
            <a:extLst>
              <a:ext uri="{FF2B5EF4-FFF2-40B4-BE49-F238E27FC236}">
                <a16:creationId xmlns:a16="http://schemas.microsoft.com/office/drawing/2014/main" xmlns="" id="{9D48D07F-2D5B-F0D5-4005-197607C4F197}"/>
              </a:ext>
            </a:extLst>
          </p:cNvPr>
          <p:cNvSpPr>
            <a:spLocks noGrp="1"/>
          </p:cNvSpPr>
          <p:nvPr>
            <p:ph type="body" sz="quarter" idx="17"/>
          </p:nvPr>
        </p:nvSpPr>
        <p:spPr/>
        <p:txBody>
          <a:bodyPr/>
          <a:lstStyle/>
          <a:p>
            <a:r>
              <a:rPr lang="en-US" dirty="0"/>
              <a:t>Providing 2d/3d Output</a:t>
            </a:r>
          </a:p>
        </p:txBody>
      </p:sp>
      <p:pic>
        <p:nvPicPr>
          <p:cNvPr id="268" name="Picture Placeholder 267" descr="rocket icon">
            <a:extLst>
              <a:ext uri="{FF2B5EF4-FFF2-40B4-BE49-F238E27FC236}">
                <a16:creationId xmlns:a16="http://schemas.microsoft.com/office/drawing/2014/main" xmlns=""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xmlns="" id="{B72BD1AE-7290-BA6E-18FB-8181C0D13E7C}"/>
              </a:ext>
            </a:extLst>
          </p:cNvPr>
          <p:cNvSpPr>
            <a:spLocks noGrp="1"/>
          </p:cNvSpPr>
          <p:nvPr>
            <p:ph type="body" sz="quarter" idx="22"/>
          </p:nvPr>
        </p:nvSpPr>
        <p:spPr/>
        <p:txBody>
          <a:bodyPr/>
          <a:lstStyle/>
          <a:p>
            <a:pPr lvl="0"/>
            <a:r>
              <a:rPr lang="en-US" dirty="0"/>
              <a:t>-Object identification</a:t>
            </a:r>
          </a:p>
          <a:p>
            <a:pPr lvl="0"/>
            <a:r>
              <a:rPr lang="en-US" dirty="0"/>
              <a:t>-Parking and availability for the vehicle.</a:t>
            </a:r>
          </a:p>
        </p:txBody>
      </p:sp>
    </p:spTree>
    <p:extLst>
      <p:ext uri="{BB962C8B-B14F-4D97-AF65-F5344CB8AC3E}">
        <p14:creationId xmlns:p14="http://schemas.microsoft.com/office/powerpoint/2010/main" val="160049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p:txBody>
          <a:bodyPr/>
          <a:lstStyle/>
          <a:p>
            <a:r>
              <a:rPr lang="en-US" sz="2800" dirty="0"/>
              <a:t>THANK YOU</a:t>
            </a:r>
          </a:p>
        </p:txBody>
      </p:sp>
      <p:sp>
        <p:nvSpPr>
          <p:cNvPr id="3" name="Subtitle 2">
            <a:extLst>
              <a:ext uri="{FF2B5EF4-FFF2-40B4-BE49-F238E27FC236}">
                <a16:creationId xmlns:a16="http://schemas.microsoft.com/office/drawing/2014/main" xmlns="" id="{B787DFD8-D262-D485-B1F2-817C5A0928C5}"/>
              </a:ext>
            </a:extLst>
          </p:cNvPr>
          <p:cNvSpPr>
            <a:spLocks noGrp="1"/>
          </p:cNvSpPr>
          <p:nvPr>
            <p:ph type="subTitle" idx="1"/>
          </p:nvPr>
        </p:nvSpPr>
        <p:spPr>
          <a:xfrm>
            <a:off x="1545336" y="2846832"/>
            <a:ext cx="4855464" cy="2176272"/>
          </a:xfrm>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71af3243-3dd4-4a8d-8c0d-dd76da1f02a5"/>
    <ds:schemaRef ds:uri="http://www.w3.org/XML/1998/namespac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{856AEAD3-43C1-4747-AC2C-9E1D0CD94AAD}tf78438558_win32</Template>
  <TotalTime>2</TotalTime>
  <Words>206</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Google Sans</vt:lpstr>
      <vt:lpstr>Sabon Next LT</vt:lpstr>
      <vt:lpstr>Office Theme</vt:lpstr>
      <vt:lpstr>SVS (Surround View System)  TEAM SPIRIT</vt:lpstr>
      <vt:lpstr>Problem statement </vt:lpstr>
      <vt:lpstr>PLAN FOR GETTING THE ACTUAL OUTPUT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SVS(Surround View System)</dc:title>
  <dc:subject/>
  <dc:creator>Pradip Warkhade</dc:creator>
  <cp:lastModifiedBy>Microsoft account</cp:lastModifiedBy>
  <cp:revision>3</cp:revision>
  <dcterms:created xsi:type="dcterms:W3CDTF">2024-01-29T19:53:58Z</dcterms:created>
  <dcterms:modified xsi:type="dcterms:W3CDTF">2025-06-30T08:27:34Z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2024-01-29T20:31:43Z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ebf0d852-cfdc-4f53-914b-666391f97e89</vt:lpwstr>
  </property>
  <property fmtid="{D5CDD505-2E9C-101B-9397-08002B2CF9AE}" pid="9" name="MSIP_Label_defa4170-0d19-0005-0004-bc88714345d2_ActionId">
    <vt:lpwstr>fca1e70b-39f5-4b07-9829-15275e520db7</vt:lpwstr>
  </property>
  <property fmtid="{D5CDD505-2E9C-101B-9397-08002B2CF9AE}" pid="10" name="MSIP_Label_defa4170-0d19-0005-0004-bc88714345d2_ContentBits">
    <vt:lpwstr>0</vt:lpwstr>
  </property>
</Properties>
</file>