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78545" autoAdjust="0"/>
  </p:normalViewPr>
  <p:slideViewPr>
    <p:cSldViewPr snapToGrid="0">
      <p:cViewPr>
        <p:scale>
          <a:sx n="93" d="100"/>
          <a:sy n="93" d="100"/>
        </p:scale>
        <p:origin x="994" y="-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Elevator Pitch (working):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1"/>
                </a:solidFill>
              </a:rPr>
              <a:t>Thank you </a:t>
            </a:r>
            <a:r>
              <a:rPr lang="en-SG" dirty="0" err="1">
                <a:solidFill>
                  <a:schemeClr val="dk1"/>
                </a:solidFill>
              </a:rPr>
              <a:t>Jiaqing</a:t>
            </a:r>
            <a:r>
              <a:rPr lang="en-SG" dirty="0">
                <a:solidFill>
                  <a:schemeClr val="dk1"/>
                </a:solidFill>
              </a:rPr>
              <a:t>. </a:t>
            </a:r>
            <a:r>
              <a:rPr lang="en" dirty="0">
                <a:solidFill>
                  <a:schemeClr val="dk1"/>
                </a:solidFill>
              </a:rPr>
              <a:t>Good morning, my name is Ming Lun from the Department of Electrical and Computer Engineering. Today, I will showcase my work on making black-box models understandable.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Recent advances in machine learning show immense promise for medical applications, but the black-box nature of these models make it difficult to deploy in practice. Extending from explainable machine learning methods, we develop a framework that enables actionability, allowing doctors to act on key features to mitigate disease risk. I will bring you through two methods which enable clinical explainability and actionability.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758d68ce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758d68ce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2ca589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2ca589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We see from the SHAP force plots that each set of original feature values is associated with a likelihood outcome from the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From the previous segment, we see that changing a particular value can reduce the impact on the outcome.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As such, we devise an action plan to reduce the likelihood of disease in a patient. There is an optimal point on the </a:t>
            </a:r>
            <a:r>
              <a:rPr lang="en-SG" dirty="0" err="1"/>
              <a:t>explainability</a:t>
            </a:r>
            <a:r>
              <a:rPr lang="en-SG" dirty="0"/>
              <a:t> curve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2ca5892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92ca5892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2ca589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2ca589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Make it very clear that these are first steps in pointing the gaps (narrow insights/lack of actionability)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I hope I have shown you a way to bridge to these gaps.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Future work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We want to strengthen the actionability component: the lack of actionability is critical.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257d36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257d36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Just as a recap, I would like to bring everyone through a high-level understanding of a typical machine learning framework.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Firstly, we take in a set of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https://interestingengineering.com/googles-medical-ai-detects-lung-cancer-with-94-accuracy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257d36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257d36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257d36f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257d36f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2ca589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2ca589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that I want to make:</a:t>
            </a:r>
            <a:br>
              <a:rPr lang="en"/>
            </a:br>
            <a:r>
              <a:rPr lang="en"/>
              <a:t>- Current explanation methods only explain one static instance, but do not holistically explain an entire cohort.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They do not address cases for which feature values change over time/the possible variance of feature values across the time-scale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Additionally,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849e8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849e86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Timing checkpoint: 5 minutes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the numbers with the same format as previous slides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 bit more about the features that we are using in the 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LEFT PANEL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Details about the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PANEL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Problem, data engineering, results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758d68ce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758d68ce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2ca589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2ca589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pO2 – Partial Pressure of Oxygen in Blood (mmHg)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RDW is the Red Blood Cell Distribution Width, and this is measured in a percentage.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The graph shows how the effect of the RDW feature becomes significantly more positive as the RDW value increases. At lower RDW values, the feature value has a negative contribution to the outcome. At higher RDW values, above 15, we see that the feature values have a positive contribution to the prediction of heart disease.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We know that this correlates with medical knowledge, because an increased RDW value is correlated with heart disease.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2ca589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2ca589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90554"/>
            <a:ext cx="8520600" cy="14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Explainable and Actionable Machine Learning Models for Electronic Health Record Data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36402"/>
            <a:ext cx="85206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Ming Lun Ong</a:t>
            </a:r>
            <a:endParaRPr sz="36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400" dirty="0">
                <a:solidFill>
                  <a:schemeClr val="tx1"/>
                </a:solidFill>
              </a:rPr>
              <a:t>Department of Electrical &amp; Computer Engineering, National University of Singapore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Joint work with:</a:t>
            </a:r>
            <a:endParaRPr sz="24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Mehul Motani, NUS/ECE</a:t>
            </a:r>
            <a:endParaRPr sz="24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Anthony Li, </a:t>
            </a:r>
            <a:r>
              <a:rPr lang="en-SG" sz="2400" dirty="0"/>
              <a:t>Sengkang General Hospital</a:t>
            </a:r>
            <a:r>
              <a:rPr lang="en-SG" sz="2400"/>
              <a:t>, Singapore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Importance varies across models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3251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Different ML models function in different ways: the features which are regarded as important differ.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7F9DD-F84B-4674-B48E-ADD285DA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46" y="1152475"/>
            <a:ext cx="2902555" cy="19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FA290B-5A71-4018-8E8E-97DE5F7A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49" y="1152475"/>
            <a:ext cx="3119372" cy="19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AB09D5-4DE0-46E3-8672-AC3C1F18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29" y="3078951"/>
            <a:ext cx="3119372" cy="19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38923F-8844-446F-8D91-30ABB6CB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07" y="3079313"/>
            <a:ext cx="2902014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Actionability for one individual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0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We want to act on features to reduce a patient’s likelihood of disease.</a:t>
            </a: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400" y="901550"/>
            <a:ext cx="5607850" cy="39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Actionability across an entire population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Across an entire population, we want the incidence of disease to be reduced. </a:t>
            </a:r>
            <a:r>
              <a:rPr lang="en-SG" dirty="0"/>
              <a:t>As such, we address the features that, when acted upon, reduce disease prevalence in a population.</a:t>
            </a:r>
            <a:endParaRPr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169069"/>
            <a:ext cx="83058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lang="en-SG" dirty="0"/>
          </a:p>
          <a:p>
            <a:pPr lvl="0">
              <a:spcBef>
                <a:spcPts val="1600"/>
              </a:spcBef>
              <a:buChar char="-"/>
            </a:pPr>
            <a:r>
              <a:rPr lang="en-SG" dirty="0" err="1"/>
              <a:t>Explainability</a:t>
            </a:r>
            <a:r>
              <a:rPr lang="en-SG" dirty="0"/>
              <a:t> methods are a promising solution to the black-box problem.</a:t>
            </a:r>
          </a:p>
          <a:p>
            <a:pPr lvl="0">
              <a:buChar char="-"/>
            </a:pPr>
            <a:r>
              <a:rPr lang="en-SG" dirty="0"/>
              <a:t>However, more work needs to be done to expand explanations, and address the lack of actionable insight.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Where does the field of explainability need to go?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SG" dirty="0"/>
              <a:t>Moving from </a:t>
            </a:r>
            <a:r>
              <a:rPr lang="en-SG" dirty="0" err="1"/>
              <a:t>explainability</a:t>
            </a:r>
            <a:r>
              <a:rPr lang="en-SG" dirty="0"/>
              <a:t>, we want ML models to be actionable, so that they can motivate and recommend action.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SG" dirty="0"/>
              <a:t>To strengthen the case for actionability, further work is needed to establish causality in machine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for Healthcare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</a:t>
            </a:r>
            <a:r>
              <a:rPr lang="en-SG" dirty="0"/>
              <a:t>Machine Learning</a:t>
            </a:r>
            <a:r>
              <a:rPr lang="en" dirty="0"/>
              <a:t> framework: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In recent years, deep learning models have seen massive breakthroughs.</a:t>
            </a:r>
            <a:br>
              <a:rPr lang="en" dirty="0"/>
            </a:br>
            <a:r>
              <a:rPr lang="en" dirty="0"/>
              <a:t>  → Google's cancer diagnosis model outperformed doctors by an accuracy of 5%.</a:t>
            </a:r>
            <a:br>
              <a:rPr lang="en" dirty="0"/>
            </a:br>
            <a:r>
              <a:rPr lang="en" dirty="0"/>
              <a:t>       → However, these state-of-the-art models are often complex black-boxes.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20941" b="22976"/>
          <a:stretch/>
        </p:blipFill>
        <p:spPr>
          <a:xfrm>
            <a:off x="824325" y="1886116"/>
            <a:ext cx="7495350" cy="17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690203"/>
            <a:ext cx="6702900" cy="3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>
                <a:solidFill>
                  <a:schemeClr val="dk2"/>
                </a:solidFill>
              </a:rPr>
              <a:t>Source: </a:t>
            </a:r>
            <a:r>
              <a:rPr lang="en-SG" sz="1000" dirty="0">
                <a:solidFill>
                  <a:schemeClr val="dk2"/>
                </a:solidFill>
              </a:rPr>
              <a:t>End-to-end lung cancer screening with three-dimensional deep learning on low-dose chest computed tomography. </a:t>
            </a:r>
            <a:r>
              <a:rPr lang="en" sz="1000" dirty="0">
                <a:solidFill>
                  <a:schemeClr val="dk2"/>
                </a:solidFill>
              </a:rPr>
              <a:t>https://www.nature.com/articles/s41591-019-0447-x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FC3B5-B57E-47FA-8D28-91549CBA4E88}"/>
              </a:ext>
            </a:extLst>
          </p:cNvPr>
          <p:cNvSpPr txBox="1"/>
          <p:nvPr/>
        </p:nvSpPr>
        <p:spPr>
          <a:xfrm>
            <a:off x="1200728" y="1664853"/>
            <a:ext cx="85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1.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817AC-1677-44F9-A2E2-CB882518E435}"/>
              </a:ext>
            </a:extLst>
          </p:cNvPr>
          <p:cNvSpPr txBox="1"/>
          <p:nvPr/>
        </p:nvSpPr>
        <p:spPr>
          <a:xfrm>
            <a:off x="3178707" y="1670138"/>
            <a:ext cx="96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2.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C8369-19DB-4A2D-99D6-B6E07895CC41}"/>
              </a:ext>
            </a:extLst>
          </p:cNvPr>
          <p:cNvSpPr txBox="1"/>
          <p:nvPr/>
        </p:nvSpPr>
        <p:spPr>
          <a:xfrm>
            <a:off x="5122962" y="1664853"/>
            <a:ext cx="96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3.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245AC-E3B1-4AC1-9154-5509547D6E71}"/>
              </a:ext>
            </a:extLst>
          </p:cNvPr>
          <p:cNvSpPr txBox="1"/>
          <p:nvPr/>
        </p:nvSpPr>
        <p:spPr>
          <a:xfrm>
            <a:off x="6871220" y="1676397"/>
            <a:ext cx="129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4.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Explainable Machine Learning (ex-ML)?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helps shine light on the behaviour of machine learning models. This is essential for the following: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Demystify complex models</a:t>
            </a:r>
            <a:br>
              <a:rPr lang="en"/>
            </a:br>
            <a:r>
              <a:rPr lang="en"/>
              <a:t>Explanations deconstruct the behaviour of deep learning models.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Enable trust in the model</a:t>
            </a:r>
            <a:br>
              <a:rPr lang="en"/>
            </a:br>
            <a:r>
              <a:rPr lang="en"/>
              <a:t>Explanations foster trust amongst clinicians in machine learning.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Allow transparency</a:t>
            </a:r>
            <a:br>
              <a:rPr lang="en"/>
            </a:br>
            <a:r>
              <a:rPr lang="en"/>
              <a:t>Explanations expose latent biases that might creep into human-built models.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Machine Learning Methods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Inherent to model</a:t>
            </a:r>
            <a:br>
              <a:rPr lang="en" dirty="0"/>
            </a:br>
            <a:r>
              <a:rPr lang="en" dirty="0"/>
              <a:t>Some models (e.g., Logistic Regression) have an inherently interpretable structure. </a:t>
            </a:r>
            <a:endParaRPr dirty="0"/>
          </a:p>
          <a:p>
            <a:pPr>
              <a:buFont typeface="Arial"/>
              <a:buAutoNum type="arabicPeriod"/>
            </a:pPr>
            <a:r>
              <a:rPr lang="en-SG" b="1" dirty="0"/>
              <a:t>SHAP (</a:t>
            </a:r>
            <a:r>
              <a:rPr lang="en-SG" b="1" dirty="0" err="1"/>
              <a:t>SHapley</a:t>
            </a:r>
            <a:r>
              <a:rPr lang="en-SG" b="1" dirty="0"/>
              <a:t> Additive </a:t>
            </a:r>
            <a:r>
              <a:rPr lang="en-SG" b="1" dirty="0" err="1"/>
              <a:t>exPlanations</a:t>
            </a:r>
            <a:r>
              <a:rPr lang="en-SG" b="1" dirty="0"/>
              <a:t>)</a:t>
            </a:r>
            <a:br>
              <a:rPr lang="en-SG" dirty="0"/>
            </a:br>
            <a:r>
              <a:rPr lang="en-SG" dirty="0"/>
              <a:t>Based on Shapley values, measures the change in the model output, when conditioned on a particular feature value.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LIME (Local Interpretable Model-Agnostic Explanations)</a:t>
            </a:r>
            <a:br>
              <a:rPr lang="en" dirty="0"/>
            </a:br>
            <a:r>
              <a:rPr lang="en" dirty="0"/>
              <a:t>Creates approximations around a given prediction instance, and fits a simpler interpretable model.</a:t>
            </a:r>
            <a:endParaRPr dirty="0"/>
          </a:p>
          <a:p>
            <a:pPr marL="714375" marR="933320" lvl="0" indent="-28575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6" name="Google Shape;76;p16"/>
          <p:cNvSpPr txBox="1"/>
          <p:nvPr/>
        </p:nvSpPr>
        <p:spPr>
          <a:xfrm>
            <a:off x="1790850" y="4068175"/>
            <a:ext cx="5562300" cy="837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</a:rPr>
              <a:t>Outputs</a:t>
            </a:r>
            <a:r>
              <a:rPr lang="en" sz="1800" dirty="0">
                <a:solidFill>
                  <a:schemeClr val="dk2"/>
                </a:solidFill>
              </a:rPr>
              <a:t>: Feature importance values, indicating the significance of each feature for a model’s prediction.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for Clinical Applications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current explainability methods are useful, there are gaps to better-tailor these towards medical applications: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Narrow insight</a:t>
            </a:r>
            <a:br>
              <a:rPr lang="en" dirty="0"/>
            </a:br>
            <a:r>
              <a:rPr lang="en" dirty="0"/>
              <a:t>Current methods are limited, explaining a single instance, but do not generalise to multiple instances and possible values.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Not actionable</a:t>
            </a:r>
            <a:br>
              <a:rPr lang="en" dirty="0"/>
            </a:br>
            <a:r>
              <a:rPr lang="en" dirty="0"/>
              <a:t>Current methods identify important features, but do not identify what actions should be taken to change the outcome.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1295550" y="4084277"/>
            <a:ext cx="6552900" cy="745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</a:rPr>
              <a:t>What we do</a:t>
            </a:r>
            <a:r>
              <a:rPr lang="en" sz="1800" dirty="0">
                <a:solidFill>
                  <a:schemeClr val="dk2"/>
                </a:solidFill>
              </a:rPr>
              <a:t>: Our work takes the first steps to effectively address these gaps.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EHR data to predict cardiac disease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Data Information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Source</a:t>
            </a:r>
            <a:r>
              <a:rPr lang="en" sz="1800" dirty="0"/>
              <a:t>: MIMIC-III Database</a:t>
            </a:r>
            <a:br>
              <a:rPr lang="en" sz="1800" dirty="0"/>
            </a:br>
            <a:r>
              <a:rPr lang="en" sz="1800" b="1" dirty="0"/>
              <a:t>Features</a:t>
            </a:r>
            <a:r>
              <a:rPr lang="en" sz="1800" dirty="0"/>
              <a:t>: Demographic information (age, gender), lab test values (glucose, creatinine, white blood cell count, </a:t>
            </a:r>
            <a:r>
              <a:rPr lang="en-SG" sz="1800" dirty="0"/>
              <a:t>pO2,</a:t>
            </a:r>
            <a:r>
              <a:rPr lang="en" sz="1800" dirty="0"/>
              <a:t> etc.)</a:t>
            </a:r>
            <a:br>
              <a:rPr lang="en" sz="1800" dirty="0"/>
            </a:br>
            <a:r>
              <a:rPr lang="en" sz="1800" b="1" dirty="0"/>
              <a:t>Details</a:t>
            </a:r>
            <a:r>
              <a:rPr lang="en" sz="1800" dirty="0"/>
              <a:t>: 3960 instances (patients), 49 features</a:t>
            </a:r>
            <a:endParaRPr sz="18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Machine Learning Problem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Problem</a:t>
            </a:r>
            <a:r>
              <a:rPr lang="en" sz="1800" dirty="0"/>
              <a:t>: Identify if a patient would die in 5 years</a:t>
            </a:r>
            <a:br>
              <a:rPr lang="en" sz="1800" dirty="0"/>
            </a:br>
            <a:r>
              <a:rPr lang="en" sz="1800" b="1" dirty="0"/>
              <a:t>Data Engineering</a:t>
            </a:r>
            <a:r>
              <a:rPr lang="en" sz="1800" dirty="0"/>
              <a:t>: Standaridised and missing data imputed with MICE</a:t>
            </a:r>
            <a:br>
              <a:rPr lang="en" sz="1800" dirty="0"/>
            </a:br>
            <a:r>
              <a:rPr lang="en" sz="1800" b="1" dirty="0"/>
              <a:t>Results</a:t>
            </a:r>
            <a:r>
              <a:rPr lang="en" sz="1800" dirty="0"/>
              <a:t>: ML models are being trained: Logistic Regression (76.9%), Random Forest (77.3%), </a:t>
            </a:r>
            <a:r>
              <a:rPr lang="en-SG" sz="1800" dirty="0" err="1"/>
              <a:t>XGBoost</a:t>
            </a:r>
            <a:r>
              <a:rPr lang="en-SG" sz="1800" dirty="0"/>
              <a:t> (78.6%), MLP (76.7%)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for one instance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7100"/>
            <a:ext cx="8022600" cy="3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We start with standard </a:t>
            </a:r>
            <a:r>
              <a:rPr lang="en-SG" dirty="0" err="1"/>
              <a:t>explainability</a:t>
            </a:r>
            <a:r>
              <a:rPr lang="en-SG" dirty="0"/>
              <a:t> methods. The current explanation methods only explain a single instance.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Current methods, such as SHAP and LIME, only explain a static set of feature values.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B0514-58DE-47AE-9CE9-9B560288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5" y="3025630"/>
            <a:ext cx="844867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Clinical Explainability for an instance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7100"/>
            <a:ext cx="3111900" cy="3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Our method commences by expanding the explanation to all possible feature values.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This clinical explanation shows feature </a:t>
            </a:r>
            <a:r>
              <a:rPr lang="en-SG" dirty="0" err="1"/>
              <a:t>importances</a:t>
            </a:r>
            <a:r>
              <a:rPr lang="en-SG" dirty="0"/>
              <a:t>, over the entire range of possible feature values.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01AE02B-36DF-4F47-A1AA-69C96BFE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00" y="1157100"/>
            <a:ext cx="5408700" cy="378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Explainability for a population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576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We obtain a distribution of which features are important across the whole population of patients.</a:t>
            </a:r>
            <a:endParaRPr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8882DC6-4E61-4CEB-BAE0-AA283AD2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41" y="1152475"/>
            <a:ext cx="5357356" cy="37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896</Words>
  <Application>Microsoft Office PowerPoint</Application>
  <PresentationFormat>On-screen Show (16:9)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Explainable and Actionable Machine Learning Models for Electronic Health Record Data</vt:lpstr>
      <vt:lpstr>Machine Learning for Healthcare</vt:lpstr>
      <vt:lpstr>Why Explainable Machine Learning (ex-ML)?</vt:lpstr>
      <vt:lpstr>Explainable Machine Learning Methods</vt:lpstr>
      <vt:lpstr>Explainability for Clinical Applications</vt:lpstr>
      <vt:lpstr>Using EHR data to predict cardiac disease </vt:lpstr>
      <vt:lpstr>Explainability for one instance</vt:lpstr>
      <vt:lpstr>Clinical Explainability for an instance</vt:lpstr>
      <vt:lpstr>Clinical Explainability for a population</vt:lpstr>
      <vt:lpstr>Feature Importance varies across models</vt:lpstr>
      <vt:lpstr>Actionability for one individual</vt:lpstr>
      <vt:lpstr>Actionability across an entire population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and Actionable Machine Learning Models for Electronic Health Record Data</dc:title>
  <cp:lastModifiedBy>Ong Ming Lun</cp:lastModifiedBy>
  <cp:revision>48</cp:revision>
  <dcterms:modified xsi:type="dcterms:W3CDTF">2019-12-12T02:56:16Z</dcterms:modified>
</cp:coreProperties>
</file>