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94" r:id="rId7"/>
    <p:sldId id="297" r:id="rId8"/>
    <p:sldId id="295" r:id="rId9"/>
    <p:sldId id="296" r:id="rId10"/>
    <p:sldId id="298" r:id="rId11"/>
    <p:sldId id="264" r:id="rId12"/>
    <p:sldId id="301" r:id="rId13"/>
    <p:sldId id="302" r:id="rId14"/>
    <p:sldId id="303" r:id="rId15"/>
    <p:sldId id="299" r:id="rId16"/>
    <p:sldId id="304" r:id="rId17"/>
    <p:sldId id="305" r:id="rId18"/>
    <p:sldId id="306" r:id="rId19"/>
    <p:sldId id="310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Presentation by William Munguti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A6EE-6096-89AC-9E65-46CB904C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2243"/>
            <a:ext cx="5111750" cy="1204912"/>
          </a:xfrm>
        </p:spPr>
        <p:txBody>
          <a:bodyPr/>
          <a:lstStyle/>
          <a:p>
            <a:r>
              <a:rPr lang="en-US" dirty="0"/>
              <a:t>Line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BAFF-BAD8-36AC-FA73-410167EB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54480"/>
            <a:ext cx="9313546" cy="3631882"/>
          </a:xfrm>
        </p:spPr>
        <p:txBody>
          <a:bodyPr>
            <a:normAutofit/>
          </a:bodyPr>
          <a:lstStyle/>
          <a:p>
            <a:r>
              <a:rPr lang="en-US" sz="2000" dirty="0"/>
              <a:t>A line graph is used to display a wide range of data types and demonstrate trends or progress over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4D52-2B49-5E59-1862-3815F2F2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F15D-9C74-5A56-1325-6B13D89B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5E36-7926-141B-F481-36B0266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5D28-1953-9C6C-40BE-8211B3F2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84" y="2639335"/>
            <a:ext cx="560148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C51A-B50D-5096-08F9-4666C8FE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0"/>
            <a:ext cx="5111750" cy="1204912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34E5-D23B-0AEA-024B-5E83656C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524" y="1341437"/>
            <a:ext cx="10153015" cy="152558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Scatter plots are helpful in situations where you have too much data to quickly see a pattern. They are best when you use them to show relationships between two large data sets.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B08A-519A-2B9A-D486-5714FAFE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6956-FC73-66B8-4713-E3C17A49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AF4A-2EF5-A025-2EF0-6EB6EDEB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AA16B-AECC-9919-B670-25BF5304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444153"/>
            <a:ext cx="722095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AEF0-DDD5-45B0-0247-ECB88FFE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0"/>
            <a:ext cx="3171825" cy="1325563"/>
          </a:xfrm>
        </p:spPr>
        <p:txBody>
          <a:bodyPr/>
          <a:lstStyle/>
          <a:p>
            <a:r>
              <a:rPr lang="en-US" dirty="0"/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12BB-D3AE-F069-40FE-0C937DB2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531621"/>
            <a:ext cx="7284721" cy="44348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Utilizing rows and columns, tables are a handy tool for information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Tables can be used to convey information on their own or in conjunction with other types of data representation (like a graph).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Tables are useful for tracking </a:t>
            </a:r>
            <a:r>
              <a:rPr lang="en-US" sz="2000" b="1" dirty="0">
                <a:solidFill>
                  <a:srgbClr val="FF0000"/>
                </a:solidFill>
              </a:rPr>
              <a:t>frequencies, variable associations</a:t>
            </a:r>
            <a:r>
              <a:rPr lang="en-US" sz="2000" dirty="0"/>
              <a:t>, and other information since they support a wide range of factors.</a:t>
            </a:r>
          </a:p>
        </p:txBody>
      </p:sp>
    </p:spTree>
    <p:extLst>
      <p:ext uri="{BB962C8B-B14F-4D97-AF65-F5344CB8AC3E}">
        <p14:creationId xmlns:p14="http://schemas.microsoft.com/office/powerpoint/2010/main" val="31773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F72-CF25-7DF6-776B-7A0185F4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91" y="0"/>
            <a:ext cx="5111750" cy="1204912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BAAF-D2C1-CA54-9CA0-797A98A3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AA1E-65D8-2D45-7A11-50401CE1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484D-7126-0CE8-B324-EF657E37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2FB4A-F863-58EC-6CD2-BC6FB4A8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94" y="2697841"/>
            <a:ext cx="7432576" cy="31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4E87-96C5-524E-0C0B-18D5FA23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0"/>
            <a:ext cx="3171825" cy="665481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B694-4F15-3DF5-FAA3-79D3136D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891541"/>
            <a:ext cx="8221981" cy="455199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that is geographically relevant is analyzed, displayed, and presented via map visualization.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or percentage of data in each area can be seen visually.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Types of Maps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Administrative 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Heatmaps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Statistical 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Trajectory 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Bubble maps</a:t>
            </a:r>
          </a:p>
        </p:txBody>
      </p:sp>
    </p:spTree>
    <p:extLst>
      <p:ext uri="{BB962C8B-B14F-4D97-AF65-F5344CB8AC3E}">
        <p14:creationId xmlns:p14="http://schemas.microsoft.com/office/powerpoint/2010/main" val="56544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64EB-5DAC-3646-87DA-03914E5C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01" y="134303"/>
            <a:ext cx="1084897" cy="427672"/>
          </a:xfrm>
        </p:spPr>
        <p:txBody>
          <a:bodyPr>
            <a:normAutofit fontScale="90000"/>
          </a:bodyPr>
          <a:lstStyle/>
          <a:p>
            <a:r>
              <a:rPr lang="en-US" dirty="0"/>
              <a:t>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A771-0ED0-04E5-A747-4EF26F6A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030" y="773394"/>
            <a:ext cx="9587866" cy="1525588"/>
          </a:xfrm>
        </p:spPr>
        <p:txBody>
          <a:bodyPr>
            <a:normAutofit/>
          </a:bodyPr>
          <a:lstStyle/>
          <a:p>
            <a:r>
              <a:rPr lang="en-US" sz="2000" dirty="0"/>
              <a:t>Most common type of map is the heat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55FF-810D-98C9-59B3-9578A8DD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F85-4DA3-8FB4-52A5-FFAA69E2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961F-0B9A-64D3-1703-5ABF744F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37A9A-EB8E-12CE-2077-469F3301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0" y="1536188"/>
            <a:ext cx="10438285" cy="46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5197DA-8307-8CE5-6C6E-CFE3C4394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1"/>
          <a:stretch/>
        </p:blipFill>
        <p:spPr>
          <a:xfrm>
            <a:off x="189964" y="1079747"/>
            <a:ext cx="5415834" cy="5276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D611F9-1E58-0A50-BB88-22EF26DE3DE5}"/>
              </a:ext>
            </a:extLst>
          </p:cNvPr>
          <p:cNvSpPr txBox="1"/>
          <p:nvPr/>
        </p:nvSpPr>
        <p:spPr>
          <a:xfrm>
            <a:off x="189964" y="71041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Cardinal Rules for Data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D81B5-95A6-72B1-82BC-5553B77C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57" y="145208"/>
            <a:ext cx="6095999" cy="749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DB289-9D8D-2434-358A-7D149F22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906" y="1079747"/>
            <a:ext cx="6092130" cy="54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016B-AF62-672C-CAD7-B4E986D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90170"/>
            <a:ext cx="3171825" cy="1325563"/>
          </a:xfrm>
        </p:spPr>
        <p:txBody>
          <a:bodyPr/>
          <a:lstStyle/>
          <a:p>
            <a:r>
              <a:rPr lang="en-US" dirty="0"/>
              <a:t>Cardinal Rules for 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ABD3-EB8F-B320-A591-DB9C0DAC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21" y="1861642"/>
            <a:ext cx="7269479" cy="35690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Keep it simple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Don’t overload a visual, report or dashboard with more information than is needed, but make it smart.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A8F81-E406-C5B7-5D16-95C946BB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46" y="3119631"/>
            <a:ext cx="5042054" cy="31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82A1-F58C-EAAC-4BEC-D2010DE8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82" y="88899"/>
            <a:ext cx="3171825" cy="1325563"/>
          </a:xfrm>
        </p:spPr>
        <p:txBody>
          <a:bodyPr/>
          <a:lstStyle/>
          <a:p>
            <a:r>
              <a:rPr lang="en-US" dirty="0"/>
              <a:t>Cardinal Rules for 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0D83-A34A-BB7E-C1FE-04940359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1872615"/>
            <a:ext cx="8747418" cy="2519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Emphasize important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most important data should immediately draw the user’s eye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DCA2-3887-09B8-00AE-7B142D53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920E-0ACD-8C0A-6D79-AC92F4E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7827-F811-E222-3523-58D59E0D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161BB-45A0-4F6B-52C6-A850A970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50" y="3296125"/>
            <a:ext cx="5633357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620F-47C1-37E7-902A-6261C879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36525"/>
            <a:ext cx="3171825" cy="1325563"/>
          </a:xfrm>
        </p:spPr>
        <p:txBody>
          <a:bodyPr/>
          <a:lstStyle/>
          <a:p>
            <a:r>
              <a:rPr lang="en-US" dirty="0"/>
              <a:t>Cardinal Rules for 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6113-9919-66F3-BDA0-3FEE92FD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781175"/>
            <a:ext cx="5821682" cy="25193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Focus on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Convey what wants to be seen by the intended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what wants to be seen by the users and present the data accordingly with proper visualizations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AE96-FAA9-3D7B-429E-EEEF6BD4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EEE0-0D9C-35F0-FF2C-3A6AA894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C341-2F55-B63B-EE75-2A28E455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F3CC6-3391-167C-362A-4A226F3B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1781175"/>
            <a:ext cx="4939875" cy="31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5" y="0"/>
            <a:ext cx="3171825" cy="1325563"/>
          </a:xfrm>
        </p:spPr>
        <p:txBody>
          <a:bodyPr>
            <a:noAutofit/>
          </a:bodyPr>
          <a:lstStyle/>
          <a:p>
            <a:r>
              <a:rPr lang="en-ZA" dirty="0"/>
              <a:t>What is data Visualization?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4206"/>
            <a:ext cx="7421881" cy="20934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Visualization </a:t>
            </a:r>
            <a:r>
              <a:rPr lang="en-US" sz="2000" dirty="0"/>
              <a:t>is the act of transforming data that is in  raw form into easily understandable  pictures , charts, maps and  graphs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BEBBA-EE7C-9732-E812-5D46E251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79" y="176385"/>
            <a:ext cx="4775477" cy="26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244F-233B-78D3-486E-89AD37BC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5" y="-317"/>
            <a:ext cx="3171825" cy="1325563"/>
          </a:xfrm>
        </p:spPr>
        <p:txBody>
          <a:bodyPr/>
          <a:lstStyle/>
          <a:p>
            <a:r>
              <a:rPr lang="en-US" dirty="0"/>
              <a:t>Why is data Visualization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4143-A659-8544-6DC0-70F4A21C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74" y="2080260"/>
            <a:ext cx="6312783" cy="445865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Helps provide quality information by transforming huge amounts of data into easily understandable pictures and graphics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Visually displaying data makes it more accessible and understandable for the human eye to apprehend large amounts if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A1E2-51C2-3EDF-BD06-B6495DEE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CBC0-E345-ECB3-5CE5-486D30E1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7653-957A-48CD-9893-4B4C1AA3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CB06B-A701-38B9-378A-429B6D9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294" y="2113005"/>
            <a:ext cx="3681908" cy="26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6EAB-98B9-6F6C-5AA8-0B69AD69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5" y="0"/>
            <a:ext cx="3171825" cy="1325563"/>
          </a:xfrm>
        </p:spPr>
        <p:txBody>
          <a:bodyPr/>
          <a:lstStyle/>
          <a:p>
            <a:r>
              <a:rPr lang="en-US" dirty="0"/>
              <a:t>Why is data Visualization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F81F-FFD1-D247-3196-94AE6BE3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65" y="1576229"/>
            <a:ext cx="8606656" cy="45294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The human brain is not able to understand or even just imagine large amounts of numbers or text at once.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Up to 50% of its activity focuses on visual processing only. Visuals are processed 60,000 times faster than simple text or numbers; an image requires just 13 milliseconds to be elaborated.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8F82-1C4A-168A-5B3F-51229C95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89FD-74B0-7918-133E-7693177E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D030E-35B6-B451-622C-B24FA66B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1E283-18A6-E841-CD66-4E0812AE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08" y="4136441"/>
            <a:ext cx="6487418" cy="19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5098-605D-1AE8-ACD6-ED1EE249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5" y="0"/>
            <a:ext cx="3171825" cy="1325563"/>
          </a:xfrm>
        </p:spPr>
        <p:txBody>
          <a:bodyPr/>
          <a:lstStyle/>
          <a:p>
            <a:r>
              <a:rPr lang="en-US" dirty="0"/>
              <a:t>Why is data Visualization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018F-AC69-77E6-5CE9-AD7DD36B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65" y="1642006"/>
            <a:ext cx="6829127" cy="40319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Visually displaying data makes it much more accessible</a:t>
            </a:r>
          </a:p>
          <a:p>
            <a:r>
              <a:rPr lang="en-US" sz="2000" dirty="0"/>
              <a:t>       It is critical for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Identifying the weaknesses of an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Accurately forecasting trading volumes  sale prices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Making the right business choices.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D65B-F7A7-B1B6-12C6-3C2E1C9B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750F-A5F5-929A-ED7A-AE408E51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A973-BDDD-065F-76C4-94C5B2AA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68D7-9A97-6F91-F110-EF000047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5" y="0"/>
            <a:ext cx="3171825" cy="1325563"/>
          </a:xfrm>
        </p:spPr>
        <p:txBody>
          <a:bodyPr/>
          <a:lstStyle/>
          <a:p>
            <a:r>
              <a:rPr lang="en-US" dirty="0"/>
              <a:t>Types of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3278-BDA2-2A29-178F-AB40A7B4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5" y="2581274"/>
            <a:ext cx="3171825" cy="25193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8152-F241-BACF-835D-3FA84813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B0AE-BE4E-328D-BF27-D9BEB990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E5D6-82BF-F20F-AD12-7023CF8E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26B97-42C2-CCDE-F0D1-44B39B02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7" y="2581274"/>
            <a:ext cx="4466688" cy="26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59B1-8817-C499-E115-1A708097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85" y="136525"/>
            <a:ext cx="3171825" cy="1325563"/>
          </a:xfrm>
        </p:spPr>
        <p:txBody>
          <a:bodyPr/>
          <a:lstStyle/>
          <a:p>
            <a:r>
              <a:rPr lang="en-US" dirty="0"/>
              <a:t>Charts &amp;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AC41-1374-CD8D-3F63-FBED856A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62089"/>
            <a:ext cx="7833361" cy="3981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Charts and graphs are perfect for comparing </a:t>
            </a:r>
            <a:r>
              <a:rPr lang="en-US" sz="2000" dirty="0">
                <a:solidFill>
                  <a:srgbClr val="FF0000"/>
                </a:solidFill>
              </a:rPr>
              <a:t>one or many value sets</a:t>
            </a:r>
            <a:r>
              <a:rPr lang="en-US" sz="2000" dirty="0"/>
              <a:t>, and they </a:t>
            </a:r>
            <a:r>
              <a:rPr lang="en-US" sz="2000" u="sng" dirty="0"/>
              <a:t>can easily show the low and high values </a:t>
            </a:r>
            <a:r>
              <a:rPr lang="en-US" sz="2000" dirty="0"/>
              <a:t>in the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Charts and graphs used for comparison include the following: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Histogram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Pie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Scatter Plot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C228-FB32-DA5A-EDBE-688C5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052E-F859-8D73-7F56-0EEA7450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E672-33C3-4408-00D5-9FC67A7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>
            <a:extLst>
              <a:ext uri="{FF2B5EF4-FFF2-40B4-BE49-F238E27FC236}">
                <a16:creationId xmlns:a16="http://schemas.microsoft.com/office/drawing/2014/main" id="{B2BAC242-99D8-B7B6-C49B-0DD2560B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59" y="-66116"/>
            <a:ext cx="3139440" cy="768402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75BEE-7AFD-21EB-6868-1CF1BE288E4D}"/>
              </a:ext>
            </a:extLst>
          </p:cNvPr>
          <p:cNvSpPr txBox="1"/>
          <p:nvPr/>
        </p:nvSpPr>
        <p:spPr>
          <a:xfrm>
            <a:off x="1508759" y="668806"/>
            <a:ext cx="80238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Next"/>
              </a:rPr>
              <a:t>Histograms</a:t>
            </a:r>
            <a:r>
              <a:rPr lang="en-US" sz="2000" b="0" i="0" dirty="0">
                <a:effectLst/>
                <a:latin typeface="AvenirNext"/>
              </a:rPr>
              <a:t> can help you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venirNext"/>
              </a:rPr>
              <a:t>compare data </a:t>
            </a:r>
            <a:r>
              <a:rPr lang="en-US" sz="2000" b="0" i="0" dirty="0">
                <a:effectLst/>
                <a:latin typeface="AvenirNext"/>
              </a:rPr>
              <a:t>between </a:t>
            </a:r>
            <a:r>
              <a:rPr lang="en-US" sz="2000" b="1" i="0" dirty="0">
                <a:effectLst/>
                <a:latin typeface="AvenirNext"/>
              </a:rPr>
              <a:t>different groups or to track changes over time</a:t>
            </a:r>
            <a:r>
              <a:rPr lang="en-US" sz="2000" b="0" i="0" dirty="0">
                <a:effectLst/>
                <a:latin typeface="AvenirNext"/>
              </a:rPr>
              <a:t>. Bar graphs are most useful when there are big changes or to show how one group compares against other groups.</a:t>
            </a:r>
          </a:p>
          <a:p>
            <a:endParaRPr lang="en-US" sz="2000" dirty="0">
              <a:latin typeface="AvenirNext"/>
            </a:endParaRPr>
          </a:p>
          <a:p>
            <a:r>
              <a:rPr lang="en-US" sz="2000" dirty="0">
                <a:latin typeface="AvenirNext"/>
              </a:rPr>
              <a:t>Example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243D99-C02C-01D7-1215-5DE692D3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59" y="2395547"/>
            <a:ext cx="8584641" cy="43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BB418C-9670-BFFF-8608-AF4E813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0"/>
            <a:ext cx="3171825" cy="132556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38B471-E296-4B8F-13DE-973E3844865B}"/>
              </a:ext>
            </a:extLst>
          </p:cNvPr>
          <p:cNvSpPr txBox="1">
            <a:spLocks/>
          </p:cNvSpPr>
          <p:nvPr/>
        </p:nvSpPr>
        <p:spPr>
          <a:xfrm>
            <a:off x="1333498" y="1503148"/>
            <a:ext cx="8290561" cy="4601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pie chart demonstrates a fixed number and how categories represent various elements that make up anything.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1F33AB-8134-5B76-4BF1-A430FAD4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3004887"/>
            <a:ext cx="558242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360</TotalTime>
  <Words>605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AvenirNext</vt:lpstr>
      <vt:lpstr>Calibri</vt:lpstr>
      <vt:lpstr>Tenorite</vt:lpstr>
      <vt:lpstr>Monoline</vt:lpstr>
      <vt:lpstr>Data Visualization</vt:lpstr>
      <vt:lpstr>What is data Visualization?</vt:lpstr>
      <vt:lpstr>Why is data Visualization necessary?</vt:lpstr>
      <vt:lpstr>Why is data Visualization necessary?</vt:lpstr>
      <vt:lpstr>Why is data Visualization necessary?</vt:lpstr>
      <vt:lpstr>Types of Visualizations</vt:lpstr>
      <vt:lpstr>Charts &amp; Graphs</vt:lpstr>
      <vt:lpstr>Histogram</vt:lpstr>
      <vt:lpstr>Pie Chart</vt:lpstr>
      <vt:lpstr>Line graphs</vt:lpstr>
      <vt:lpstr>Scatter Plot</vt:lpstr>
      <vt:lpstr>Tables </vt:lpstr>
      <vt:lpstr>Tables</vt:lpstr>
      <vt:lpstr>Maps</vt:lpstr>
      <vt:lpstr>Maps</vt:lpstr>
      <vt:lpstr>PowerPoint Presentation</vt:lpstr>
      <vt:lpstr>Cardinal Rules for Data Presentation</vt:lpstr>
      <vt:lpstr>Cardinal Rules for Data Presentation</vt:lpstr>
      <vt:lpstr>Cardinal Rules for Data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william munguti</dc:creator>
  <cp:lastModifiedBy>william munguti</cp:lastModifiedBy>
  <cp:revision>6</cp:revision>
  <dcterms:created xsi:type="dcterms:W3CDTF">2022-07-22T11:12:01Z</dcterms:created>
  <dcterms:modified xsi:type="dcterms:W3CDTF">2022-07-28T06:35:44Z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