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77" r:id="rId6"/>
    <p:sldId id="294" r:id="rId7"/>
    <p:sldId id="297" r:id="rId8"/>
    <p:sldId id="295" r:id="rId9"/>
    <p:sldId id="296" r:id="rId10"/>
    <p:sldId id="298" r:id="rId11"/>
    <p:sldId id="264" r:id="rId12"/>
    <p:sldId id="301" r:id="rId13"/>
    <p:sldId id="302" r:id="rId14"/>
    <p:sldId id="303" r:id="rId15"/>
    <p:sldId id="299" r:id="rId16"/>
    <p:sldId id="304" r:id="rId17"/>
    <p:sldId id="305" r:id="rId18"/>
    <p:sldId id="306" r:id="rId19"/>
    <p:sldId id="307" r:id="rId20"/>
    <p:sldId id="308"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84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Data Visualization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William Munguti</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A6EE-6096-89AC-9E65-46CB904C7562}"/>
              </a:ext>
            </a:extLst>
          </p:cNvPr>
          <p:cNvSpPr>
            <a:spLocks noGrp="1"/>
          </p:cNvSpPr>
          <p:nvPr>
            <p:ph type="title"/>
          </p:nvPr>
        </p:nvSpPr>
        <p:spPr>
          <a:xfrm>
            <a:off x="1362075" y="162243"/>
            <a:ext cx="5111750" cy="1204912"/>
          </a:xfrm>
        </p:spPr>
        <p:txBody>
          <a:bodyPr/>
          <a:lstStyle/>
          <a:p>
            <a:r>
              <a:rPr lang="en-US" dirty="0"/>
              <a:t>Line graphs</a:t>
            </a:r>
          </a:p>
        </p:txBody>
      </p:sp>
      <p:sp>
        <p:nvSpPr>
          <p:cNvPr id="3" name="Text Placeholder 2">
            <a:extLst>
              <a:ext uri="{FF2B5EF4-FFF2-40B4-BE49-F238E27FC236}">
                <a16:creationId xmlns:a16="http://schemas.microsoft.com/office/drawing/2014/main" id="{9AFFBAFF-BAD8-36AC-FA73-410167EB8DEB}"/>
              </a:ext>
            </a:extLst>
          </p:cNvPr>
          <p:cNvSpPr>
            <a:spLocks noGrp="1"/>
          </p:cNvSpPr>
          <p:nvPr>
            <p:ph type="body" idx="1"/>
          </p:nvPr>
        </p:nvSpPr>
        <p:spPr>
          <a:xfrm>
            <a:off x="1362074" y="1554480"/>
            <a:ext cx="9313546" cy="3631882"/>
          </a:xfrm>
        </p:spPr>
        <p:txBody>
          <a:bodyPr>
            <a:normAutofit/>
          </a:bodyPr>
          <a:lstStyle/>
          <a:p>
            <a:r>
              <a:rPr lang="en-US" sz="2000" dirty="0"/>
              <a:t>A line graph is used to display a wide range of data types and demonstrate trends or progress over time.</a:t>
            </a:r>
          </a:p>
        </p:txBody>
      </p:sp>
      <p:sp>
        <p:nvSpPr>
          <p:cNvPr id="4" name="Date Placeholder 3">
            <a:extLst>
              <a:ext uri="{FF2B5EF4-FFF2-40B4-BE49-F238E27FC236}">
                <a16:creationId xmlns:a16="http://schemas.microsoft.com/office/drawing/2014/main" id="{CDC24D52-2B49-5E59-1862-3815F2F23B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851F15D-9C74-5A56-1325-6B13D89BBE3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BA25E36-7926-141B-F481-36B026620482}"/>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8" name="Picture 7">
            <a:extLst>
              <a:ext uri="{FF2B5EF4-FFF2-40B4-BE49-F238E27FC236}">
                <a16:creationId xmlns:a16="http://schemas.microsoft.com/office/drawing/2014/main" id="{30F85D28-1953-9C6C-40BE-8211B3F273FA}"/>
              </a:ext>
            </a:extLst>
          </p:cNvPr>
          <p:cNvPicPr>
            <a:picLocks noChangeAspect="1"/>
          </p:cNvPicPr>
          <p:nvPr/>
        </p:nvPicPr>
        <p:blipFill>
          <a:blip r:embed="rId2"/>
          <a:stretch>
            <a:fillRect/>
          </a:stretch>
        </p:blipFill>
        <p:spPr>
          <a:xfrm>
            <a:off x="3673084" y="2639335"/>
            <a:ext cx="5601482" cy="3991532"/>
          </a:xfrm>
          <a:prstGeom prst="rect">
            <a:avLst/>
          </a:prstGeom>
        </p:spPr>
      </p:pic>
    </p:spTree>
    <p:extLst>
      <p:ext uri="{BB962C8B-B14F-4D97-AF65-F5344CB8AC3E}">
        <p14:creationId xmlns:p14="http://schemas.microsoft.com/office/powerpoint/2010/main" val="199394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C51A-B50D-5096-08F9-4666C8FE6DD6}"/>
              </a:ext>
            </a:extLst>
          </p:cNvPr>
          <p:cNvSpPr>
            <a:spLocks noGrp="1"/>
          </p:cNvSpPr>
          <p:nvPr>
            <p:ph type="title"/>
          </p:nvPr>
        </p:nvSpPr>
        <p:spPr>
          <a:xfrm>
            <a:off x="984250" y="0"/>
            <a:ext cx="5111750" cy="1204912"/>
          </a:xfrm>
        </p:spPr>
        <p:txBody>
          <a:bodyPr/>
          <a:lstStyle/>
          <a:p>
            <a:r>
              <a:rPr lang="en-US" dirty="0"/>
              <a:t>Scatter Plot</a:t>
            </a:r>
          </a:p>
        </p:txBody>
      </p:sp>
      <p:sp>
        <p:nvSpPr>
          <p:cNvPr id="3" name="Text Placeholder 2">
            <a:extLst>
              <a:ext uri="{FF2B5EF4-FFF2-40B4-BE49-F238E27FC236}">
                <a16:creationId xmlns:a16="http://schemas.microsoft.com/office/drawing/2014/main" id="{983A34E5-D23B-0AEA-024B-5E83656C9CF5}"/>
              </a:ext>
            </a:extLst>
          </p:cNvPr>
          <p:cNvSpPr>
            <a:spLocks noGrp="1"/>
          </p:cNvSpPr>
          <p:nvPr>
            <p:ph type="body" idx="1"/>
          </p:nvPr>
        </p:nvSpPr>
        <p:spPr>
          <a:xfrm>
            <a:off x="1025524" y="1341437"/>
            <a:ext cx="10153015" cy="1525588"/>
          </a:xfrm>
        </p:spPr>
        <p:txBody>
          <a:bodyPr>
            <a:noAutofit/>
          </a:bodyPr>
          <a:lstStyle/>
          <a:p>
            <a:pPr marL="342900" indent="-342900">
              <a:buFont typeface="Arial" panose="020B0604020202020204" pitchFamily="34" charset="0"/>
              <a:buChar char="•"/>
            </a:pPr>
            <a:r>
              <a:rPr lang="en-US" sz="2000" dirty="0"/>
              <a:t>Scatter plots are helpful in situations where you have too much data to quickly see a pattern. They are best when you use them to show relationships between two large data sets.</a:t>
            </a:r>
          </a:p>
        </p:txBody>
      </p:sp>
      <p:sp>
        <p:nvSpPr>
          <p:cNvPr id="4" name="Date Placeholder 3">
            <a:extLst>
              <a:ext uri="{FF2B5EF4-FFF2-40B4-BE49-F238E27FC236}">
                <a16:creationId xmlns:a16="http://schemas.microsoft.com/office/drawing/2014/main" id="{D064B08A-519A-2B9A-D486-5714FAFE422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7966956-FC73-66B8-4713-E3C17A49666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D73AF4A-2EF5-A025-2EF0-6EB6EDEBFF4B}"/>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8" name="Picture 7">
            <a:extLst>
              <a:ext uri="{FF2B5EF4-FFF2-40B4-BE49-F238E27FC236}">
                <a16:creationId xmlns:a16="http://schemas.microsoft.com/office/drawing/2014/main" id="{E0AAA16B-AECC-9919-B670-25BF53048D37}"/>
              </a:ext>
            </a:extLst>
          </p:cNvPr>
          <p:cNvPicPr>
            <a:picLocks noChangeAspect="1"/>
          </p:cNvPicPr>
          <p:nvPr/>
        </p:nvPicPr>
        <p:blipFill>
          <a:blip r:embed="rId2"/>
          <a:stretch>
            <a:fillRect/>
          </a:stretch>
        </p:blipFill>
        <p:spPr>
          <a:xfrm>
            <a:off x="2485521" y="2444153"/>
            <a:ext cx="7220958" cy="4277322"/>
          </a:xfrm>
          <a:prstGeom prst="rect">
            <a:avLst/>
          </a:prstGeom>
        </p:spPr>
      </p:pic>
    </p:spTree>
    <p:extLst>
      <p:ext uri="{BB962C8B-B14F-4D97-AF65-F5344CB8AC3E}">
        <p14:creationId xmlns:p14="http://schemas.microsoft.com/office/powerpoint/2010/main" val="147717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AEF0-DDD5-45B0-0247-ECB88FFE26AB}"/>
              </a:ext>
            </a:extLst>
          </p:cNvPr>
          <p:cNvSpPr>
            <a:spLocks noGrp="1"/>
          </p:cNvSpPr>
          <p:nvPr>
            <p:ph type="title"/>
          </p:nvPr>
        </p:nvSpPr>
        <p:spPr>
          <a:xfrm>
            <a:off x="1333499" y="0"/>
            <a:ext cx="3171825" cy="1325563"/>
          </a:xfrm>
        </p:spPr>
        <p:txBody>
          <a:bodyPr/>
          <a:lstStyle/>
          <a:p>
            <a:r>
              <a:rPr lang="en-US" dirty="0"/>
              <a:t>Tables </a:t>
            </a:r>
          </a:p>
        </p:txBody>
      </p:sp>
      <p:sp>
        <p:nvSpPr>
          <p:cNvPr id="3" name="Content Placeholder 2">
            <a:extLst>
              <a:ext uri="{FF2B5EF4-FFF2-40B4-BE49-F238E27FC236}">
                <a16:creationId xmlns:a16="http://schemas.microsoft.com/office/drawing/2014/main" id="{616212BB-D3AE-F069-40FE-0C937DB2CA1C}"/>
              </a:ext>
            </a:extLst>
          </p:cNvPr>
          <p:cNvSpPr>
            <a:spLocks noGrp="1"/>
          </p:cNvSpPr>
          <p:nvPr>
            <p:ph idx="1"/>
          </p:nvPr>
        </p:nvSpPr>
        <p:spPr>
          <a:xfrm>
            <a:off x="1333499" y="1531621"/>
            <a:ext cx="7284721" cy="4434840"/>
          </a:xfrm>
        </p:spPr>
        <p:txBody>
          <a:bodyPr>
            <a:normAutofit/>
          </a:bodyPr>
          <a:lstStyle/>
          <a:p>
            <a:pPr marL="342900" indent="-342900">
              <a:buFont typeface="Arial" panose="020B0604020202020204" pitchFamily="34" charset="0"/>
              <a:buChar char="•"/>
            </a:pPr>
            <a:r>
              <a:rPr lang="en-US" sz="2000" dirty="0"/>
              <a:t>Utilizing rows and columns, tables are a handy tool for information organization.</a:t>
            </a:r>
          </a:p>
          <a:p>
            <a:pPr marL="342900" indent="-342900">
              <a:buFont typeface="Arial" panose="020B0604020202020204" pitchFamily="34" charset="0"/>
              <a:buChar char="•"/>
            </a:pPr>
            <a:r>
              <a:rPr lang="en-US" sz="2000" dirty="0"/>
              <a:t>Tables can be used to convey information on their own or in conjunction with other types of data representation (like a graph).</a:t>
            </a:r>
          </a:p>
          <a:p>
            <a:pPr marL="342900" indent="-342900">
              <a:buFont typeface="Arial" panose="020B0604020202020204" pitchFamily="34" charset="0"/>
              <a:buChar char="•"/>
            </a:pPr>
            <a:r>
              <a:rPr lang="en-US" sz="2000" dirty="0"/>
              <a:t>Tables are useful for tracking </a:t>
            </a:r>
            <a:r>
              <a:rPr lang="en-US" sz="2000" b="1" dirty="0">
                <a:solidFill>
                  <a:srgbClr val="FF0000"/>
                </a:solidFill>
              </a:rPr>
              <a:t>frequencies, variable associations</a:t>
            </a:r>
            <a:r>
              <a:rPr lang="en-US" sz="2000" dirty="0"/>
              <a:t>, and other information since they support a wide range of factors.</a:t>
            </a:r>
          </a:p>
        </p:txBody>
      </p:sp>
      <p:sp>
        <p:nvSpPr>
          <p:cNvPr id="4" name="Date Placeholder 3">
            <a:extLst>
              <a:ext uri="{FF2B5EF4-FFF2-40B4-BE49-F238E27FC236}">
                <a16:creationId xmlns:a16="http://schemas.microsoft.com/office/drawing/2014/main" id="{99C413E2-188F-9114-20BA-4B88C94B1A3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B0C08E3-06AD-CA6C-7EBB-C558F584E31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ECBE4F8D-89C1-BFF5-E3C6-EAFBFB0D7A7F}"/>
              </a:ext>
            </a:extLst>
          </p:cNvPr>
          <p:cNvSpPr>
            <a:spLocks noGrp="1"/>
          </p:cNvSpPr>
          <p:nvPr>
            <p:ph type="sldNum" sz="quarter" idx="1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31773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CF72-CF25-7DF6-776B-7A0185F4A472}"/>
              </a:ext>
            </a:extLst>
          </p:cNvPr>
          <p:cNvSpPr>
            <a:spLocks noGrp="1"/>
          </p:cNvSpPr>
          <p:nvPr>
            <p:ph type="title"/>
          </p:nvPr>
        </p:nvSpPr>
        <p:spPr>
          <a:xfrm>
            <a:off x="1536891" y="0"/>
            <a:ext cx="5111750" cy="1204912"/>
          </a:xfrm>
        </p:spPr>
        <p:txBody>
          <a:bodyPr/>
          <a:lstStyle/>
          <a:p>
            <a:r>
              <a:rPr lang="en-US" dirty="0"/>
              <a:t>Tables</a:t>
            </a:r>
          </a:p>
        </p:txBody>
      </p:sp>
      <p:sp>
        <p:nvSpPr>
          <p:cNvPr id="4" name="Date Placeholder 3">
            <a:extLst>
              <a:ext uri="{FF2B5EF4-FFF2-40B4-BE49-F238E27FC236}">
                <a16:creationId xmlns:a16="http://schemas.microsoft.com/office/drawing/2014/main" id="{C18ABAAF-D2C1-CA54-9CA0-797A98A38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087AA1E-65D8-2D45-7A11-50401CE16FDF}"/>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03CE484D-7126-0CE8-B324-EF657E37C5BD}"/>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8" name="Picture 7">
            <a:extLst>
              <a:ext uri="{FF2B5EF4-FFF2-40B4-BE49-F238E27FC236}">
                <a16:creationId xmlns:a16="http://schemas.microsoft.com/office/drawing/2014/main" id="{9F62FB4A-F863-58EC-6CD2-BC6FB4A898D8}"/>
              </a:ext>
            </a:extLst>
          </p:cNvPr>
          <p:cNvPicPr>
            <a:picLocks noChangeAspect="1"/>
          </p:cNvPicPr>
          <p:nvPr/>
        </p:nvPicPr>
        <p:blipFill>
          <a:blip r:embed="rId2"/>
          <a:stretch>
            <a:fillRect/>
          </a:stretch>
        </p:blipFill>
        <p:spPr>
          <a:xfrm>
            <a:off x="1536891" y="1925108"/>
            <a:ext cx="9118217" cy="3847571"/>
          </a:xfrm>
          <a:prstGeom prst="rect">
            <a:avLst/>
          </a:prstGeom>
        </p:spPr>
      </p:pic>
    </p:spTree>
    <p:extLst>
      <p:ext uri="{BB962C8B-B14F-4D97-AF65-F5344CB8AC3E}">
        <p14:creationId xmlns:p14="http://schemas.microsoft.com/office/powerpoint/2010/main" val="218131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4E87-96C5-524E-0C0B-18D5FA23BFB6}"/>
              </a:ext>
            </a:extLst>
          </p:cNvPr>
          <p:cNvSpPr>
            <a:spLocks noGrp="1"/>
          </p:cNvSpPr>
          <p:nvPr>
            <p:ph type="title"/>
          </p:nvPr>
        </p:nvSpPr>
        <p:spPr>
          <a:xfrm>
            <a:off x="1333499" y="0"/>
            <a:ext cx="3171825" cy="665481"/>
          </a:xfrm>
        </p:spPr>
        <p:txBody>
          <a:bodyPr/>
          <a:lstStyle/>
          <a:p>
            <a:r>
              <a:rPr lang="en-US" dirty="0"/>
              <a:t>Maps</a:t>
            </a:r>
          </a:p>
        </p:txBody>
      </p:sp>
      <p:sp>
        <p:nvSpPr>
          <p:cNvPr id="3" name="Content Placeholder 2">
            <a:extLst>
              <a:ext uri="{FF2B5EF4-FFF2-40B4-BE49-F238E27FC236}">
                <a16:creationId xmlns:a16="http://schemas.microsoft.com/office/drawing/2014/main" id="{8729B694-4F15-3DF5-FAA3-79D3136D58BD}"/>
              </a:ext>
            </a:extLst>
          </p:cNvPr>
          <p:cNvSpPr>
            <a:spLocks noGrp="1"/>
          </p:cNvSpPr>
          <p:nvPr>
            <p:ph idx="1"/>
          </p:nvPr>
        </p:nvSpPr>
        <p:spPr>
          <a:xfrm>
            <a:off x="1333499" y="891541"/>
            <a:ext cx="8221981" cy="4551998"/>
          </a:xfrm>
        </p:spPr>
        <p:txBody>
          <a:bodyPr>
            <a:noAutofit/>
          </a:bodyPr>
          <a:lstStyle/>
          <a:p>
            <a:pPr marL="342900" indent="-342900">
              <a:buFont typeface="Arial" panose="020B0604020202020204" pitchFamily="34" charset="0"/>
              <a:buChar char="•"/>
            </a:pPr>
            <a:r>
              <a:rPr lang="en-US" sz="2000" dirty="0"/>
              <a:t>Data that is geographically relevant is analyzed, displayed, and presented via map visualization. </a:t>
            </a:r>
          </a:p>
          <a:p>
            <a:pPr marL="342900" indent="-342900">
              <a:buFont typeface="Arial" panose="020B0604020202020204" pitchFamily="34" charset="0"/>
              <a:buChar char="•"/>
            </a:pPr>
            <a:r>
              <a:rPr lang="en-US" sz="2000" dirty="0"/>
              <a:t>The distribution or percentage of data in each area can be seen visually.</a:t>
            </a:r>
          </a:p>
          <a:p>
            <a:pPr marL="342900" indent="-342900">
              <a:buFont typeface="Arial" panose="020B0604020202020204" pitchFamily="34" charset="0"/>
              <a:buChar char="•"/>
            </a:pPr>
            <a:r>
              <a:rPr lang="en-US" sz="2000" dirty="0"/>
              <a:t>Types of Maps : </a:t>
            </a:r>
          </a:p>
          <a:p>
            <a:pPr marL="800100" lvl="1" indent="-342900">
              <a:buFont typeface="Arial" panose="020B0604020202020204" pitchFamily="34" charset="0"/>
              <a:buChar char="•"/>
            </a:pPr>
            <a:r>
              <a:rPr lang="en-US" sz="2000" dirty="0"/>
              <a:t>Administrative maps</a:t>
            </a:r>
          </a:p>
          <a:p>
            <a:pPr marL="800100" lvl="1" indent="-342900">
              <a:buFont typeface="Arial" panose="020B0604020202020204" pitchFamily="34" charset="0"/>
              <a:buChar char="•"/>
            </a:pPr>
            <a:r>
              <a:rPr lang="en-US" sz="2000" dirty="0"/>
              <a:t> Heatmaps</a:t>
            </a:r>
          </a:p>
          <a:p>
            <a:pPr marL="800100" lvl="1" indent="-342900">
              <a:buFont typeface="Arial" panose="020B0604020202020204" pitchFamily="34" charset="0"/>
              <a:buChar char="•"/>
            </a:pPr>
            <a:r>
              <a:rPr lang="en-US" sz="2000" dirty="0"/>
              <a:t> Statistical maps</a:t>
            </a:r>
          </a:p>
          <a:p>
            <a:pPr marL="800100" lvl="1" indent="-342900">
              <a:buFont typeface="Arial" panose="020B0604020202020204" pitchFamily="34" charset="0"/>
              <a:buChar char="•"/>
            </a:pPr>
            <a:r>
              <a:rPr lang="en-US" sz="2000" dirty="0"/>
              <a:t>Trajectory maps</a:t>
            </a:r>
          </a:p>
          <a:p>
            <a:pPr marL="800100" lvl="1" indent="-342900">
              <a:buFont typeface="Arial" panose="020B0604020202020204" pitchFamily="34" charset="0"/>
              <a:buChar char="•"/>
            </a:pPr>
            <a:r>
              <a:rPr lang="en-US" sz="2000" dirty="0"/>
              <a:t>Bubble maps,</a:t>
            </a:r>
          </a:p>
        </p:txBody>
      </p:sp>
      <p:sp>
        <p:nvSpPr>
          <p:cNvPr id="4" name="Date Placeholder 3">
            <a:extLst>
              <a:ext uri="{FF2B5EF4-FFF2-40B4-BE49-F238E27FC236}">
                <a16:creationId xmlns:a16="http://schemas.microsoft.com/office/drawing/2014/main" id="{DA5AD55D-FC04-006D-2DA1-45D2E90A187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7BA3801-3B06-99A8-E43C-E0767B9529B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7D3F4DB-5ED1-4600-5756-8D7163599DFC}"/>
              </a:ext>
            </a:extLst>
          </p:cNvPr>
          <p:cNvSpPr>
            <a:spLocks noGrp="1"/>
          </p:cNvSpPr>
          <p:nvPr>
            <p:ph type="sldNum" sz="quarter" idx="12"/>
          </p:nvPr>
        </p:nvSpPr>
        <p:spPr/>
        <p:txBody>
          <a:bodyPr/>
          <a:lstStyle/>
          <a:p>
            <a:fld id="{B5CEABB6-07DC-46E8-9B57-56EC44A396E5}" type="slidenum">
              <a:rPr lang="en-US" smtClean="0"/>
              <a:t>14</a:t>
            </a:fld>
            <a:endParaRPr lang="en-US" dirty="0"/>
          </a:p>
        </p:txBody>
      </p:sp>
    </p:spTree>
    <p:extLst>
      <p:ext uri="{BB962C8B-B14F-4D97-AF65-F5344CB8AC3E}">
        <p14:creationId xmlns:p14="http://schemas.microsoft.com/office/powerpoint/2010/main" val="56544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64EB-5DAC-3646-87DA-03914E5CABC8}"/>
              </a:ext>
            </a:extLst>
          </p:cNvPr>
          <p:cNvSpPr>
            <a:spLocks noGrp="1"/>
          </p:cNvSpPr>
          <p:nvPr>
            <p:ph type="title"/>
          </p:nvPr>
        </p:nvSpPr>
        <p:spPr>
          <a:xfrm>
            <a:off x="1338501" y="134303"/>
            <a:ext cx="1084897" cy="427672"/>
          </a:xfrm>
        </p:spPr>
        <p:txBody>
          <a:bodyPr>
            <a:normAutofit fontScale="90000"/>
          </a:bodyPr>
          <a:lstStyle/>
          <a:p>
            <a:r>
              <a:rPr lang="en-US" dirty="0"/>
              <a:t>Maps</a:t>
            </a:r>
          </a:p>
        </p:txBody>
      </p:sp>
      <p:sp>
        <p:nvSpPr>
          <p:cNvPr id="3" name="Text Placeholder 2">
            <a:extLst>
              <a:ext uri="{FF2B5EF4-FFF2-40B4-BE49-F238E27FC236}">
                <a16:creationId xmlns:a16="http://schemas.microsoft.com/office/drawing/2014/main" id="{B561A771-0ED0-04E5-A747-4EF26F6A7CD8}"/>
              </a:ext>
            </a:extLst>
          </p:cNvPr>
          <p:cNvSpPr>
            <a:spLocks noGrp="1"/>
          </p:cNvSpPr>
          <p:nvPr>
            <p:ph type="body" idx="1"/>
          </p:nvPr>
        </p:nvSpPr>
        <p:spPr>
          <a:xfrm>
            <a:off x="1567814" y="1366519"/>
            <a:ext cx="9587866" cy="1525588"/>
          </a:xfrm>
        </p:spPr>
        <p:txBody>
          <a:bodyPr>
            <a:normAutofit/>
          </a:bodyPr>
          <a:lstStyle/>
          <a:p>
            <a:r>
              <a:rPr lang="en-US" sz="2000" dirty="0"/>
              <a:t>Most common type of map is the heat map</a:t>
            </a:r>
          </a:p>
        </p:txBody>
      </p:sp>
      <p:sp>
        <p:nvSpPr>
          <p:cNvPr id="4" name="Date Placeholder 3">
            <a:extLst>
              <a:ext uri="{FF2B5EF4-FFF2-40B4-BE49-F238E27FC236}">
                <a16:creationId xmlns:a16="http://schemas.microsoft.com/office/drawing/2014/main" id="{041D55FF-810D-98C9-59B3-9578A8DD0D5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0387F85-4DA3-8FB4-52A5-FFAA69E285C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F0C961F-0B9A-64D3-1703-5ABF744F00AA}"/>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8" name="Picture 7">
            <a:extLst>
              <a:ext uri="{FF2B5EF4-FFF2-40B4-BE49-F238E27FC236}">
                <a16:creationId xmlns:a16="http://schemas.microsoft.com/office/drawing/2014/main" id="{D3137A9A-EB8E-12CE-2077-469F33011E99}"/>
              </a:ext>
            </a:extLst>
          </p:cNvPr>
          <p:cNvPicPr>
            <a:picLocks noChangeAspect="1"/>
          </p:cNvPicPr>
          <p:nvPr/>
        </p:nvPicPr>
        <p:blipFill>
          <a:blip r:embed="rId2"/>
          <a:stretch>
            <a:fillRect/>
          </a:stretch>
        </p:blipFill>
        <p:spPr>
          <a:xfrm>
            <a:off x="1254681" y="2080260"/>
            <a:ext cx="10438285" cy="4675189"/>
          </a:xfrm>
          <a:prstGeom prst="rect">
            <a:avLst/>
          </a:prstGeom>
        </p:spPr>
      </p:pic>
    </p:spTree>
    <p:extLst>
      <p:ext uri="{BB962C8B-B14F-4D97-AF65-F5344CB8AC3E}">
        <p14:creationId xmlns:p14="http://schemas.microsoft.com/office/powerpoint/2010/main" val="16610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016B-AF62-672C-CAD7-B4E986D9695E}"/>
              </a:ext>
            </a:extLst>
          </p:cNvPr>
          <p:cNvSpPr>
            <a:spLocks noGrp="1"/>
          </p:cNvSpPr>
          <p:nvPr>
            <p:ph type="title"/>
          </p:nvPr>
        </p:nvSpPr>
        <p:spPr>
          <a:xfrm>
            <a:off x="732744" y="90170"/>
            <a:ext cx="3171825" cy="1325563"/>
          </a:xfrm>
        </p:spPr>
        <p:txBody>
          <a:bodyPr/>
          <a:lstStyle/>
          <a:p>
            <a:r>
              <a:rPr lang="en-US" dirty="0"/>
              <a:t>Cardinal Rules for Data Presentation</a:t>
            </a:r>
          </a:p>
        </p:txBody>
      </p:sp>
      <p:sp>
        <p:nvSpPr>
          <p:cNvPr id="3" name="Content Placeholder 2">
            <a:extLst>
              <a:ext uri="{FF2B5EF4-FFF2-40B4-BE49-F238E27FC236}">
                <a16:creationId xmlns:a16="http://schemas.microsoft.com/office/drawing/2014/main" id="{ED9CABD3-EB8F-B320-A591-DB9C0DAC9216}"/>
              </a:ext>
            </a:extLst>
          </p:cNvPr>
          <p:cNvSpPr>
            <a:spLocks noGrp="1"/>
          </p:cNvSpPr>
          <p:nvPr>
            <p:ph idx="1"/>
          </p:nvPr>
        </p:nvSpPr>
        <p:spPr>
          <a:xfrm>
            <a:off x="1028700" y="1874521"/>
            <a:ext cx="7269479" cy="3569018"/>
          </a:xfrm>
        </p:spPr>
        <p:txBody>
          <a:bodyPr>
            <a:normAutofit/>
          </a:bodyPr>
          <a:lstStyle/>
          <a:p>
            <a:pPr marL="342900" indent="-342900">
              <a:buFont typeface="+mj-lt"/>
              <a:buAutoNum type="arabicPeriod"/>
            </a:pPr>
            <a:r>
              <a:rPr lang="en-US" sz="2000" dirty="0"/>
              <a:t>Keep it simple </a:t>
            </a:r>
          </a:p>
          <a:p>
            <a:pPr marL="342900" indent="-342900">
              <a:buFont typeface="Arial" panose="020B0604020202020204" pitchFamily="34" charset="0"/>
              <a:buChar char="•"/>
            </a:pPr>
            <a:r>
              <a:rPr lang="en-US" sz="2000" dirty="0"/>
              <a:t>Don’t overload a visual, report or dashboard with more information than is needed, but make it smart. </a:t>
            </a:r>
          </a:p>
        </p:txBody>
      </p:sp>
      <p:sp>
        <p:nvSpPr>
          <p:cNvPr id="4" name="Date Placeholder 3">
            <a:extLst>
              <a:ext uri="{FF2B5EF4-FFF2-40B4-BE49-F238E27FC236}">
                <a16:creationId xmlns:a16="http://schemas.microsoft.com/office/drawing/2014/main" id="{E02F07F9-E7F2-24FC-5F62-111E61F0A0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70E9FB-C566-5824-88C8-14FD0E9DE3B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9FA1ED5-77F0-E049-D824-4E5A5A00803B}"/>
              </a:ext>
            </a:extLst>
          </p:cNvPr>
          <p:cNvSpPr>
            <a:spLocks noGrp="1"/>
          </p:cNvSpPr>
          <p:nvPr>
            <p:ph type="sldNum" sz="quarter" idx="12"/>
          </p:nvPr>
        </p:nvSpPr>
        <p:spPr/>
        <p:txBody>
          <a:bodyPr/>
          <a:lstStyle/>
          <a:p>
            <a:fld id="{B5CEABB6-07DC-46E8-9B57-56EC44A396E5}" type="slidenum">
              <a:rPr lang="en-US" smtClean="0"/>
              <a:t>16</a:t>
            </a:fld>
            <a:endParaRPr lang="en-US" dirty="0"/>
          </a:p>
        </p:txBody>
      </p:sp>
    </p:spTree>
    <p:extLst>
      <p:ext uri="{BB962C8B-B14F-4D97-AF65-F5344CB8AC3E}">
        <p14:creationId xmlns:p14="http://schemas.microsoft.com/office/powerpoint/2010/main" val="301257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2A1-F58C-EAAC-4BEC-D2010DE8DC29}"/>
              </a:ext>
            </a:extLst>
          </p:cNvPr>
          <p:cNvSpPr>
            <a:spLocks noGrp="1"/>
          </p:cNvSpPr>
          <p:nvPr>
            <p:ph type="title"/>
          </p:nvPr>
        </p:nvSpPr>
        <p:spPr>
          <a:xfrm>
            <a:off x="739482" y="88899"/>
            <a:ext cx="3171825" cy="1325563"/>
          </a:xfrm>
        </p:spPr>
        <p:txBody>
          <a:bodyPr/>
          <a:lstStyle/>
          <a:p>
            <a:r>
              <a:rPr lang="en-US" dirty="0"/>
              <a:t>Cardinal Rules for Data Presentation</a:t>
            </a:r>
          </a:p>
        </p:txBody>
      </p:sp>
      <p:sp>
        <p:nvSpPr>
          <p:cNvPr id="3" name="Content Placeholder 2">
            <a:extLst>
              <a:ext uri="{FF2B5EF4-FFF2-40B4-BE49-F238E27FC236}">
                <a16:creationId xmlns:a16="http://schemas.microsoft.com/office/drawing/2014/main" id="{C1790D83-A34A-BB7E-C1FE-0494035944B1}"/>
              </a:ext>
            </a:extLst>
          </p:cNvPr>
          <p:cNvSpPr>
            <a:spLocks noGrp="1"/>
          </p:cNvSpPr>
          <p:nvPr>
            <p:ph idx="1"/>
          </p:nvPr>
        </p:nvSpPr>
        <p:spPr>
          <a:xfrm>
            <a:off x="739482" y="1872615"/>
            <a:ext cx="8747418" cy="2519363"/>
          </a:xfrm>
        </p:spPr>
        <p:txBody>
          <a:bodyPr>
            <a:normAutofit/>
          </a:bodyPr>
          <a:lstStyle/>
          <a:p>
            <a:pPr marL="457200" indent="-457200">
              <a:buFont typeface="+mj-lt"/>
              <a:buAutoNum type="arabicPeriod" startAt="2"/>
            </a:pPr>
            <a:r>
              <a:rPr lang="en-US" sz="2000" dirty="0"/>
              <a:t>Emphasize important data</a:t>
            </a:r>
          </a:p>
          <a:p>
            <a:pPr marL="342900" indent="-342900">
              <a:buFont typeface="Arial" panose="020B0604020202020204" pitchFamily="34" charset="0"/>
              <a:buChar char="•"/>
            </a:pPr>
            <a:r>
              <a:rPr lang="en-US" sz="2000" dirty="0"/>
              <a:t>The most important data should immediately draw the user’s eye</a:t>
            </a:r>
          </a:p>
        </p:txBody>
      </p:sp>
      <p:sp>
        <p:nvSpPr>
          <p:cNvPr id="4" name="Date Placeholder 3">
            <a:extLst>
              <a:ext uri="{FF2B5EF4-FFF2-40B4-BE49-F238E27FC236}">
                <a16:creationId xmlns:a16="http://schemas.microsoft.com/office/drawing/2014/main" id="{1C6EDCA2-3887-09B8-00AE-7B142D53879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90D920E-0ACD-8C0A-6D79-AC92F4EAF47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58477827-F811-E222-3523-58D59E0DDD3A}"/>
              </a:ext>
            </a:extLst>
          </p:cNvPr>
          <p:cNvSpPr>
            <a:spLocks noGrp="1"/>
          </p:cNvSpPr>
          <p:nvPr>
            <p:ph type="sldNum" sz="quarter" idx="12"/>
          </p:nvPr>
        </p:nvSpPr>
        <p:spPr/>
        <p:txBody>
          <a:bodyPr/>
          <a:lstStyle/>
          <a:p>
            <a:fld id="{B5CEABB6-07DC-46E8-9B57-56EC44A396E5}" type="slidenum">
              <a:rPr lang="en-US" smtClean="0"/>
              <a:t>17</a:t>
            </a:fld>
            <a:endParaRPr lang="en-US" dirty="0"/>
          </a:p>
        </p:txBody>
      </p:sp>
    </p:spTree>
    <p:extLst>
      <p:ext uri="{BB962C8B-B14F-4D97-AF65-F5344CB8AC3E}">
        <p14:creationId xmlns:p14="http://schemas.microsoft.com/office/powerpoint/2010/main" val="403888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620F-47C1-37E7-902A-6261C8790CC2}"/>
              </a:ext>
            </a:extLst>
          </p:cNvPr>
          <p:cNvSpPr>
            <a:spLocks noGrp="1"/>
          </p:cNvSpPr>
          <p:nvPr>
            <p:ph type="title"/>
          </p:nvPr>
        </p:nvSpPr>
        <p:spPr>
          <a:xfrm>
            <a:off x="1333498" y="136525"/>
            <a:ext cx="3171825" cy="1325563"/>
          </a:xfrm>
        </p:spPr>
        <p:txBody>
          <a:bodyPr/>
          <a:lstStyle/>
          <a:p>
            <a:r>
              <a:rPr lang="en-US" dirty="0"/>
              <a:t>Cardinal Rules for Data Presentation</a:t>
            </a:r>
          </a:p>
        </p:txBody>
      </p:sp>
      <p:sp>
        <p:nvSpPr>
          <p:cNvPr id="3" name="Content Placeholder 2">
            <a:extLst>
              <a:ext uri="{FF2B5EF4-FFF2-40B4-BE49-F238E27FC236}">
                <a16:creationId xmlns:a16="http://schemas.microsoft.com/office/drawing/2014/main" id="{D86A6113-9919-66F3-BDA0-3FEE92FD8620}"/>
              </a:ext>
            </a:extLst>
          </p:cNvPr>
          <p:cNvSpPr>
            <a:spLocks noGrp="1"/>
          </p:cNvSpPr>
          <p:nvPr>
            <p:ph idx="1"/>
          </p:nvPr>
        </p:nvSpPr>
        <p:spPr>
          <a:xfrm>
            <a:off x="1333498" y="1781175"/>
            <a:ext cx="5821682" cy="2519363"/>
          </a:xfrm>
        </p:spPr>
        <p:txBody>
          <a:bodyPr>
            <a:normAutofit lnSpcReduction="10000"/>
          </a:bodyPr>
          <a:lstStyle/>
          <a:p>
            <a:pPr marL="457200" indent="-457200">
              <a:buFont typeface="+mj-lt"/>
              <a:buAutoNum type="arabicPeriod" startAt="3"/>
            </a:pPr>
            <a:r>
              <a:rPr lang="en-US" sz="2000" dirty="0"/>
              <a:t>Focus on Audience</a:t>
            </a:r>
          </a:p>
          <a:p>
            <a:pPr marL="342900" indent="-342900">
              <a:buFont typeface="Arial" panose="020B0604020202020204" pitchFamily="34" charset="0"/>
              <a:buChar char="•"/>
            </a:pPr>
            <a:r>
              <a:rPr lang="en-US" sz="2000" dirty="0"/>
              <a:t>Convey what wants to be seen by the intended users. </a:t>
            </a:r>
          </a:p>
          <a:p>
            <a:pPr marL="342900" indent="-342900">
              <a:buFont typeface="Arial" panose="020B0604020202020204" pitchFamily="34" charset="0"/>
              <a:buChar char="•"/>
            </a:pPr>
            <a:r>
              <a:rPr lang="en-US" sz="2000" dirty="0"/>
              <a:t>Understand what wants to be seen by the users and present the data accordingly with proper visualizations</a:t>
            </a:r>
          </a:p>
          <a:p>
            <a:endParaRPr lang="en-US" sz="2000" dirty="0"/>
          </a:p>
        </p:txBody>
      </p:sp>
      <p:sp>
        <p:nvSpPr>
          <p:cNvPr id="4" name="Date Placeholder 3">
            <a:extLst>
              <a:ext uri="{FF2B5EF4-FFF2-40B4-BE49-F238E27FC236}">
                <a16:creationId xmlns:a16="http://schemas.microsoft.com/office/drawing/2014/main" id="{0D82AE96-FAA9-3D7B-429E-EEEF6BD405F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723EEE0-0D9C-35F0-FF2C-3A6AA894010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354C341-2F55-B63B-EE75-2A28E4553C11}"/>
              </a:ext>
            </a:extLst>
          </p:cNvPr>
          <p:cNvSpPr>
            <a:spLocks noGrp="1"/>
          </p:cNvSpPr>
          <p:nvPr>
            <p:ph type="sldNum" sz="quarter" idx="12"/>
          </p:nvPr>
        </p:nvSpPr>
        <p:spPr/>
        <p:txBody>
          <a:bodyPr/>
          <a:lstStyle/>
          <a:p>
            <a:fld id="{B5CEABB6-07DC-46E8-9B57-56EC44A396E5}" type="slidenum">
              <a:rPr lang="en-US" smtClean="0"/>
              <a:t>18</a:t>
            </a:fld>
            <a:endParaRPr lang="en-US" dirty="0"/>
          </a:p>
        </p:txBody>
      </p:sp>
    </p:spTree>
    <p:extLst>
      <p:ext uri="{BB962C8B-B14F-4D97-AF65-F5344CB8AC3E}">
        <p14:creationId xmlns:p14="http://schemas.microsoft.com/office/powerpoint/2010/main" val="112716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40165" y="0"/>
            <a:ext cx="3171825" cy="1325563"/>
          </a:xfrm>
        </p:spPr>
        <p:txBody>
          <a:bodyPr>
            <a:noAutofit/>
          </a:bodyPr>
          <a:lstStyle/>
          <a:p>
            <a:r>
              <a:rPr lang="en-ZA" dirty="0"/>
              <a:t>What is data Visualization?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00366" y="2124869"/>
            <a:ext cx="7421881" cy="3432174"/>
          </a:xfrm>
        </p:spPr>
        <p:txBody>
          <a:bodyPr>
            <a:normAutofit/>
          </a:bodyPr>
          <a:lstStyle/>
          <a:p>
            <a:r>
              <a:rPr lang="en-US" sz="2000" dirty="0">
                <a:solidFill>
                  <a:srgbClr val="FF0000"/>
                </a:solidFill>
              </a:rPr>
              <a:t>Data Visualization </a:t>
            </a:r>
            <a:r>
              <a:rPr lang="en-US" sz="2000" dirty="0"/>
              <a:t>is the act of transforming data that is in  raw form into easily understandable  pictures , charts, maps and  graphs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44F-233B-78D3-486E-89AD37BC0993}"/>
              </a:ext>
            </a:extLst>
          </p:cNvPr>
          <p:cNvSpPr>
            <a:spLocks noGrp="1"/>
          </p:cNvSpPr>
          <p:nvPr>
            <p:ph type="title"/>
          </p:nvPr>
        </p:nvSpPr>
        <p:spPr>
          <a:xfrm>
            <a:off x="240165" y="-317"/>
            <a:ext cx="3171825" cy="1325563"/>
          </a:xfrm>
        </p:spPr>
        <p:txBody>
          <a:bodyPr/>
          <a:lstStyle/>
          <a:p>
            <a:r>
              <a:rPr lang="en-US" dirty="0"/>
              <a:t>Why is data Visualization necessary?</a:t>
            </a:r>
          </a:p>
        </p:txBody>
      </p:sp>
      <p:sp>
        <p:nvSpPr>
          <p:cNvPr id="3" name="Content Placeholder 2">
            <a:extLst>
              <a:ext uri="{FF2B5EF4-FFF2-40B4-BE49-F238E27FC236}">
                <a16:creationId xmlns:a16="http://schemas.microsoft.com/office/drawing/2014/main" id="{28DE4143-A659-8544-6DC0-70F4A21C8F3E}"/>
              </a:ext>
            </a:extLst>
          </p:cNvPr>
          <p:cNvSpPr>
            <a:spLocks noGrp="1"/>
          </p:cNvSpPr>
          <p:nvPr>
            <p:ph idx="1"/>
          </p:nvPr>
        </p:nvSpPr>
        <p:spPr>
          <a:xfrm>
            <a:off x="211074" y="2080260"/>
            <a:ext cx="6312783" cy="4458651"/>
          </a:xfrm>
        </p:spPr>
        <p:txBody>
          <a:bodyPr>
            <a:noAutofit/>
          </a:bodyPr>
          <a:lstStyle/>
          <a:p>
            <a:pPr marL="457200" indent="-457200">
              <a:buFont typeface="+mj-lt"/>
              <a:buAutoNum type="arabicPeriod"/>
            </a:pPr>
            <a:r>
              <a:rPr lang="en-US" sz="2000" dirty="0"/>
              <a:t>Helps provide quality information by transforming huge amounts of data into easily understandable pictures and graphics </a:t>
            </a:r>
          </a:p>
          <a:p>
            <a:pPr marL="800100" lvl="1" indent="-342900">
              <a:buFont typeface="Arial" panose="020B0604020202020204" pitchFamily="34" charset="0"/>
              <a:buChar char="•"/>
            </a:pPr>
            <a:r>
              <a:rPr lang="en-US" sz="2000" dirty="0"/>
              <a:t>Visually displaying data makes it more accessible and understandable for the human eye to apprehend large amounts if data.</a:t>
            </a:r>
          </a:p>
          <a:p>
            <a:pPr marL="800100" lvl="1" indent="-342900">
              <a:buFont typeface="Arial" panose="020B0604020202020204" pitchFamily="34" charset="0"/>
              <a:buChar char="•"/>
            </a:pPr>
            <a:r>
              <a:rPr lang="en-US" sz="2000" dirty="0"/>
              <a:t> When  data is represented in image form (may it be a graph, table  etc.) it is clear to see patterns due to the colors </a:t>
            </a:r>
          </a:p>
          <a:p>
            <a:pPr marL="342900" indent="-342900">
              <a:buFont typeface="+mj-lt"/>
              <a:buAutoNum type="arabicPeriod"/>
            </a:pPr>
            <a:endParaRPr lang="en-US" sz="2000" dirty="0"/>
          </a:p>
        </p:txBody>
      </p:sp>
      <p:sp>
        <p:nvSpPr>
          <p:cNvPr id="4" name="Date Placeholder 3">
            <a:extLst>
              <a:ext uri="{FF2B5EF4-FFF2-40B4-BE49-F238E27FC236}">
                <a16:creationId xmlns:a16="http://schemas.microsoft.com/office/drawing/2014/main" id="{744FA1E2-51C2-3EDF-BD06-B6495DEE5C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425CBC0-E345-ECB3-5CE5-486D30E16CA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ED07653-957A-48CD-9893-4B4C1AA39D8E}"/>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354613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6EAB-98B9-6F6C-5AA8-0B69AD69D9E5}"/>
              </a:ext>
            </a:extLst>
          </p:cNvPr>
          <p:cNvSpPr>
            <a:spLocks noGrp="1"/>
          </p:cNvSpPr>
          <p:nvPr>
            <p:ph type="title"/>
          </p:nvPr>
        </p:nvSpPr>
        <p:spPr>
          <a:xfrm>
            <a:off x="240165" y="0"/>
            <a:ext cx="3171825" cy="1325563"/>
          </a:xfrm>
        </p:spPr>
        <p:txBody>
          <a:bodyPr/>
          <a:lstStyle/>
          <a:p>
            <a:r>
              <a:rPr lang="en-US" dirty="0"/>
              <a:t>Why is data Visualization necessary?</a:t>
            </a:r>
          </a:p>
        </p:txBody>
      </p:sp>
      <p:sp>
        <p:nvSpPr>
          <p:cNvPr id="3" name="Content Placeholder 2">
            <a:extLst>
              <a:ext uri="{FF2B5EF4-FFF2-40B4-BE49-F238E27FC236}">
                <a16:creationId xmlns:a16="http://schemas.microsoft.com/office/drawing/2014/main" id="{8F43F81F-FFD1-D247-3196-94AE6BE3724A}"/>
              </a:ext>
            </a:extLst>
          </p:cNvPr>
          <p:cNvSpPr>
            <a:spLocks noGrp="1"/>
          </p:cNvSpPr>
          <p:nvPr>
            <p:ph idx="1"/>
          </p:nvPr>
        </p:nvSpPr>
        <p:spPr>
          <a:xfrm>
            <a:off x="240165" y="2192020"/>
            <a:ext cx="8606656" cy="4529454"/>
          </a:xfrm>
        </p:spPr>
        <p:txBody>
          <a:bodyPr>
            <a:normAutofit/>
          </a:bodyPr>
          <a:lstStyle/>
          <a:p>
            <a:pPr marL="457200" indent="-457200">
              <a:buFont typeface="+mj-lt"/>
              <a:buAutoNum type="arabicPeriod" startAt="2"/>
            </a:pPr>
            <a:r>
              <a:rPr lang="en-US" sz="2000" dirty="0"/>
              <a:t>The human brain is not able to understand or even just imagine large amounts of numbers or text at once.</a:t>
            </a:r>
          </a:p>
          <a:p>
            <a:pPr marL="800100" lvl="1" indent="-342900">
              <a:buFont typeface="Arial" panose="020B0604020202020204" pitchFamily="34" charset="0"/>
              <a:buChar char="•"/>
            </a:pPr>
            <a:r>
              <a:rPr lang="en-US" sz="2000" dirty="0"/>
              <a:t> It requires a visual representation to make sense of them and consequently translate raw data into tangible concepts.</a:t>
            </a:r>
          </a:p>
          <a:p>
            <a:pPr marL="800100" lvl="1" indent="-342900">
              <a:buFont typeface="Arial" panose="020B0604020202020204" pitchFamily="34" charset="0"/>
              <a:buChar char="•"/>
            </a:pPr>
            <a:r>
              <a:rPr lang="en-US" sz="2000" dirty="0"/>
              <a:t>Up to 50% of its activity focuses on visual processing only. Visuals are processed 60,000 times faster than simple text or numbers; an image requires just 13 milliseconds to be elaborated.</a:t>
            </a:r>
          </a:p>
        </p:txBody>
      </p:sp>
      <p:sp>
        <p:nvSpPr>
          <p:cNvPr id="4" name="Date Placeholder 3">
            <a:extLst>
              <a:ext uri="{FF2B5EF4-FFF2-40B4-BE49-F238E27FC236}">
                <a16:creationId xmlns:a16="http://schemas.microsoft.com/office/drawing/2014/main" id="{2A3D8F82-1C4A-168A-5B3F-51229C958D0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3E389FD-74B0-7918-133E-7693177E8CA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C00D030E-35B6-B451-622C-B24FA66B9806}"/>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9399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5098-605D-1AE8-ACD6-ED1EE2492E93}"/>
              </a:ext>
            </a:extLst>
          </p:cNvPr>
          <p:cNvSpPr>
            <a:spLocks noGrp="1"/>
          </p:cNvSpPr>
          <p:nvPr>
            <p:ph type="title"/>
          </p:nvPr>
        </p:nvSpPr>
        <p:spPr>
          <a:xfrm>
            <a:off x="240165" y="0"/>
            <a:ext cx="3171825" cy="1325563"/>
          </a:xfrm>
        </p:spPr>
        <p:txBody>
          <a:bodyPr/>
          <a:lstStyle/>
          <a:p>
            <a:r>
              <a:rPr lang="en-US" dirty="0"/>
              <a:t>Why is data Visualization necessary?</a:t>
            </a:r>
          </a:p>
        </p:txBody>
      </p:sp>
      <p:sp>
        <p:nvSpPr>
          <p:cNvPr id="3" name="Content Placeholder 2">
            <a:extLst>
              <a:ext uri="{FF2B5EF4-FFF2-40B4-BE49-F238E27FC236}">
                <a16:creationId xmlns:a16="http://schemas.microsoft.com/office/drawing/2014/main" id="{5C7B018F-AC69-77E6-5CE9-AD7DD36BD0A5}"/>
              </a:ext>
            </a:extLst>
          </p:cNvPr>
          <p:cNvSpPr>
            <a:spLocks noGrp="1"/>
          </p:cNvSpPr>
          <p:nvPr>
            <p:ph idx="1"/>
          </p:nvPr>
        </p:nvSpPr>
        <p:spPr>
          <a:xfrm>
            <a:off x="240165" y="2506979"/>
            <a:ext cx="6829127" cy="4031932"/>
          </a:xfrm>
        </p:spPr>
        <p:txBody>
          <a:bodyPr>
            <a:normAutofit/>
          </a:bodyPr>
          <a:lstStyle/>
          <a:p>
            <a:pPr marL="457200" indent="-457200">
              <a:buFont typeface="+mj-lt"/>
              <a:buAutoNum type="arabicPeriod" startAt="3"/>
            </a:pPr>
            <a:r>
              <a:rPr lang="en-US" sz="2000" dirty="0"/>
              <a:t>Visually displaying data makes it much more accessible</a:t>
            </a:r>
          </a:p>
          <a:p>
            <a:r>
              <a:rPr lang="en-US" sz="2000" dirty="0"/>
              <a:t>       It is critical for : </a:t>
            </a:r>
          </a:p>
          <a:p>
            <a:pPr marL="800100" lvl="1" indent="-342900">
              <a:buFont typeface="Arial" panose="020B0604020202020204" pitchFamily="34" charset="0"/>
              <a:buChar char="•"/>
            </a:pPr>
            <a:r>
              <a:rPr lang="en-US" sz="2000" dirty="0"/>
              <a:t> Identifying the weaknesses of an organization</a:t>
            </a:r>
          </a:p>
          <a:p>
            <a:pPr marL="800100" lvl="1" indent="-342900">
              <a:buFont typeface="Arial" panose="020B0604020202020204" pitchFamily="34" charset="0"/>
              <a:buChar char="•"/>
            </a:pPr>
            <a:r>
              <a:rPr lang="en-US" sz="2000" dirty="0"/>
              <a:t> Accurately forecasting trading volumes  sale prices</a:t>
            </a:r>
          </a:p>
          <a:p>
            <a:pPr marL="800100" lvl="1" indent="-342900">
              <a:buFont typeface="Arial" panose="020B0604020202020204" pitchFamily="34" charset="0"/>
              <a:buChar char="•"/>
            </a:pPr>
            <a:r>
              <a:rPr lang="en-US" sz="2000" dirty="0"/>
              <a:t>Making the right business choices.</a:t>
            </a:r>
          </a:p>
        </p:txBody>
      </p:sp>
      <p:sp>
        <p:nvSpPr>
          <p:cNvPr id="4" name="Date Placeholder 3">
            <a:extLst>
              <a:ext uri="{FF2B5EF4-FFF2-40B4-BE49-F238E27FC236}">
                <a16:creationId xmlns:a16="http://schemas.microsoft.com/office/drawing/2014/main" id="{A23BD65B-F7A7-B1B6-12C6-3C2E1C9B2C7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629750F-A5F5-929A-ED7A-AE408E513EE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5A1A973-BDDD-065F-76C4-94C5B2AAE417}"/>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214923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68D7-9A97-6F91-F110-EF000047854B}"/>
              </a:ext>
            </a:extLst>
          </p:cNvPr>
          <p:cNvSpPr>
            <a:spLocks noGrp="1"/>
          </p:cNvSpPr>
          <p:nvPr>
            <p:ph type="title"/>
          </p:nvPr>
        </p:nvSpPr>
        <p:spPr>
          <a:xfrm>
            <a:off x="240165" y="0"/>
            <a:ext cx="3171825" cy="1325563"/>
          </a:xfrm>
        </p:spPr>
        <p:txBody>
          <a:bodyPr/>
          <a:lstStyle/>
          <a:p>
            <a:r>
              <a:rPr lang="en-US" dirty="0"/>
              <a:t>Types of Visualizations</a:t>
            </a:r>
          </a:p>
        </p:txBody>
      </p:sp>
      <p:sp>
        <p:nvSpPr>
          <p:cNvPr id="3" name="Content Placeholder 2">
            <a:extLst>
              <a:ext uri="{FF2B5EF4-FFF2-40B4-BE49-F238E27FC236}">
                <a16:creationId xmlns:a16="http://schemas.microsoft.com/office/drawing/2014/main" id="{14633278-BDA2-2A29-178F-AB40A7B4C0D0}"/>
              </a:ext>
            </a:extLst>
          </p:cNvPr>
          <p:cNvSpPr>
            <a:spLocks noGrp="1"/>
          </p:cNvSpPr>
          <p:nvPr>
            <p:ph idx="1"/>
          </p:nvPr>
        </p:nvSpPr>
        <p:spPr>
          <a:xfrm>
            <a:off x="400185" y="2581274"/>
            <a:ext cx="3171825" cy="2519363"/>
          </a:xfrm>
        </p:spPr>
        <p:txBody>
          <a:bodyPr>
            <a:noAutofit/>
          </a:bodyPr>
          <a:lstStyle/>
          <a:p>
            <a:pPr marL="285750" indent="-285750">
              <a:buFont typeface="Arial" panose="020B0604020202020204" pitchFamily="34" charset="0"/>
              <a:buChar char="•"/>
            </a:pPr>
            <a:r>
              <a:rPr lang="en-US" sz="2000" dirty="0"/>
              <a:t>Charts</a:t>
            </a:r>
          </a:p>
          <a:p>
            <a:pPr marL="285750" indent="-285750">
              <a:buFont typeface="Arial" panose="020B0604020202020204" pitchFamily="34" charset="0"/>
              <a:buChar char="•"/>
            </a:pPr>
            <a:r>
              <a:rPr lang="en-US" sz="2000" dirty="0"/>
              <a:t>Graphs</a:t>
            </a:r>
          </a:p>
          <a:p>
            <a:pPr marL="285750" indent="-285750">
              <a:buFont typeface="Arial" panose="020B0604020202020204" pitchFamily="34" charset="0"/>
              <a:buChar char="•"/>
            </a:pPr>
            <a:r>
              <a:rPr lang="en-US" sz="2000" dirty="0"/>
              <a:t>Tables</a:t>
            </a:r>
          </a:p>
          <a:p>
            <a:pPr marL="285750" indent="-285750">
              <a:buFont typeface="Arial" panose="020B0604020202020204" pitchFamily="34" charset="0"/>
              <a:buChar char="•"/>
            </a:pPr>
            <a:r>
              <a:rPr lang="en-US" sz="2000" dirty="0"/>
              <a:t>Maps</a:t>
            </a:r>
          </a:p>
          <a:p>
            <a:pPr marL="285750" indent="-285750">
              <a:buFont typeface="Arial" panose="020B0604020202020204" pitchFamily="34" charset="0"/>
              <a:buChar char="•"/>
            </a:pPr>
            <a:r>
              <a:rPr lang="en-US" sz="2000" dirty="0"/>
              <a:t>Infographics</a:t>
            </a:r>
          </a:p>
        </p:txBody>
      </p:sp>
      <p:sp>
        <p:nvSpPr>
          <p:cNvPr id="4" name="Date Placeholder 3">
            <a:extLst>
              <a:ext uri="{FF2B5EF4-FFF2-40B4-BE49-F238E27FC236}">
                <a16:creationId xmlns:a16="http://schemas.microsoft.com/office/drawing/2014/main" id="{772A8152-F241-BACF-835D-3FA84813D1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5BCB0AE-BE4E-328D-BF27-D9BEB990221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0E5E5D6-82BF-F20F-AD12-7023CF8E8871}"/>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361086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59B1-8817-C499-E115-1A7080972DFE}"/>
              </a:ext>
            </a:extLst>
          </p:cNvPr>
          <p:cNvSpPr>
            <a:spLocks noGrp="1"/>
          </p:cNvSpPr>
          <p:nvPr>
            <p:ph type="title"/>
          </p:nvPr>
        </p:nvSpPr>
        <p:spPr>
          <a:xfrm>
            <a:off x="1374485" y="136525"/>
            <a:ext cx="3171825" cy="1325563"/>
          </a:xfrm>
        </p:spPr>
        <p:txBody>
          <a:bodyPr/>
          <a:lstStyle/>
          <a:p>
            <a:r>
              <a:rPr lang="en-US" dirty="0"/>
              <a:t>Charts &amp; Graphs</a:t>
            </a:r>
          </a:p>
        </p:txBody>
      </p:sp>
      <p:sp>
        <p:nvSpPr>
          <p:cNvPr id="3" name="Content Placeholder 2">
            <a:extLst>
              <a:ext uri="{FF2B5EF4-FFF2-40B4-BE49-F238E27FC236}">
                <a16:creationId xmlns:a16="http://schemas.microsoft.com/office/drawing/2014/main" id="{DBD6AC41-1374-CD8D-3F63-FBED856A42BD}"/>
              </a:ext>
            </a:extLst>
          </p:cNvPr>
          <p:cNvSpPr>
            <a:spLocks noGrp="1"/>
          </p:cNvSpPr>
          <p:nvPr>
            <p:ph idx="1"/>
          </p:nvPr>
        </p:nvSpPr>
        <p:spPr>
          <a:xfrm>
            <a:off x="1333499" y="1462089"/>
            <a:ext cx="7833361" cy="3981450"/>
          </a:xfrm>
        </p:spPr>
        <p:txBody>
          <a:bodyPr>
            <a:normAutofit/>
          </a:bodyPr>
          <a:lstStyle/>
          <a:p>
            <a:pPr marL="285750" indent="-285750">
              <a:buFont typeface="Arial" panose="020B0604020202020204" pitchFamily="34" charset="0"/>
              <a:buChar char="•"/>
            </a:pPr>
            <a:r>
              <a:rPr lang="en-US" sz="2000" dirty="0"/>
              <a:t>Charts and graphs are perfect for comparing one or many value sets, and they can easily show the low and high values in the data sets.</a:t>
            </a:r>
          </a:p>
          <a:p>
            <a:pPr marL="285750" indent="-285750">
              <a:buFont typeface="Arial" panose="020B0604020202020204" pitchFamily="34" charset="0"/>
              <a:buChar char="•"/>
            </a:pPr>
            <a:r>
              <a:rPr lang="en-US" sz="2000" dirty="0"/>
              <a:t>Charts and graphs used for comparison include the following: </a:t>
            </a:r>
          </a:p>
          <a:p>
            <a:pPr marL="742950" lvl="1" indent="-285750">
              <a:buFont typeface="Arial" panose="020B0604020202020204" pitchFamily="34" charset="0"/>
              <a:buChar char="•"/>
            </a:pPr>
            <a:r>
              <a:rPr lang="en-US" sz="2000" dirty="0"/>
              <a:t>Histogram</a:t>
            </a:r>
          </a:p>
          <a:p>
            <a:pPr marL="742950" lvl="1" indent="-285750">
              <a:buFont typeface="Arial" panose="020B0604020202020204" pitchFamily="34" charset="0"/>
              <a:buChar char="•"/>
            </a:pPr>
            <a:r>
              <a:rPr lang="en-US" sz="2000" dirty="0"/>
              <a:t>Pie chart</a:t>
            </a:r>
          </a:p>
          <a:p>
            <a:pPr marL="742950" lvl="1" indent="-285750">
              <a:buFont typeface="Arial" panose="020B0604020202020204" pitchFamily="34" charset="0"/>
              <a:buChar char="•"/>
            </a:pPr>
            <a:r>
              <a:rPr lang="en-US" sz="2000" dirty="0"/>
              <a:t>Line graph</a:t>
            </a:r>
          </a:p>
          <a:p>
            <a:pPr marL="742950" lvl="1" indent="-285750">
              <a:buFont typeface="Arial" panose="020B0604020202020204" pitchFamily="34" charset="0"/>
              <a:buChar char="•"/>
            </a:pPr>
            <a:r>
              <a:rPr lang="en-US" sz="2000" dirty="0"/>
              <a:t>Scatter Plot graph</a:t>
            </a:r>
          </a:p>
        </p:txBody>
      </p:sp>
      <p:sp>
        <p:nvSpPr>
          <p:cNvPr id="4" name="Date Placeholder 3">
            <a:extLst>
              <a:ext uri="{FF2B5EF4-FFF2-40B4-BE49-F238E27FC236}">
                <a16:creationId xmlns:a16="http://schemas.microsoft.com/office/drawing/2014/main" id="{CBF7C228-FB32-DA5A-EDBE-688C5B59BC3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735052E-F859-8D73-7F56-0EEA7450B4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3FCE672-33C3-4408-00D5-9FC67A72F16E}"/>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178421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1">
            <a:extLst>
              <a:ext uri="{FF2B5EF4-FFF2-40B4-BE49-F238E27FC236}">
                <a16:creationId xmlns:a16="http://schemas.microsoft.com/office/drawing/2014/main" id="{B2BAC242-99D8-B7B6-C49B-0DD2560B8D3A}"/>
              </a:ext>
            </a:extLst>
          </p:cNvPr>
          <p:cNvSpPr>
            <a:spLocks noGrp="1"/>
          </p:cNvSpPr>
          <p:nvPr>
            <p:ph type="title"/>
          </p:nvPr>
        </p:nvSpPr>
        <p:spPr>
          <a:xfrm>
            <a:off x="1508759" y="-66116"/>
            <a:ext cx="3139440" cy="768402"/>
          </a:xfrm>
        </p:spPr>
        <p:txBody>
          <a:bodyPr/>
          <a:lstStyle/>
          <a:p>
            <a:r>
              <a:rPr lang="en-US" dirty="0"/>
              <a:t>Histogram</a:t>
            </a:r>
          </a:p>
        </p:txBody>
      </p:sp>
      <p:sp>
        <p:nvSpPr>
          <p:cNvPr id="12" name="TextBox 11">
            <a:extLst>
              <a:ext uri="{FF2B5EF4-FFF2-40B4-BE49-F238E27FC236}">
                <a16:creationId xmlns:a16="http://schemas.microsoft.com/office/drawing/2014/main" id="{42675BEE-7AFD-21EB-6868-1CF1BE288E4D}"/>
              </a:ext>
            </a:extLst>
          </p:cNvPr>
          <p:cNvSpPr txBox="1"/>
          <p:nvPr/>
        </p:nvSpPr>
        <p:spPr>
          <a:xfrm>
            <a:off x="1508759" y="668806"/>
            <a:ext cx="8023860" cy="1631216"/>
          </a:xfrm>
          <a:prstGeom prst="rect">
            <a:avLst/>
          </a:prstGeom>
          <a:noFill/>
        </p:spPr>
        <p:txBody>
          <a:bodyPr wrap="square">
            <a:spAutoFit/>
          </a:bodyPr>
          <a:lstStyle/>
          <a:p>
            <a:r>
              <a:rPr lang="en-US" sz="2000" dirty="0">
                <a:latin typeface="AvenirNext"/>
              </a:rPr>
              <a:t>Histograms</a:t>
            </a:r>
            <a:r>
              <a:rPr lang="en-US" sz="2000" b="0" i="0" dirty="0">
                <a:effectLst/>
                <a:latin typeface="AvenirNext"/>
              </a:rPr>
              <a:t> can help you compare data between different groups or to track changes over time. Bar graphs are most useful when there are big changes or to show how one group compares against other groups.</a:t>
            </a:r>
          </a:p>
          <a:p>
            <a:endParaRPr lang="en-US" sz="2000" dirty="0">
              <a:latin typeface="AvenirNext"/>
            </a:endParaRPr>
          </a:p>
          <a:p>
            <a:r>
              <a:rPr lang="en-US" sz="2000" dirty="0">
                <a:latin typeface="AvenirNext"/>
              </a:rPr>
              <a:t>Example</a:t>
            </a:r>
            <a:endParaRPr lang="en-US" sz="2000" dirty="0"/>
          </a:p>
        </p:txBody>
      </p:sp>
      <p:pic>
        <p:nvPicPr>
          <p:cNvPr id="13" name="Picture 12">
            <a:extLst>
              <a:ext uri="{FF2B5EF4-FFF2-40B4-BE49-F238E27FC236}">
                <a16:creationId xmlns:a16="http://schemas.microsoft.com/office/drawing/2014/main" id="{66243D99-C02C-01D7-1215-5DE692D3731F}"/>
              </a:ext>
            </a:extLst>
          </p:cNvPr>
          <p:cNvPicPr>
            <a:picLocks noChangeAspect="1"/>
          </p:cNvPicPr>
          <p:nvPr/>
        </p:nvPicPr>
        <p:blipFill>
          <a:blip r:embed="rId2"/>
          <a:stretch>
            <a:fillRect/>
          </a:stretch>
        </p:blipFill>
        <p:spPr>
          <a:xfrm>
            <a:off x="1508759" y="2409568"/>
            <a:ext cx="8584641" cy="4324864"/>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BB418C-9670-BFFF-8608-AF4E813F8556}"/>
              </a:ext>
            </a:extLst>
          </p:cNvPr>
          <p:cNvSpPr>
            <a:spLocks noGrp="1"/>
          </p:cNvSpPr>
          <p:nvPr>
            <p:ph type="title"/>
          </p:nvPr>
        </p:nvSpPr>
        <p:spPr>
          <a:xfrm>
            <a:off x="1333499" y="0"/>
            <a:ext cx="3171825" cy="1325563"/>
          </a:xfrm>
        </p:spPr>
        <p:txBody>
          <a:bodyPr/>
          <a:lstStyle/>
          <a:p>
            <a:r>
              <a:rPr lang="en-US" dirty="0"/>
              <a:t>Pie Chart</a:t>
            </a:r>
          </a:p>
        </p:txBody>
      </p:sp>
      <p:sp>
        <p:nvSpPr>
          <p:cNvPr id="8" name="Content Placeholder 2">
            <a:extLst>
              <a:ext uri="{FF2B5EF4-FFF2-40B4-BE49-F238E27FC236}">
                <a16:creationId xmlns:a16="http://schemas.microsoft.com/office/drawing/2014/main" id="{8338B471-E296-4B8F-13DE-973E3844865B}"/>
              </a:ext>
            </a:extLst>
          </p:cNvPr>
          <p:cNvSpPr txBox="1">
            <a:spLocks/>
          </p:cNvSpPr>
          <p:nvPr/>
        </p:nvSpPr>
        <p:spPr>
          <a:xfrm>
            <a:off x="1333498" y="1503148"/>
            <a:ext cx="8290561" cy="4601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t>A pie chart demonstrates a fixed number and how categories represent various elements that make up anything. </a:t>
            </a:r>
          </a:p>
        </p:txBody>
      </p:sp>
      <p:pic>
        <p:nvPicPr>
          <p:cNvPr id="13" name="Picture 12">
            <a:extLst>
              <a:ext uri="{FF2B5EF4-FFF2-40B4-BE49-F238E27FC236}">
                <a16:creationId xmlns:a16="http://schemas.microsoft.com/office/drawing/2014/main" id="{E31F33AB-8134-5B76-4BF1-A430FAD4CBA4}"/>
              </a:ext>
            </a:extLst>
          </p:cNvPr>
          <p:cNvPicPr>
            <a:picLocks noChangeAspect="1"/>
          </p:cNvPicPr>
          <p:nvPr/>
        </p:nvPicPr>
        <p:blipFill>
          <a:blip r:embed="rId2"/>
          <a:stretch>
            <a:fillRect/>
          </a:stretch>
        </p:blipFill>
        <p:spPr>
          <a:xfrm>
            <a:off x="3304785" y="3004887"/>
            <a:ext cx="5582429" cy="3591426"/>
          </a:xfrm>
          <a:prstGeom prst="rect">
            <a:avLst/>
          </a:prstGeom>
        </p:spPr>
      </p:pic>
    </p:spTree>
    <p:extLst>
      <p:ext uri="{BB962C8B-B14F-4D97-AF65-F5344CB8AC3E}">
        <p14:creationId xmlns:p14="http://schemas.microsoft.com/office/powerpoint/2010/main" val="59849435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235</TotalTime>
  <Words>660</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AvenirNext</vt:lpstr>
      <vt:lpstr>Calibri</vt:lpstr>
      <vt:lpstr>Tenorite</vt:lpstr>
      <vt:lpstr>Monoline</vt:lpstr>
      <vt:lpstr>Data Visualization</vt:lpstr>
      <vt:lpstr>What is data Visualization?</vt:lpstr>
      <vt:lpstr>Why is data Visualization necessary?</vt:lpstr>
      <vt:lpstr>Why is data Visualization necessary?</vt:lpstr>
      <vt:lpstr>Why is data Visualization necessary?</vt:lpstr>
      <vt:lpstr>Types of Visualizations</vt:lpstr>
      <vt:lpstr>Charts &amp; Graphs</vt:lpstr>
      <vt:lpstr>Histogram</vt:lpstr>
      <vt:lpstr>Pie Chart</vt:lpstr>
      <vt:lpstr>Line graphs</vt:lpstr>
      <vt:lpstr>Scatter Plot</vt:lpstr>
      <vt:lpstr>Tables </vt:lpstr>
      <vt:lpstr>Tables</vt:lpstr>
      <vt:lpstr>Maps</vt:lpstr>
      <vt:lpstr>Maps</vt:lpstr>
      <vt:lpstr>Cardinal Rules for Data Presentation</vt:lpstr>
      <vt:lpstr>Cardinal Rules for Data Presentation</vt:lpstr>
      <vt:lpstr>Cardinal Rules for Data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william munguti</dc:creator>
  <cp:lastModifiedBy>william munguti</cp:lastModifiedBy>
  <cp:revision>1</cp:revision>
  <dcterms:created xsi:type="dcterms:W3CDTF">2022-07-22T11:12:01Z</dcterms:created>
  <dcterms:modified xsi:type="dcterms:W3CDTF">2022-07-22T15:07:33Z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