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0"/>
  </p:notesMasterIdLst>
  <p:sldIdLst>
    <p:sldId id="256" r:id="rId2"/>
    <p:sldId id="263" r:id="rId3"/>
    <p:sldId id="264" r:id="rId4"/>
    <p:sldId id="265" r:id="rId5"/>
    <p:sldId id="266" r:id="rId6"/>
    <p:sldId id="267"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7"/>
    <p:restoredTop sz="96327"/>
  </p:normalViewPr>
  <p:slideViewPr>
    <p:cSldViewPr snapToGrid="0" snapToObjects="1">
      <p:cViewPr>
        <p:scale>
          <a:sx n="177" d="100"/>
          <a:sy n="177" d="100"/>
        </p:scale>
        <p:origin x="-1304" y="-1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CE531-5F94-0243-9615-33B7791E7AA7}" type="datetimeFigureOut">
              <a:rPr lang="en-US" smtClean="0"/>
              <a:t>8/14/22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82D1F-1EF2-6543-9BCE-C3A7B7EABC53}" type="slidenum">
              <a:rPr lang="en-US" smtClean="0"/>
              <a:t>‹#›</a:t>
            </a:fld>
            <a:endParaRPr lang="en-US"/>
          </a:p>
        </p:txBody>
      </p:sp>
    </p:spTree>
    <p:extLst>
      <p:ext uri="{BB962C8B-B14F-4D97-AF65-F5344CB8AC3E}">
        <p14:creationId xmlns:p14="http://schemas.microsoft.com/office/powerpoint/2010/main" val="33214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82D1F-1EF2-6543-9BCE-C3A7B7EABC53}" type="slidenum">
              <a:rPr lang="en-US" smtClean="0"/>
              <a:t>4</a:t>
            </a:fld>
            <a:endParaRPr lang="en-US"/>
          </a:p>
        </p:txBody>
      </p:sp>
    </p:spTree>
    <p:extLst>
      <p:ext uri="{BB962C8B-B14F-4D97-AF65-F5344CB8AC3E}">
        <p14:creationId xmlns:p14="http://schemas.microsoft.com/office/powerpoint/2010/main" val="404504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82D1F-1EF2-6543-9BCE-C3A7B7EABC53}" type="slidenum">
              <a:rPr lang="en-US" smtClean="0"/>
              <a:t>6</a:t>
            </a:fld>
            <a:endParaRPr lang="en-US"/>
          </a:p>
        </p:txBody>
      </p:sp>
    </p:spTree>
    <p:extLst>
      <p:ext uri="{BB962C8B-B14F-4D97-AF65-F5344CB8AC3E}">
        <p14:creationId xmlns:p14="http://schemas.microsoft.com/office/powerpoint/2010/main" val="202770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82D1F-1EF2-6543-9BCE-C3A7B7EABC53}" type="slidenum">
              <a:rPr lang="en-US" smtClean="0"/>
              <a:t>8</a:t>
            </a:fld>
            <a:endParaRPr lang="en-US"/>
          </a:p>
        </p:txBody>
      </p:sp>
    </p:spTree>
    <p:extLst>
      <p:ext uri="{BB962C8B-B14F-4D97-AF65-F5344CB8AC3E}">
        <p14:creationId xmlns:p14="http://schemas.microsoft.com/office/powerpoint/2010/main" val="290160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F64-B107-47B5-8E96-001E4D46F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5D7304-2435-4B18-B7E9-A7E4C2AC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7BEB7C-ED2F-4757-BFBB-401FEEA942A3}"/>
              </a:ext>
            </a:extLst>
          </p:cNvPr>
          <p:cNvSpPr>
            <a:spLocks noGrp="1"/>
          </p:cNvSpPr>
          <p:nvPr>
            <p:ph type="dt" sz="half" idx="10"/>
          </p:nvPr>
        </p:nvSpPr>
        <p:spPr/>
        <p:txBody>
          <a:bodyPr/>
          <a:lstStyle/>
          <a:p>
            <a:fld id="{334F97AF-4737-40FA-B214-E9E911DB4DB1}" type="datetime2">
              <a:rPr lang="en-US" smtClean="0"/>
              <a:t>Sunday, August 14, 2022</a:t>
            </a:fld>
            <a:endParaRPr lang="en-US" dirty="0"/>
          </a:p>
        </p:txBody>
      </p:sp>
      <p:sp>
        <p:nvSpPr>
          <p:cNvPr id="5" name="Footer Placeholder 4">
            <a:extLst>
              <a:ext uri="{FF2B5EF4-FFF2-40B4-BE49-F238E27FC236}">
                <a16:creationId xmlns:a16="http://schemas.microsoft.com/office/drawing/2014/main" id="{05BD48DB-C76B-4FA8-AC9E-31C077F603A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A56DFD0-B346-41E0-B900-902D50228C1B}"/>
              </a:ext>
            </a:extLst>
          </p:cNvPr>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331054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1E4F-D018-4E84-A354-0ABA19C26C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0A7ED6-0436-44FD-96E3-2E630BE04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DD6972-AE72-4B3F-8F8D-D24FB6C2B945}"/>
              </a:ext>
            </a:extLst>
          </p:cNvPr>
          <p:cNvSpPr>
            <a:spLocks noGrp="1"/>
          </p:cNvSpPr>
          <p:nvPr>
            <p:ph type="dt" sz="half" idx="10"/>
          </p:nvPr>
        </p:nvSpPr>
        <p:spPr/>
        <p:txBody>
          <a:bodyPr/>
          <a:lstStyle/>
          <a:p>
            <a:fld id="{406C63B4-7D24-4B08-9E8D-3BEAA4E42426}" type="datetime2">
              <a:rPr lang="en-US" smtClean="0"/>
              <a:t>Sunday, August 14, 2022</a:t>
            </a:fld>
            <a:endParaRPr lang="en-US"/>
          </a:p>
        </p:txBody>
      </p:sp>
      <p:sp>
        <p:nvSpPr>
          <p:cNvPr id="5" name="Footer Placeholder 4">
            <a:extLst>
              <a:ext uri="{FF2B5EF4-FFF2-40B4-BE49-F238E27FC236}">
                <a16:creationId xmlns:a16="http://schemas.microsoft.com/office/drawing/2014/main" id="{8E0881BD-A188-4CED-92C8-60726F9201A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7920C2A-5110-4256-B38E-2DD620F04DA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4224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86050-DC3C-4F0C-887F-68E19F45F1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C7478-DF78-4F68-B06A-544F65670E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D4217C-1EEF-44F1-B37D-4DB94DD6C74B}"/>
              </a:ext>
            </a:extLst>
          </p:cNvPr>
          <p:cNvSpPr>
            <a:spLocks noGrp="1"/>
          </p:cNvSpPr>
          <p:nvPr>
            <p:ph type="dt" sz="half" idx="10"/>
          </p:nvPr>
        </p:nvSpPr>
        <p:spPr/>
        <p:txBody>
          <a:bodyPr/>
          <a:lstStyle/>
          <a:p>
            <a:fld id="{712DC52A-AF75-46E3-BF8B-8D40E444CCDB}" type="datetime2">
              <a:rPr lang="en-US" smtClean="0"/>
              <a:t>Sunday, August 14, 2022</a:t>
            </a:fld>
            <a:endParaRPr lang="en-US"/>
          </a:p>
        </p:txBody>
      </p:sp>
      <p:sp>
        <p:nvSpPr>
          <p:cNvPr id="5" name="Footer Placeholder 4">
            <a:extLst>
              <a:ext uri="{FF2B5EF4-FFF2-40B4-BE49-F238E27FC236}">
                <a16:creationId xmlns:a16="http://schemas.microsoft.com/office/drawing/2014/main" id="{782537B6-2F31-4C4D-A78B-6F5E4AF1CD7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681FEBB-F873-4CA1-9FA8-1167DB3B6FBF}"/>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25905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D44F-4BE3-4354-BFE3-B8E7F41E0A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6F1C9-FA00-4B7A-922C-5CDA315F4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1D7079-64D8-4F57-982B-1AF1625D9BBE}"/>
              </a:ext>
            </a:extLst>
          </p:cNvPr>
          <p:cNvSpPr>
            <a:spLocks noGrp="1"/>
          </p:cNvSpPr>
          <p:nvPr>
            <p:ph type="dt" sz="half" idx="10"/>
          </p:nvPr>
        </p:nvSpPr>
        <p:spPr/>
        <p:txBody>
          <a:bodyPr/>
          <a:lstStyle/>
          <a:p>
            <a:fld id="{349C62E2-B10C-4F2A-9AD2-C0415BCE8CF3}" type="datetime2">
              <a:rPr lang="en-US" smtClean="0"/>
              <a:t>Sunday, August 14, 2022</a:t>
            </a:fld>
            <a:endParaRPr lang="en-US" dirty="0"/>
          </a:p>
        </p:txBody>
      </p:sp>
      <p:sp>
        <p:nvSpPr>
          <p:cNvPr id="5" name="Footer Placeholder 4">
            <a:extLst>
              <a:ext uri="{FF2B5EF4-FFF2-40B4-BE49-F238E27FC236}">
                <a16:creationId xmlns:a16="http://schemas.microsoft.com/office/drawing/2014/main" id="{3A51A513-17CE-45C3-89CE-C4607EE656F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2F5A48BF-1497-477F-80C9-6F09812B2B8E}"/>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350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5505-72E9-4BA6-8BC9-51330ACE63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B22CD3-C347-4EF8-9F1D-344B11C8D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90C0CC-66D6-450F-BFB2-DBCBFE7E1BE9}"/>
              </a:ext>
            </a:extLst>
          </p:cNvPr>
          <p:cNvSpPr>
            <a:spLocks noGrp="1"/>
          </p:cNvSpPr>
          <p:nvPr>
            <p:ph type="dt" sz="half" idx="10"/>
          </p:nvPr>
        </p:nvSpPr>
        <p:spPr/>
        <p:txBody>
          <a:bodyPr/>
          <a:lstStyle/>
          <a:p>
            <a:fld id="{2A17FDB1-347F-45D2-AC2B-D7BE830214B7}" type="datetime2">
              <a:rPr lang="en-US" smtClean="0"/>
              <a:t>Sunday, August 14, 2022</a:t>
            </a:fld>
            <a:endParaRPr lang="en-US"/>
          </a:p>
        </p:txBody>
      </p:sp>
      <p:sp>
        <p:nvSpPr>
          <p:cNvPr id="5" name="Footer Placeholder 4">
            <a:extLst>
              <a:ext uri="{FF2B5EF4-FFF2-40B4-BE49-F238E27FC236}">
                <a16:creationId xmlns:a16="http://schemas.microsoft.com/office/drawing/2014/main" id="{105DA45A-CE3A-4870-A855-99CDFFE851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161EA24-817F-43B7-BB68-1F3552EB3A5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45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0C6-66D0-4A06-AE8E-37549E8594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64C730-F10C-46FA-8796-CDC00D4FF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261EF10-7C64-45DB-9E20-42EDA304C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3F1BC3-9C5B-4F34-954B-834FC3D2D2A7}"/>
              </a:ext>
            </a:extLst>
          </p:cNvPr>
          <p:cNvSpPr>
            <a:spLocks noGrp="1"/>
          </p:cNvSpPr>
          <p:nvPr>
            <p:ph type="dt" sz="half" idx="10"/>
          </p:nvPr>
        </p:nvSpPr>
        <p:spPr/>
        <p:txBody>
          <a:bodyPr/>
          <a:lstStyle/>
          <a:p>
            <a:fld id="{C6507D4B-AFE4-4836-A0F6-8E9510D94D16}" type="datetime2">
              <a:rPr lang="en-US" smtClean="0"/>
              <a:t>Sunday, August 14, 2022</a:t>
            </a:fld>
            <a:endParaRPr lang="en-US"/>
          </a:p>
        </p:txBody>
      </p:sp>
      <p:sp>
        <p:nvSpPr>
          <p:cNvPr id="6" name="Footer Placeholder 5">
            <a:extLst>
              <a:ext uri="{FF2B5EF4-FFF2-40B4-BE49-F238E27FC236}">
                <a16:creationId xmlns:a16="http://schemas.microsoft.com/office/drawing/2014/main" id="{9B8D978C-BE97-4E73-A7E5-04257FF35A9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D5EBA8-76EC-4D6C-AB1F-76FAA5E9A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1232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7814-E852-496F-9387-F15C497A2F9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2B24EA-26CE-441B-8C58-4C892EEFA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7A9FF-96E7-4FED-9351-4300B7EF1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9B6294-5E0C-4473-8965-5C7353D75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C25CD-4CFA-4828-B6B8-EE3742E6B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DEDFCA-CE9F-4D65-AFDE-26E9A864B4C0}"/>
              </a:ext>
            </a:extLst>
          </p:cNvPr>
          <p:cNvSpPr>
            <a:spLocks noGrp="1"/>
          </p:cNvSpPr>
          <p:nvPr>
            <p:ph type="dt" sz="half" idx="10"/>
          </p:nvPr>
        </p:nvSpPr>
        <p:spPr/>
        <p:txBody>
          <a:bodyPr/>
          <a:lstStyle/>
          <a:p>
            <a:fld id="{A10A806C-361C-4744-921E-7AC3C1286EE0}" type="datetime2">
              <a:rPr lang="en-US" smtClean="0"/>
              <a:t>Sunday, August 14, 2022</a:t>
            </a:fld>
            <a:endParaRPr lang="en-US"/>
          </a:p>
        </p:txBody>
      </p:sp>
      <p:sp>
        <p:nvSpPr>
          <p:cNvPr id="8" name="Footer Placeholder 7">
            <a:extLst>
              <a:ext uri="{FF2B5EF4-FFF2-40B4-BE49-F238E27FC236}">
                <a16:creationId xmlns:a16="http://schemas.microsoft.com/office/drawing/2014/main" id="{0B457563-4688-4EB9-94AF-DEC7C108BEE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77C2D63-3B49-4ABD-A2B9-4B02B724CB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032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0395-05F1-4D8B-8A0B-D9484A965C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94B5C2-F6DF-4304-8664-C17E1EA56128}"/>
              </a:ext>
            </a:extLst>
          </p:cNvPr>
          <p:cNvSpPr>
            <a:spLocks noGrp="1"/>
          </p:cNvSpPr>
          <p:nvPr>
            <p:ph type="dt" sz="half" idx="10"/>
          </p:nvPr>
        </p:nvSpPr>
        <p:spPr/>
        <p:txBody>
          <a:bodyPr/>
          <a:lstStyle/>
          <a:p>
            <a:fld id="{9DAE55CC-D949-44EF-9EC7-F7178BE81517}" type="datetime2">
              <a:rPr lang="en-US" smtClean="0"/>
              <a:t>Sunday, August 14, 2022</a:t>
            </a:fld>
            <a:endParaRPr lang="en-US"/>
          </a:p>
        </p:txBody>
      </p:sp>
      <p:sp>
        <p:nvSpPr>
          <p:cNvPr id="4" name="Footer Placeholder 3">
            <a:extLst>
              <a:ext uri="{FF2B5EF4-FFF2-40B4-BE49-F238E27FC236}">
                <a16:creationId xmlns:a16="http://schemas.microsoft.com/office/drawing/2014/main" id="{E5821F4A-568B-4B42-9B56-CC327C98DD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4002C62C-B614-4DDD-8A7A-ED95072A1FD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8139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1A9A4-3796-4BC4-90C5-520418FCB1AF}"/>
              </a:ext>
            </a:extLst>
          </p:cNvPr>
          <p:cNvSpPr>
            <a:spLocks noGrp="1"/>
          </p:cNvSpPr>
          <p:nvPr>
            <p:ph type="dt" sz="half" idx="10"/>
          </p:nvPr>
        </p:nvSpPr>
        <p:spPr/>
        <p:txBody>
          <a:bodyPr/>
          <a:lstStyle/>
          <a:p>
            <a:fld id="{6938F783-FD60-42F5-98EF-7AF6CFCCB9EE}" type="datetime2">
              <a:rPr lang="en-US" smtClean="0"/>
              <a:t>Sunday, August 14, 2022</a:t>
            </a:fld>
            <a:endParaRPr lang="en-US"/>
          </a:p>
        </p:txBody>
      </p:sp>
      <p:sp>
        <p:nvSpPr>
          <p:cNvPr id="3" name="Footer Placeholder 2">
            <a:extLst>
              <a:ext uri="{FF2B5EF4-FFF2-40B4-BE49-F238E27FC236}">
                <a16:creationId xmlns:a16="http://schemas.microsoft.com/office/drawing/2014/main" id="{78336EE7-2365-4314-90CE-EEECB3B7399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D2E682B-F257-4496-B081-26E86DA932D9}"/>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456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3B97-5145-4EF2-9DE5-189E6EB2E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8EB271-8F4F-4DC9-9460-4A6E386F7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8BF4DA-1E5B-431D-805A-7EF582BDA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16595-8F1F-435E-841D-8D0E1009989F}"/>
              </a:ext>
            </a:extLst>
          </p:cNvPr>
          <p:cNvSpPr>
            <a:spLocks noGrp="1"/>
          </p:cNvSpPr>
          <p:nvPr>
            <p:ph type="dt" sz="half" idx="10"/>
          </p:nvPr>
        </p:nvSpPr>
        <p:spPr/>
        <p:txBody>
          <a:bodyPr/>
          <a:lstStyle/>
          <a:p>
            <a:fld id="{5D9E6101-6EAC-42DA-971B-70B70B671766}" type="datetime2">
              <a:rPr lang="en-US" smtClean="0"/>
              <a:t>Sunday, August 14, 2022</a:t>
            </a:fld>
            <a:endParaRPr lang="en-US"/>
          </a:p>
        </p:txBody>
      </p:sp>
      <p:sp>
        <p:nvSpPr>
          <p:cNvPr id="6" name="Footer Placeholder 5">
            <a:extLst>
              <a:ext uri="{FF2B5EF4-FFF2-40B4-BE49-F238E27FC236}">
                <a16:creationId xmlns:a16="http://schemas.microsoft.com/office/drawing/2014/main" id="{D6FB7972-865A-4722-BFD3-7EA51048FA7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80BE3D4-40C1-4051-BC56-758BDCE35709}"/>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7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30ED-E7FD-4E0A-8BB6-CD533BB62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614EB7-B96D-4AE2-8EA0-DFFC0C2EC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79EA64-D7EC-48D6-812B-499CEF057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C8EEB-BEEC-4476-863C-D05A442D200D}"/>
              </a:ext>
            </a:extLst>
          </p:cNvPr>
          <p:cNvSpPr>
            <a:spLocks noGrp="1"/>
          </p:cNvSpPr>
          <p:nvPr>
            <p:ph type="dt" sz="half" idx="10"/>
          </p:nvPr>
        </p:nvSpPr>
        <p:spPr/>
        <p:txBody>
          <a:bodyPr/>
          <a:lstStyle/>
          <a:p>
            <a:fld id="{8AFD21E3-06DF-485F-846E-64B86FEF6388}" type="datetime2">
              <a:rPr lang="en-US" smtClean="0"/>
              <a:t>Sunday, August 14, 2022</a:t>
            </a:fld>
            <a:endParaRPr lang="en-US"/>
          </a:p>
        </p:txBody>
      </p:sp>
      <p:sp>
        <p:nvSpPr>
          <p:cNvPr id="6" name="Footer Placeholder 5">
            <a:extLst>
              <a:ext uri="{FF2B5EF4-FFF2-40B4-BE49-F238E27FC236}">
                <a16:creationId xmlns:a16="http://schemas.microsoft.com/office/drawing/2014/main" id="{BDB649E3-FAC5-4FF7-A768-9C9545817E5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8F4588A-4399-4429-92EA-0B1742A1DB06}"/>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10421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7B717-B9B4-47FB-8BC3-4B1DB3034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180FA2-F7BD-44C9-B99F-EC4B64AEF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DE3218-96D8-44C6-9478-D08051195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39911-3405-4E13-948A-45888E8A1962}" type="datetime2">
              <a:rPr lang="en-US" smtClean="0"/>
              <a:t>Sunday, August 14, 2022</a:t>
            </a:fld>
            <a:endParaRPr lang="en-US" dirty="0"/>
          </a:p>
        </p:txBody>
      </p:sp>
      <p:sp>
        <p:nvSpPr>
          <p:cNvPr id="5" name="Footer Placeholder 4">
            <a:extLst>
              <a:ext uri="{FF2B5EF4-FFF2-40B4-BE49-F238E27FC236}">
                <a16:creationId xmlns:a16="http://schemas.microsoft.com/office/drawing/2014/main" id="{5B9B59E3-9153-46C3-B803-B5031A706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8D8C647-267F-4406-AAC9-3888F2F61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3275792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2409-4667-C15C-73F5-541396446A23}"/>
              </a:ext>
            </a:extLst>
          </p:cNvPr>
          <p:cNvSpPr>
            <a:spLocks noGrp="1"/>
          </p:cNvSpPr>
          <p:nvPr>
            <p:ph type="ctrTitle"/>
          </p:nvPr>
        </p:nvSpPr>
        <p:spPr>
          <a:xfrm>
            <a:off x="5989319" y="576263"/>
            <a:ext cx="5054196" cy="2967606"/>
          </a:xfrm>
        </p:spPr>
        <p:txBody>
          <a:bodyPr anchor="b">
            <a:normAutofit fontScale="90000"/>
          </a:bodyPr>
          <a:lstStyle/>
          <a:p>
            <a:pPr algn="l"/>
            <a:br>
              <a:rPr lang="en-GB" dirty="0"/>
            </a:br>
            <a:br>
              <a:rPr lang="en-GB" dirty="0"/>
            </a:br>
            <a:r>
              <a:rPr lang="en-GB" dirty="0"/>
              <a:t>Marketing Strategy of Travel Assured </a:t>
            </a:r>
            <a:br>
              <a:rPr lang="en-GB" sz="4800" dirty="0"/>
            </a:br>
            <a:endParaRPr lang="en-US" sz="4800" dirty="0"/>
          </a:p>
        </p:txBody>
      </p:sp>
      <p:sp>
        <p:nvSpPr>
          <p:cNvPr id="3" name="Subtitle 2">
            <a:extLst>
              <a:ext uri="{FF2B5EF4-FFF2-40B4-BE49-F238E27FC236}">
                <a16:creationId xmlns:a16="http://schemas.microsoft.com/office/drawing/2014/main" id="{0C26647B-1AC2-0789-6E1F-30DFBC00DC4D}"/>
              </a:ext>
            </a:extLst>
          </p:cNvPr>
          <p:cNvSpPr>
            <a:spLocks noGrp="1"/>
          </p:cNvSpPr>
          <p:nvPr>
            <p:ph type="subTitle" idx="1"/>
          </p:nvPr>
        </p:nvSpPr>
        <p:spPr>
          <a:xfrm>
            <a:off x="5989319" y="3764975"/>
            <a:ext cx="5054196" cy="2192683"/>
          </a:xfrm>
        </p:spPr>
        <p:txBody>
          <a:bodyPr>
            <a:normAutofit/>
          </a:bodyPr>
          <a:lstStyle/>
          <a:p>
            <a:pPr algn="l"/>
            <a:r>
              <a:rPr lang="en-US" sz="2200" dirty="0"/>
              <a:t>14 August 2022</a:t>
            </a:r>
          </a:p>
        </p:txBody>
      </p:sp>
      <p:pic>
        <p:nvPicPr>
          <p:cNvPr id="4" name="Picture 3" descr="Low Angle View Of Clouds In Sky">
            <a:extLst>
              <a:ext uri="{FF2B5EF4-FFF2-40B4-BE49-F238E27FC236}">
                <a16:creationId xmlns:a16="http://schemas.microsoft.com/office/drawing/2014/main" id="{C3A803EA-45ED-F29B-BB02-133438EF9C48}"/>
              </a:ext>
            </a:extLst>
          </p:cNvPr>
          <p:cNvPicPr>
            <a:picLocks noChangeAspect="1"/>
          </p:cNvPicPr>
          <p:nvPr/>
        </p:nvPicPr>
        <p:blipFill rotWithShape="1">
          <a:blip r:embed="rId2"/>
          <a:srcRect l="22582" r="24017" b="-1"/>
          <a:stretch/>
        </p:blipFill>
        <p:spPr>
          <a:xfrm>
            <a:off x="-6472" y="10"/>
            <a:ext cx="5486394" cy="6857982"/>
          </a:xfrm>
          <a:prstGeom prst="rect">
            <a:avLst/>
          </a:prstGeom>
        </p:spPr>
      </p:pic>
      <p:sp>
        <p:nvSpPr>
          <p:cNvPr id="5" name="Slide Number Placeholder 4">
            <a:extLst>
              <a:ext uri="{FF2B5EF4-FFF2-40B4-BE49-F238E27FC236}">
                <a16:creationId xmlns:a16="http://schemas.microsoft.com/office/drawing/2014/main" id="{BE18CF6C-C509-4ECC-A456-5ADA13994597}"/>
              </a:ext>
            </a:extLst>
          </p:cNvPr>
          <p:cNvSpPr>
            <a:spLocks noGrp="1"/>
          </p:cNvSpPr>
          <p:nvPr>
            <p:ph type="sldNum" sz="quarter" idx="12"/>
          </p:nvPr>
        </p:nvSpPr>
        <p:spPr/>
        <p:txBody>
          <a:bodyPr/>
          <a:lstStyle/>
          <a:p>
            <a:fld id="{3A4F6043-7A67-491B-98BC-F933DED7226D}" type="slidenum">
              <a:rPr lang="en-US" smtClean="0"/>
              <a:t>1</a:t>
            </a:fld>
            <a:endParaRPr lang="en-US"/>
          </a:p>
        </p:txBody>
      </p:sp>
    </p:spTree>
    <p:extLst>
      <p:ext uri="{BB962C8B-B14F-4D97-AF65-F5344CB8AC3E}">
        <p14:creationId xmlns:p14="http://schemas.microsoft.com/office/powerpoint/2010/main" val="181796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557B958-99FE-6EAE-4B01-BD707282784C}"/>
              </a:ext>
            </a:extLst>
          </p:cNvPr>
          <p:cNvSpPr>
            <a:spLocks noGrp="1"/>
          </p:cNvSpPr>
          <p:nvPr>
            <p:ph idx="1"/>
          </p:nvPr>
        </p:nvSpPr>
        <p:spPr>
          <a:xfrm>
            <a:off x="420623" y="825992"/>
            <a:ext cx="11517377" cy="5524008"/>
          </a:xfrm>
        </p:spPr>
        <p:txBody>
          <a:bodyPr>
            <a:normAutofit lnSpcReduction="10000"/>
          </a:bodyPr>
          <a:lstStyle/>
          <a:p>
            <a:pPr marL="0" indent="0">
              <a:lnSpc>
                <a:spcPct val="100000"/>
              </a:lnSpc>
              <a:buNone/>
            </a:pPr>
            <a:r>
              <a:rPr lang="en-US" sz="1800" b="1" dirty="0">
                <a:latin typeface="Arial" panose="020B0604020202020204" pitchFamily="34" charset="0"/>
                <a:cs typeface="Arial" panose="020B0604020202020204" pitchFamily="34" charset="0"/>
              </a:rPr>
              <a:t>(1) Overview of Business</a:t>
            </a:r>
          </a:p>
          <a:p>
            <a:pPr>
              <a:lnSpc>
                <a:spcPct val="100000"/>
              </a:lnSpc>
            </a:pPr>
            <a:r>
              <a:rPr lang="en-US" sz="1800" dirty="0">
                <a:latin typeface="Arial" panose="020B0604020202020204" pitchFamily="34" charset="0"/>
                <a:cs typeface="Arial" panose="020B0604020202020204" pitchFamily="34" charset="0"/>
              </a:rPr>
              <a:t>Travel Assured (the “</a:t>
            </a:r>
            <a:r>
              <a:rPr lang="en-US" sz="1800" b="1" dirty="0">
                <a:latin typeface="Arial" panose="020B0604020202020204" pitchFamily="34" charset="0"/>
                <a:cs typeface="Arial" panose="020B0604020202020204" pitchFamily="34" charset="0"/>
              </a:rPr>
              <a:t>Company</a:t>
            </a:r>
            <a:r>
              <a:rPr lang="en-US" sz="1800" dirty="0">
                <a:latin typeface="Arial" panose="020B0604020202020204" pitchFamily="34" charset="0"/>
                <a:cs typeface="Arial" panose="020B0604020202020204" pitchFamily="34" charset="0"/>
              </a:rPr>
              <a:t>”) is a travel insurance company. </a:t>
            </a:r>
          </a:p>
          <a:p>
            <a:pPr>
              <a:lnSpc>
                <a:spcPct val="100000"/>
              </a:lnSpc>
            </a:pPr>
            <a:r>
              <a:rPr lang="en-US" sz="1800" dirty="0">
                <a:latin typeface="Arial" panose="020B0604020202020204" pitchFamily="34" charset="0"/>
                <a:cs typeface="Arial" panose="020B0604020202020204" pitchFamily="34" charset="0"/>
              </a:rPr>
              <a:t>In recent years, the Company’s business has been impacted by the Covid-19 pandemic. </a:t>
            </a:r>
          </a:p>
          <a:p>
            <a:pPr marL="0" indent="0">
              <a:lnSpc>
                <a:spcPct val="100000"/>
              </a:lnSpc>
              <a:buNone/>
            </a:pPr>
            <a:r>
              <a:rPr lang="en-US" sz="1800" b="1" dirty="0">
                <a:latin typeface="Arial" panose="020B0604020202020204" pitchFamily="34" charset="0"/>
                <a:cs typeface="Arial" panose="020B0604020202020204" pitchFamily="34" charset="0"/>
              </a:rPr>
              <a:t>(2) Business Need</a:t>
            </a:r>
          </a:p>
          <a:p>
            <a:pPr>
              <a:lnSpc>
                <a:spcPct val="100000"/>
              </a:lnSpc>
            </a:pPr>
            <a:r>
              <a:rPr lang="en-US" sz="1800" dirty="0">
                <a:latin typeface="Arial" panose="020B0604020202020204" pitchFamily="34" charset="0"/>
                <a:cs typeface="Arial" panose="020B0604020202020204" pitchFamily="34" charset="0"/>
              </a:rPr>
              <a:t>The Company’s marketing budget has been reduced by 50%. </a:t>
            </a:r>
          </a:p>
          <a:p>
            <a:pPr>
              <a:lnSpc>
                <a:spcPct val="100000"/>
              </a:lnSpc>
            </a:pPr>
            <a:r>
              <a:rPr lang="en-US" sz="1800" dirty="0">
                <a:latin typeface="Arial" panose="020B0604020202020204" pitchFamily="34" charset="0"/>
                <a:cs typeface="Arial" panose="020B0604020202020204" pitchFamily="34" charset="0"/>
              </a:rPr>
              <a:t>The Company would like to </a:t>
            </a:r>
            <a:r>
              <a:rPr lang="en-US" sz="1800" dirty="0" err="1">
                <a:latin typeface="Arial" panose="020B0604020202020204" pitchFamily="34" charset="0"/>
                <a:cs typeface="Arial" panose="020B0604020202020204" pitchFamily="34" charset="0"/>
              </a:rPr>
              <a:t>optimise</a:t>
            </a:r>
            <a:r>
              <a:rPr lang="en-US" sz="1800" dirty="0">
                <a:latin typeface="Arial" panose="020B0604020202020204" pitchFamily="34" charset="0"/>
                <a:cs typeface="Arial" panose="020B0604020202020204" pitchFamily="34" charset="0"/>
              </a:rPr>
              <a:t> its marketing in light of that budget reduction. </a:t>
            </a:r>
          </a:p>
          <a:p>
            <a:pPr marL="0" indent="0">
              <a:lnSpc>
                <a:spcPct val="100000"/>
              </a:lnSpc>
              <a:buNone/>
            </a:pPr>
            <a:r>
              <a:rPr lang="en-US" sz="1800" b="1" dirty="0">
                <a:latin typeface="Arial" panose="020B0604020202020204" pitchFamily="34" charset="0"/>
                <a:cs typeface="Arial" panose="020B0604020202020204" pitchFamily="34" charset="0"/>
              </a:rPr>
              <a:t>(3) Company’s Questions</a:t>
            </a:r>
          </a:p>
          <a:p>
            <a:pPr>
              <a:lnSpc>
                <a:spcPct val="100000"/>
              </a:lnSpc>
            </a:pPr>
            <a:r>
              <a:rPr lang="en-US" sz="1800" dirty="0">
                <a:latin typeface="Arial" panose="020B0604020202020204" pitchFamily="34" charset="0"/>
                <a:cs typeface="Arial" panose="020B0604020202020204" pitchFamily="34" charset="0"/>
              </a:rPr>
              <a:t>The Company would like to understand:</a:t>
            </a:r>
          </a:p>
          <a:p>
            <a:pPr lvl="1">
              <a:lnSpc>
                <a:spcPct val="100000"/>
              </a:lnSpc>
              <a:buFont typeface="Courier New" panose="02070309020205020404" pitchFamily="49" charset="0"/>
              <a:buChar char="o"/>
            </a:pPr>
            <a:r>
              <a:rPr lang="en-US" sz="1800" i="1" dirty="0">
                <a:latin typeface="Arial" panose="020B0604020202020204" pitchFamily="34" charset="0"/>
                <a:cs typeface="Arial" panose="020B0604020202020204" pitchFamily="34" charset="0"/>
              </a:rPr>
              <a:t>Travel Habits </a:t>
            </a:r>
            <a:r>
              <a:rPr lang="en-US" sz="1800" dirty="0">
                <a:latin typeface="Arial" panose="020B0604020202020204" pitchFamily="34" charset="0"/>
                <a:cs typeface="Arial" panose="020B0604020202020204" pitchFamily="34" charset="0"/>
              </a:rPr>
              <a:t>– the </a:t>
            </a:r>
            <a:r>
              <a:rPr lang="en-GB" sz="1800" dirty="0">
                <a:latin typeface="Arial" panose="020B0604020202020204" pitchFamily="34" charset="0"/>
                <a:cs typeface="Arial" panose="020B0604020202020204" pitchFamily="34" charset="0"/>
              </a:rPr>
              <a:t>differences in the travel habits between customers and non-customers; and</a:t>
            </a:r>
          </a:p>
          <a:p>
            <a:pPr lvl="1">
              <a:lnSpc>
                <a:spcPct val="100000"/>
              </a:lnSpc>
              <a:buFont typeface="Courier New" panose="02070309020205020404" pitchFamily="49" charset="0"/>
              <a:buChar char="o"/>
            </a:pPr>
            <a:r>
              <a:rPr lang="en-GB" sz="1800" i="1" dirty="0">
                <a:latin typeface="Arial" panose="020B0604020202020204" pitchFamily="34" charset="0"/>
                <a:cs typeface="Arial" panose="020B0604020202020204" pitchFamily="34" charset="0"/>
              </a:rPr>
              <a:t>Profiles</a:t>
            </a:r>
            <a:r>
              <a:rPr lang="en-GB" sz="1800" dirty="0">
                <a:latin typeface="Arial" panose="020B0604020202020204" pitchFamily="34" charset="0"/>
                <a:cs typeface="Arial" panose="020B0604020202020204" pitchFamily="34" charset="0"/>
              </a:rPr>
              <a:t> – the typical profile of customers and non-customers, taking into account age, education, employment, income, family members, and chronic diseases. </a:t>
            </a:r>
            <a:endParaRPr lang="en-US" sz="1800" dirty="0">
              <a:latin typeface="Arial" panose="020B0604020202020204" pitchFamily="34" charset="0"/>
              <a:cs typeface="Arial" panose="020B0604020202020204" pitchFamily="34" charset="0"/>
            </a:endParaRPr>
          </a:p>
          <a:p>
            <a:pPr marL="0" indent="0">
              <a:lnSpc>
                <a:spcPct val="100000"/>
              </a:lnSpc>
              <a:buNone/>
            </a:pPr>
            <a:r>
              <a:rPr lang="en-GB" sz="1800" b="1" dirty="0">
                <a:latin typeface="Arial" panose="020B0604020202020204" pitchFamily="34" charset="0"/>
                <a:cs typeface="Arial" panose="020B0604020202020204" pitchFamily="34" charset="0"/>
              </a:rPr>
              <a:t>(4) Scope of Analysis</a:t>
            </a:r>
          </a:p>
          <a:p>
            <a:pPr>
              <a:lnSpc>
                <a:spcPct val="100000"/>
              </a:lnSpc>
            </a:pPr>
            <a:r>
              <a:rPr lang="en-GB" sz="1800" dirty="0">
                <a:latin typeface="Arial" panose="020B0604020202020204" pitchFamily="34" charset="0"/>
                <a:cs typeface="Arial" panose="020B0604020202020204" pitchFamily="34" charset="0"/>
              </a:rPr>
              <a:t>This paper considers both of the Company’s questions, using data collected by Travel Assured.</a:t>
            </a:r>
          </a:p>
          <a:p>
            <a:pPr>
              <a:lnSpc>
                <a:spcPct val="100000"/>
              </a:lnSpc>
            </a:pPr>
            <a:r>
              <a:rPr lang="en-GB" sz="1800" dirty="0">
                <a:latin typeface="Arial" panose="020B0604020202020204" pitchFamily="34" charset="0"/>
                <a:cs typeface="Arial" panose="020B0604020202020204" pitchFamily="34" charset="0"/>
              </a:rPr>
              <a:t>Following the analysis of the Company’s questions, strategic recommendations are made for the Company to consider. </a:t>
            </a:r>
          </a:p>
          <a:p>
            <a:endParaRPr lang="en-US" dirty="0"/>
          </a:p>
        </p:txBody>
      </p:sp>
      <p:sp>
        <p:nvSpPr>
          <p:cNvPr id="4" name="Slide Number Placeholder 3">
            <a:extLst>
              <a:ext uri="{FF2B5EF4-FFF2-40B4-BE49-F238E27FC236}">
                <a16:creationId xmlns:a16="http://schemas.microsoft.com/office/drawing/2014/main" id="{C1F6B1B2-1652-4723-9CB7-CE1B080F1A3C}"/>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98083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Travel Habits – Customers v Non-Customers</a:t>
            </a:r>
          </a:p>
        </p:txBody>
      </p:sp>
      <p:pic>
        <p:nvPicPr>
          <p:cNvPr id="6" name="Content Placeholder 4">
            <a:extLst>
              <a:ext uri="{FF2B5EF4-FFF2-40B4-BE49-F238E27FC236}">
                <a16:creationId xmlns:a16="http://schemas.microsoft.com/office/drawing/2014/main" id="{FD0F1CBE-C456-4A46-9C75-D509B0ED3C6D}"/>
              </a:ext>
            </a:extLst>
          </p:cNvPr>
          <p:cNvPicPr>
            <a:picLocks noGrp="1" noChangeAspect="1"/>
          </p:cNvPicPr>
          <p:nvPr>
            <p:ph idx="1"/>
          </p:nvPr>
        </p:nvPicPr>
        <p:blipFill>
          <a:blip r:embed="rId2"/>
          <a:srcRect/>
          <a:stretch/>
        </p:blipFill>
        <p:spPr>
          <a:xfrm>
            <a:off x="500248" y="2122778"/>
            <a:ext cx="4736770" cy="4736770"/>
          </a:xfrm>
        </p:spPr>
      </p:pic>
      <p:pic>
        <p:nvPicPr>
          <p:cNvPr id="7" name="Picture 6">
            <a:extLst>
              <a:ext uri="{FF2B5EF4-FFF2-40B4-BE49-F238E27FC236}">
                <a16:creationId xmlns:a16="http://schemas.microsoft.com/office/drawing/2014/main" id="{0E322A1E-8AB8-4CEA-AE30-18B3E6BF3894}"/>
              </a:ext>
            </a:extLst>
          </p:cNvPr>
          <p:cNvPicPr>
            <a:picLocks noChangeAspect="1"/>
          </p:cNvPicPr>
          <p:nvPr/>
        </p:nvPicPr>
        <p:blipFill>
          <a:blip r:embed="rId3"/>
          <a:srcRect t="3359" b="3359"/>
          <a:stretch/>
        </p:blipFill>
        <p:spPr>
          <a:xfrm>
            <a:off x="6339840" y="2369740"/>
            <a:ext cx="4736770" cy="4410064"/>
          </a:xfrm>
          <a:prstGeom prst="rect">
            <a:avLst/>
          </a:prstGeom>
        </p:spPr>
      </p:pic>
      <p:sp>
        <p:nvSpPr>
          <p:cNvPr id="8" name="Content Placeholder 2">
            <a:extLst>
              <a:ext uri="{FF2B5EF4-FFF2-40B4-BE49-F238E27FC236}">
                <a16:creationId xmlns:a16="http://schemas.microsoft.com/office/drawing/2014/main" id="{F5A48596-FAEF-4E07-9D67-EEC7799026C6}"/>
              </a:ext>
            </a:extLst>
          </p:cNvPr>
          <p:cNvSpPr txBox="1">
            <a:spLocks/>
          </p:cNvSpPr>
          <p:nvPr/>
        </p:nvSpPr>
        <p:spPr>
          <a:xfrm>
            <a:off x="420623" y="825992"/>
            <a:ext cx="11517377" cy="14572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Travel habits of customers and non-customers were compared, in particular relating to frequency of flights and trips overseas. </a:t>
            </a:r>
          </a:p>
          <a:p>
            <a:r>
              <a:rPr lang="en-US" sz="1800" i="1" dirty="0">
                <a:latin typeface="Arial" panose="020B0604020202020204" pitchFamily="34" charset="0"/>
                <a:cs typeface="Arial" panose="020B0604020202020204" pitchFamily="34" charset="0"/>
              </a:rPr>
              <a:t>Finding 1 </a:t>
            </a:r>
            <a:r>
              <a:rPr lang="en-US" sz="1800" dirty="0">
                <a:latin typeface="Arial" panose="020B0604020202020204" pitchFamily="34" charset="0"/>
                <a:cs typeface="Arial" panose="020B0604020202020204" pitchFamily="34" charset="0"/>
              </a:rPr>
              <a:t>– customers take more flights than non-customers (34% and 14%, respectively). </a:t>
            </a:r>
          </a:p>
          <a:p>
            <a:r>
              <a:rPr lang="en-US" sz="1800" i="1" dirty="0">
                <a:latin typeface="Arial" panose="020B0604020202020204" pitchFamily="34" charset="0"/>
                <a:cs typeface="Arial" panose="020B0604020202020204" pitchFamily="34" charset="0"/>
              </a:rPr>
              <a:t>Finding 2</a:t>
            </a:r>
            <a:r>
              <a:rPr lang="en-US" sz="1800" dirty="0">
                <a:latin typeface="Arial" panose="020B0604020202020204" pitchFamily="34" charset="0"/>
                <a:cs typeface="Arial" panose="020B0604020202020204" pitchFamily="34" charset="0"/>
              </a:rPr>
              <a:t> – the ratio of customers travelling overseas is higher than that of non-customers (42% and 6.4%, respectively). </a:t>
            </a:r>
          </a:p>
        </p:txBody>
      </p:sp>
      <p:sp>
        <p:nvSpPr>
          <p:cNvPr id="9" name="Slide Number Placeholder 8">
            <a:extLst>
              <a:ext uri="{FF2B5EF4-FFF2-40B4-BE49-F238E27FC236}">
                <a16:creationId xmlns:a16="http://schemas.microsoft.com/office/drawing/2014/main" id="{5E21C306-8952-47EE-A7F9-C18963C19C98}"/>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61718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Profiles I – Education and Employment</a:t>
            </a:r>
          </a:p>
        </p:txBody>
      </p:sp>
      <p:sp>
        <p:nvSpPr>
          <p:cNvPr id="8" name="Content Placeholder 2">
            <a:extLst>
              <a:ext uri="{FF2B5EF4-FFF2-40B4-BE49-F238E27FC236}">
                <a16:creationId xmlns:a16="http://schemas.microsoft.com/office/drawing/2014/main" id="{F5A48596-FAEF-4E07-9D67-EEC7799026C6}"/>
              </a:ext>
            </a:extLst>
          </p:cNvPr>
          <p:cNvSpPr txBox="1">
            <a:spLocks/>
          </p:cNvSpPr>
          <p:nvPr/>
        </p:nvSpPr>
        <p:spPr>
          <a:xfrm>
            <a:off x="420623" y="825993"/>
            <a:ext cx="11517377" cy="16179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latin typeface="Arial" panose="020B0604020202020204" pitchFamily="34" charset="0"/>
                <a:cs typeface="Arial" panose="020B0604020202020204" pitchFamily="34" charset="0"/>
              </a:rPr>
              <a:t>As part of the Profiles analysis, the education and employment of customers and non-customers were compared.</a:t>
            </a:r>
          </a:p>
          <a:p>
            <a:r>
              <a:rPr lang="en-US" sz="1900" i="1" dirty="0">
                <a:latin typeface="Arial" panose="020B0604020202020204" pitchFamily="34" charset="0"/>
                <a:cs typeface="Arial" panose="020B0604020202020204" pitchFamily="34" charset="0"/>
              </a:rPr>
              <a:t>Finding 1 </a:t>
            </a:r>
            <a:r>
              <a:rPr lang="en-US" sz="1900" dirty="0">
                <a:latin typeface="Arial" panose="020B0604020202020204" pitchFamily="34" charset="0"/>
                <a:cs typeface="Arial" panose="020B0604020202020204" pitchFamily="34" charset="0"/>
              </a:rPr>
              <a:t>– a higher percentage of customers graduated college than non-customers did (86% and 84%, respectively). </a:t>
            </a:r>
          </a:p>
          <a:p>
            <a:r>
              <a:rPr lang="en-US" sz="1900" i="1" dirty="0">
                <a:latin typeface="Arial" panose="020B0604020202020204" pitchFamily="34" charset="0"/>
                <a:cs typeface="Arial" panose="020B0604020202020204" pitchFamily="34" charset="0"/>
              </a:rPr>
              <a:t>Finding 2</a:t>
            </a:r>
            <a:r>
              <a:rPr lang="en-US" sz="1900" dirty="0">
                <a:latin typeface="Arial" panose="020B0604020202020204" pitchFamily="34" charset="0"/>
                <a:cs typeface="Arial" panose="020B0604020202020204" pitchFamily="34" charset="0"/>
              </a:rPr>
              <a:t> – a higher percentage of customers work for private companies or run their own business (80% and 66%, respectively). </a:t>
            </a:r>
          </a:p>
          <a:p>
            <a:endParaRPr lang="en-US" sz="18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B396D0B-FA74-4942-BEED-59C015D4C6AA}"/>
              </a:ext>
            </a:extLst>
          </p:cNvPr>
          <p:cNvSpPr>
            <a:spLocks noGrp="1"/>
          </p:cNvSpPr>
          <p:nvPr>
            <p:ph type="sldNum" sz="quarter" idx="12"/>
          </p:nvPr>
        </p:nvSpPr>
        <p:spPr/>
        <p:txBody>
          <a:bodyPr/>
          <a:lstStyle/>
          <a:p>
            <a:fld id="{3A4F6043-7A67-491B-98BC-F933DED7226D}" type="slidenum">
              <a:rPr lang="en-US" smtClean="0"/>
              <a:pPr/>
              <a:t>4</a:t>
            </a:fld>
            <a:endParaRPr lang="en-US" dirty="0"/>
          </a:p>
        </p:txBody>
      </p:sp>
      <p:pic>
        <p:nvPicPr>
          <p:cNvPr id="9" name="Content Placeholder 6">
            <a:extLst>
              <a:ext uri="{FF2B5EF4-FFF2-40B4-BE49-F238E27FC236}">
                <a16:creationId xmlns:a16="http://schemas.microsoft.com/office/drawing/2014/main" id="{A5DABDAA-A398-48C1-90A2-29DD074CD145}"/>
              </a:ext>
            </a:extLst>
          </p:cNvPr>
          <p:cNvPicPr>
            <a:picLocks noChangeAspect="1"/>
          </p:cNvPicPr>
          <p:nvPr/>
        </p:nvPicPr>
        <p:blipFill>
          <a:blip r:embed="rId3"/>
          <a:srcRect/>
          <a:stretch/>
        </p:blipFill>
        <p:spPr>
          <a:xfrm>
            <a:off x="597962" y="2443943"/>
            <a:ext cx="4572001" cy="4123528"/>
          </a:xfrm>
          <a:prstGeom prst="rect">
            <a:avLst/>
          </a:prstGeom>
        </p:spPr>
      </p:pic>
      <p:pic>
        <p:nvPicPr>
          <p:cNvPr id="10" name="Picture 9" descr="Chart, bar chart  Description automatically generated">
            <a:extLst>
              <a:ext uri="{FF2B5EF4-FFF2-40B4-BE49-F238E27FC236}">
                <a16:creationId xmlns:a16="http://schemas.microsoft.com/office/drawing/2014/main" id="{7B5F3786-67C4-4142-B085-61CCD0871150}"/>
              </a:ext>
            </a:extLst>
          </p:cNvPr>
          <p:cNvPicPr>
            <a:picLocks noChangeAspect="1"/>
          </p:cNvPicPr>
          <p:nvPr/>
        </p:nvPicPr>
        <p:blipFill>
          <a:blip r:embed="rId4"/>
          <a:stretch>
            <a:fillRect/>
          </a:stretch>
        </p:blipFill>
        <p:spPr>
          <a:xfrm>
            <a:off x="5918661" y="2443943"/>
            <a:ext cx="4572001" cy="4346506"/>
          </a:xfrm>
          <a:prstGeom prst="rect">
            <a:avLst/>
          </a:prstGeom>
        </p:spPr>
      </p:pic>
    </p:spTree>
    <p:extLst>
      <p:ext uri="{BB962C8B-B14F-4D97-AF65-F5344CB8AC3E}">
        <p14:creationId xmlns:p14="http://schemas.microsoft.com/office/powerpoint/2010/main" val="81122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Profiles II – Income</a:t>
            </a:r>
          </a:p>
        </p:txBody>
      </p:sp>
      <p:sp>
        <p:nvSpPr>
          <p:cNvPr id="8" name="Content Placeholder 2">
            <a:extLst>
              <a:ext uri="{FF2B5EF4-FFF2-40B4-BE49-F238E27FC236}">
                <a16:creationId xmlns:a16="http://schemas.microsoft.com/office/drawing/2014/main" id="{F5A48596-FAEF-4E07-9D67-EEC7799026C6}"/>
              </a:ext>
            </a:extLst>
          </p:cNvPr>
          <p:cNvSpPr txBox="1">
            <a:spLocks/>
          </p:cNvSpPr>
          <p:nvPr/>
        </p:nvSpPr>
        <p:spPr>
          <a:xfrm>
            <a:off x="420623" y="825993"/>
            <a:ext cx="11517377" cy="13851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latin typeface="Arial" panose="020B0604020202020204" pitchFamily="34" charset="0"/>
                <a:cs typeface="Arial" panose="020B0604020202020204" pitchFamily="34" charset="0"/>
              </a:rPr>
              <a:t>As part of the Profiles analysis, the income of customers and non-customers was compared.</a:t>
            </a:r>
          </a:p>
          <a:p>
            <a:r>
              <a:rPr lang="en-US" sz="1900" i="1" dirty="0">
                <a:latin typeface="Arial" panose="020B0604020202020204" pitchFamily="34" charset="0"/>
                <a:cs typeface="Arial" panose="020B0604020202020204" pitchFamily="34" charset="0"/>
              </a:rPr>
              <a:t>Finding 1 </a:t>
            </a:r>
            <a:r>
              <a:rPr lang="en-US" sz="1900" dirty="0">
                <a:latin typeface="Arial" panose="020B0604020202020204" pitchFamily="34" charset="0"/>
                <a:cs typeface="Arial" panose="020B0604020202020204" pitchFamily="34" charset="0"/>
              </a:rPr>
              <a:t>– the average income of all customers and non-customers is 932,763.</a:t>
            </a:r>
          </a:p>
          <a:p>
            <a:r>
              <a:rPr lang="en-US" sz="1900" i="1" dirty="0">
                <a:latin typeface="Arial" panose="020B0604020202020204" pitchFamily="34" charset="0"/>
                <a:cs typeface="Arial" panose="020B0604020202020204" pitchFamily="34" charset="0"/>
              </a:rPr>
              <a:t>Finding 2 </a:t>
            </a:r>
            <a:r>
              <a:rPr lang="en-US" sz="1900" dirty="0">
                <a:latin typeface="Arial" panose="020B0604020202020204" pitchFamily="34" charset="0"/>
                <a:cs typeface="Arial" panose="020B0604020202020204" pitchFamily="34" charset="0"/>
              </a:rPr>
              <a:t>– the average income of customers is 1,133,239 (</a:t>
            </a:r>
            <a:r>
              <a:rPr lang="en-US" altLang="ko-KR" sz="1900" dirty="0">
                <a:latin typeface="Arial" panose="020B0604020202020204" pitchFamily="34" charset="0"/>
                <a:cs typeface="Arial" panose="020B0604020202020204" pitchFamily="34" charset="0"/>
              </a:rPr>
              <a:t>21.49</a:t>
            </a:r>
            <a:r>
              <a:rPr lang="en-US" sz="1900" dirty="0">
                <a:latin typeface="Arial" panose="020B0604020202020204" pitchFamily="34" charset="0"/>
                <a:cs typeface="Arial" panose="020B0604020202020204" pitchFamily="34" charset="0"/>
              </a:rPr>
              <a:t>% higher than the average of all customers and non-customers). There is a strong correlation between high income and being a customer. </a:t>
            </a:r>
          </a:p>
          <a:p>
            <a:endParaRPr lang="en-US" sz="18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B396D0B-FA74-4942-BEED-59C015D4C6AA}"/>
              </a:ext>
            </a:extLst>
          </p:cNvPr>
          <p:cNvSpPr>
            <a:spLocks noGrp="1"/>
          </p:cNvSpPr>
          <p:nvPr>
            <p:ph type="sldNum" sz="quarter" idx="12"/>
          </p:nvPr>
        </p:nvSpPr>
        <p:spPr/>
        <p:txBody>
          <a:bodyPr/>
          <a:lstStyle/>
          <a:p>
            <a:fld id="{3A4F6043-7A67-491B-98BC-F933DED7226D}" type="slidenum">
              <a:rPr lang="en-US" smtClean="0"/>
              <a:pPr/>
              <a:t>5</a:t>
            </a:fld>
            <a:endParaRPr lang="en-US" dirty="0"/>
          </a:p>
        </p:txBody>
      </p:sp>
      <p:pic>
        <p:nvPicPr>
          <p:cNvPr id="7" name="Content Placeholder 4">
            <a:extLst>
              <a:ext uri="{FF2B5EF4-FFF2-40B4-BE49-F238E27FC236}">
                <a16:creationId xmlns:a16="http://schemas.microsoft.com/office/drawing/2014/main" id="{CAA34A5B-1CEF-4832-A7AB-DB0536565F06}"/>
              </a:ext>
            </a:extLst>
          </p:cNvPr>
          <p:cNvPicPr>
            <a:picLocks noChangeAspect="1"/>
          </p:cNvPicPr>
          <p:nvPr/>
        </p:nvPicPr>
        <p:blipFill>
          <a:blip r:embed="rId2"/>
          <a:srcRect/>
          <a:stretch/>
        </p:blipFill>
        <p:spPr>
          <a:xfrm>
            <a:off x="933507" y="2778217"/>
            <a:ext cx="4536267" cy="3402200"/>
          </a:xfrm>
          <a:prstGeom prst="rect">
            <a:avLst/>
          </a:prstGeom>
        </p:spPr>
      </p:pic>
      <p:pic>
        <p:nvPicPr>
          <p:cNvPr id="11" name="Picture 10" descr="Chart, treemap chart  Description automatically generated">
            <a:extLst>
              <a:ext uri="{FF2B5EF4-FFF2-40B4-BE49-F238E27FC236}">
                <a16:creationId xmlns:a16="http://schemas.microsoft.com/office/drawing/2014/main" id="{56A2FAC8-929D-4649-A37C-AC0D21076181}"/>
              </a:ext>
            </a:extLst>
          </p:cNvPr>
          <p:cNvPicPr>
            <a:picLocks noChangeAspect="1"/>
          </p:cNvPicPr>
          <p:nvPr/>
        </p:nvPicPr>
        <p:blipFill>
          <a:blip r:embed="rId3"/>
          <a:stretch>
            <a:fillRect/>
          </a:stretch>
        </p:blipFill>
        <p:spPr>
          <a:xfrm>
            <a:off x="5792022" y="2370605"/>
            <a:ext cx="4536266" cy="4128002"/>
          </a:xfrm>
          <a:prstGeom prst="rect">
            <a:avLst/>
          </a:prstGeom>
        </p:spPr>
      </p:pic>
    </p:spTree>
    <p:extLst>
      <p:ext uri="{BB962C8B-B14F-4D97-AF65-F5344CB8AC3E}">
        <p14:creationId xmlns:p14="http://schemas.microsoft.com/office/powerpoint/2010/main" val="222390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B0909208-253A-BB65-2DFE-6F0AD6DB4388}"/>
              </a:ext>
            </a:extLst>
          </p:cNvPr>
          <p:cNvPicPr>
            <a:picLocks noChangeAspect="1"/>
          </p:cNvPicPr>
          <p:nvPr/>
        </p:nvPicPr>
        <p:blipFill>
          <a:blip r:embed="rId3"/>
          <a:stretch>
            <a:fillRect/>
          </a:stretch>
        </p:blipFill>
        <p:spPr>
          <a:xfrm>
            <a:off x="279510" y="4414058"/>
            <a:ext cx="3361828" cy="2521370"/>
          </a:xfrm>
          <a:prstGeom prst="rect">
            <a:avLst/>
          </a:prstGeom>
        </p:spPr>
      </p:pic>
      <p:pic>
        <p:nvPicPr>
          <p:cNvPr id="5" name="Picture 4" descr="Chart, bar chart&#10;&#10;Description automatically generated">
            <a:extLst>
              <a:ext uri="{FF2B5EF4-FFF2-40B4-BE49-F238E27FC236}">
                <a16:creationId xmlns:a16="http://schemas.microsoft.com/office/drawing/2014/main" id="{7DDA0670-9BCD-CBAD-27F6-2466DC9D12EA}"/>
              </a:ext>
            </a:extLst>
          </p:cNvPr>
          <p:cNvPicPr>
            <a:picLocks noChangeAspect="1"/>
          </p:cNvPicPr>
          <p:nvPr/>
        </p:nvPicPr>
        <p:blipFill>
          <a:blip r:embed="rId4"/>
          <a:stretch>
            <a:fillRect/>
          </a:stretch>
        </p:blipFill>
        <p:spPr>
          <a:xfrm>
            <a:off x="279510" y="2027298"/>
            <a:ext cx="3361828" cy="2521371"/>
          </a:xfrm>
          <a:prstGeom prst="rect">
            <a:avLst/>
          </a:prstGeom>
        </p:spPr>
      </p:pic>
      <p:pic>
        <p:nvPicPr>
          <p:cNvPr id="12" name="Picture 11" descr="Chart, histogram&#10;&#10;Description automatically generated">
            <a:extLst>
              <a:ext uri="{FF2B5EF4-FFF2-40B4-BE49-F238E27FC236}">
                <a16:creationId xmlns:a16="http://schemas.microsoft.com/office/drawing/2014/main" id="{89DF56A9-F42A-5F62-4B77-92504B986ECD}"/>
              </a:ext>
            </a:extLst>
          </p:cNvPr>
          <p:cNvPicPr>
            <a:picLocks noChangeAspect="1"/>
          </p:cNvPicPr>
          <p:nvPr/>
        </p:nvPicPr>
        <p:blipFill>
          <a:blip r:embed="rId5"/>
          <a:stretch>
            <a:fillRect/>
          </a:stretch>
        </p:blipFill>
        <p:spPr>
          <a:xfrm>
            <a:off x="7350480" y="3929445"/>
            <a:ext cx="3319487" cy="2928555"/>
          </a:xfrm>
          <a:prstGeom prst="rect">
            <a:avLst/>
          </a:prstGeom>
        </p:spPr>
      </p:pic>
      <p:pic>
        <p:nvPicPr>
          <p:cNvPr id="9" name="Picture 8" descr="Chart, histogram&#10;&#10;Description automatically generated">
            <a:extLst>
              <a:ext uri="{FF2B5EF4-FFF2-40B4-BE49-F238E27FC236}">
                <a16:creationId xmlns:a16="http://schemas.microsoft.com/office/drawing/2014/main" id="{60401245-1283-1C79-106A-4BC15D4C6A91}"/>
              </a:ext>
            </a:extLst>
          </p:cNvPr>
          <p:cNvPicPr>
            <a:picLocks noChangeAspect="1"/>
          </p:cNvPicPr>
          <p:nvPr/>
        </p:nvPicPr>
        <p:blipFill>
          <a:blip r:embed="rId6"/>
          <a:stretch>
            <a:fillRect/>
          </a:stretch>
        </p:blipFill>
        <p:spPr>
          <a:xfrm>
            <a:off x="4028316" y="2125357"/>
            <a:ext cx="3327646" cy="2741898"/>
          </a:xfrm>
          <a:prstGeom prst="rect">
            <a:avLst/>
          </a:prstGeom>
        </p:spPr>
      </p:pic>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Profiles III – Age, Family Members, and Chronic Diseases</a:t>
            </a:r>
          </a:p>
        </p:txBody>
      </p:sp>
      <p:sp>
        <p:nvSpPr>
          <p:cNvPr id="8" name="Content Placeholder 2">
            <a:extLst>
              <a:ext uri="{FF2B5EF4-FFF2-40B4-BE49-F238E27FC236}">
                <a16:creationId xmlns:a16="http://schemas.microsoft.com/office/drawing/2014/main" id="{F5A48596-FAEF-4E07-9D67-EEC7799026C6}"/>
              </a:ext>
            </a:extLst>
          </p:cNvPr>
          <p:cNvSpPr txBox="1">
            <a:spLocks/>
          </p:cNvSpPr>
          <p:nvPr/>
        </p:nvSpPr>
        <p:spPr>
          <a:xfrm>
            <a:off x="420623" y="825993"/>
            <a:ext cx="11517377" cy="16179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latin typeface="Arial" panose="020B0604020202020204" pitchFamily="34" charset="0"/>
                <a:cs typeface="Arial" panose="020B0604020202020204" pitchFamily="34" charset="0"/>
              </a:rPr>
              <a:t>As part of the Profiles analysis, the age, number of family members, and chronic diseases of customers and non-customers were compared.</a:t>
            </a:r>
          </a:p>
          <a:p>
            <a:r>
              <a:rPr lang="en-US" sz="1900" i="1" dirty="0">
                <a:latin typeface="Arial" panose="020B0604020202020204" pitchFamily="34" charset="0"/>
                <a:cs typeface="Arial" panose="020B0604020202020204" pitchFamily="34" charset="0"/>
              </a:rPr>
              <a:t>Finding 1 </a:t>
            </a:r>
            <a:r>
              <a:rPr lang="en-US" sz="1900" dirty="0">
                <a:latin typeface="Arial" panose="020B0604020202020204" pitchFamily="34" charset="0"/>
                <a:cs typeface="Arial" panose="020B0604020202020204" pitchFamily="34" charset="0"/>
              </a:rPr>
              <a:t>– there are no significant differences between the age profiles of customers and non-customers, the majority of whom tend to be between 20-30 years old. </a:t>
            </a:r>
          </a:p>
          <a:p>
            <a:r>
              <a:rPr lang="en-US" sz="1900" i="1" dirty="0">
                <a:latin typeface="Arial" panose="020B0604020202020204" pitchFamily="34" charset="0"/>
                <a:cs typeface="Arial" panose="020B0604020202020204" pitchFamily="34" charset="0"/>
              </a:rPr>
              <a:t>Finding 2</a:t>
            </a:r>
            <a:r>
              <a:rPr lang="en-US" sz="1900" dirty="0">
                <a:latin typeface="Arial" panose="020B0604020202020204" pitchFamily="34" charset="0"/>
                <a:cs typeface="Arial" panose="020B0604020202020204" pitchFamily="34" charset="0"/>
              </a:rPr>
              <a:t> – </a:t>
            </a:r>
            <a:r>
              <a:rPr lang="en-GB" sz="1900" dirty="0">
                <a:latin typeface="Arial" panose="020B0604020202020204" pitchFamily="34" charset="0"/>
                <a:cs typeface="Arial" panose="020B0604020202020204" pitchFamily="34" charset="0"/>
              </a:rPr>
              <a:t>Most of the</a:t>
            </a:r>
            <a:r>
              <a:rPr lang="en-US" sz="1900" dirty="0">
                <a:latin typeface="Arial" panose="020B0604020202020204" pitchFamily="34" charset="0"/>
                <a:cs typeface="Arial" panose="020B0604020202020204" pitchFamily="34" charset="0"/>
              </a:rPr>
              <a:t> </a:t>
            </a:r>
            <a:r>
              <a:rPr lang="en-GB" sz="1900" dirty="0">
                <a:latin typeface="Arial" panose="020B0604020202020204" pitchFamily="34" charset="0"/>
                <a:cs typeface="Arial" panose="020B0604020202020204" pitchFamily="34" charset="0"/>
              </a:rPr>
              <a:t>customer</a:t>
            </a:r>
            <a:r>
              <a:rPr lang="en-US" sz="1900" dirty="0">
                <a:latin typeface="Arial" panose="020B0604020202020204" pitchFamily="34" charset="0"/>
                <a:cs typeface="Arial" panose="020B0604020202020204" pitchFamily="34" charset="0"/>
              </a:rPr>
              <a:t>s have</a:t>
            </a:r>
            <a:r>
              <a:rPr lang="en-GB" sz="19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3~5 family members, however, most of non-customers’ family members number is  4~6.  </a:t>
            </a:r>
          </a:p>
          <a:p>
            <a:r>
              <a:rPr lang="en-US" sz="1900" i="1" dirty="0">
                <a:latin typeface="Arial" panose="020B0604020202020204" pitchFamily="34" charset="0"/>
                <a:cs typeface="Arial" panose="020B0604020202020204" pitchFamily="34" charset="0"/>
              </a:rPr>
              <a:t>Finding 3 </a:t>
            </a:r>
            <a:r>
              <a:rPr lang="en-US" sz="1900" dirty="0">
                <a:latin typeface="Arial" panose="020B0604020202020204" pitchFamily="34" charset="0"/>
                <a:cs typeface="Arial" panose="020B0604020202020204" pitchFamily="34" charset="0"/>
              </a:rPr>
              <a:t>– Both groups show meaningless results from having chronic diseases.</a:t>
            </a:r>
          </a:p>
          <a:p>
            <a:endParaRPr lang="en-US" sz="18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B396D0B-FA74-4942-BEED-59C015D4C6AA}"/>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01881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Conclusions</a:t>
            </a:r>
          </a:p>
        </p:txBody>
      </p:sp>
      <p:sp>
        <p:nvSpPr>
          <p:cNvPr id="3" name="Content Placeholder 2">
            <a:extLst>
              <a:ext uri="{FF2B5EF4-FFF2-40B4-BE49-F238E27FC236}">
                <a16:creationId xmlns:a16="http://schemas.microsoft.com/office/drawing/2014/main" id="{7557B958-99FE-6EAE-4B01-BD707282784C}"/>
              </a:ext>
            </a:extLst>
          </p:cNvPr>
          <p:cNvSpPr>
            <a:spLocks noGrp="1"/>
          </p:cNvSpPr>
          <p:nvPr>
            <p:ph idx="1"/>
          </p:nvPr>
        </p:nvSpPr>
        <p:spPr>
          <a:xfrm>
            <a:off x="420623" y="825992"/>
            <a:ext cx="11517377" cy="5342052"/>
          </a:xfrm>
        </p:spPr>
        <p:txBody>
          <a:bodyPr>
            <a:normAutofit fontScale="92500" lnSpcReduction="20000"/>
          </a:bodyPr>
          <a:lstStyle/>
          <a:p>
            <a:pPr marL="0" indent="0">
              <a:lnSpc>
                <a:spcPct val="100000"/>
              </a:lnSpc>
              <a:buNone/>
            </a:pPr>
            <a:r>
              <a:rPr lang="en-US" sz="1800" b="1" dirty="0">
                <a:latin typeface="Arial" panose="020B0604020202020204" pitchFamily="34" charset="0"/>
                <a:cs typeface="Arial" panose="020B0604020202020204" pitchFamily="34" charset="0"/>
              </a:rPr>
              <a:t>(1) Travel Habits</a:t>
            </a:r>
          </a:p>
          <a:p>
            <a:pPr>
              <a:lnSpc>
                <a:spcPct val="100000"/>
              </a:lnSpc>
            </a:pPr>
            <a:r>
              <a:rPr lang="en-US" sz="1800" dirty="0">
                <a:latin typeface="Arial" panose="020B0604020202020204" pitchFamily="34" charset="0"/>
                <a:cs typeface="Arial" panose="020B0604020202020204" pitchFamily="34" charset="0"/>
              </a:rPr>
              <a:t>Customers travel more frequently than non-customers. </a:t>
            </a:r>
          </a:p>
          <a:p>
            <a:pPr>
              <a:lnSpc>
                <a:spcPct val="100000"/>
              </a:lnSpc>
            </a:pPr>
            <a:r>
              <a:rPr lang="en-US" sz="1800" dirty="0">
                <a:latin typeface="Arial" panose="020B0604020202020204" pitchFamily="34" charset="0"/>
                <a:cs typeface="Arial" panose="020B0604020202020204" pitchFamily="34" charset="0"/>
              </a:rPr>
              <a:t>A greater proportion of customers have been overseas than non-customers.</a:t>
            </a:r>
          </a:p>
          <a:p>
            <a:pPr marL="0" indent="0">
              <a:lnSpc>
                <a:spcPct val="100000"/>
              </a:lnSpc>
              <a:buNone/>
            </a:pPr>
            <a:r>
              <a:rPr lang="en-US" sz="1800" b="1" dirty="0">
                <a:latin typeface="Arial" panose="020B0604020202020204" pitchFamily="34" charset="0"/>
                <a:cs typeface="Arial" panose="020B0604020202020204" pitchFamily="34" charset="0"/>
              </a:rPr>
              <a:t>(2) Profile - Customers</a:t>
            </a:r>
          </a:p>
          <a:p>
            <a:pPr>
              <a:lnSpc>
                <a:spcPct val="100000"/>
              </a:lnSpc>
            </a:pPr>
            <a:r>
              <a:rPr lang="en-US" sz="1800" dirty="0">
                <a:latin typeface="Arial" panose="020B0604020202020204" pitchFamily="34" charset="0"/>
                <a:cs typeface="Arial" panose="020B0604020202020204" pitchFamily="34" charset="0"/>
              </a:rPr>
              <a:t>Customers tend to exhibit the following characteristics: </a:t>
            </a:r>
          </a:p>
          <a:p>
            <a:pPr lvl="1">
              <a:lnSpc>
                <a:spcPct val="100000"/>
              </a:lnSpc>
            </a:pPr>
            <a:r>
              <a:rPr lang="en-US" sz="1400" dirty="0">
                <a:latin typeface="Arial" panose="020B0604020202020204" pitchFamily="34" charset="0"/>
                <a:cs typeface="Arial" panose="020B0604020202020204" pitchFamily="34" charset="0"/>
              </a:rPr>
              <a:t>Take flights often.</a:t>
            </a:r>
          </a:p>
          <a:p>
            <a:pPr lvl="1">
              <a:lnSpc>
                <a:spcPct val="100000"/>
              </a:lnSpc>
            </a:pPr>
            <a:r>
              <a:rPr lang="en-US" sz="1400" dirty="0">
                <a:latin typeface="Arial" panose="020B0604020202020204" pitchFamily="34" charset="0"/>
                <a:cs typeface="Arial" panose="020B0604020202020204" pitchFamily="34" charset="0"/>
              </a:rPr>
              <a:t>Ever travelled to other countries.</a:t>
            </a:r>
          </a:p>
          <a:p>
            <a:pPr lvl="1">
              <a:lnSpc>
                <a:spcPct val="100000"/>
              </a:lnSpc>
            </a:pPr>
            <a:r>
              <a:rPr lang="en-US" sz="1400" dirty="0">
                <a:latin typeface="Arial" panose="020B0604020202020204" pitchFamily="34" charset="0"/>
                <a:cs typeface="Arial" panose="020B0604020202020204" pitchFamily="34" charset="0"/>
              </a:rPr>
              <a:t>Work for private companies or run own business and their annual incomes are higher than the average.</a:t>
            </a:r>
          </a:p>
          <a:p>
            <a:pPr lvl="1">
              <a:lnSpc>
                <a:spcPct val="100000"/>
              </a:lnSpc>
            </a:pPr>
            <a:r>
              <a:rPr lang="en-US" sz="1400" dirty="0">
                <a:latin typeface="Arial" panose="020B0604020202020204" pitchFamily="34" charset="0"/>
                <a:cs typeface="Arial" panose="020B0604020202020204" pitchFamily="34" charset="0"/>
              </a:rPr>
              <a:t>Their family members are made of 3~5 people.</a:t>
            </a:r>
          </a:p>
          <a:p>
            <a:pPr marL="0" indent="0">
              <a:lnSpc>
                <a:spcPct val="100000"/>
              </a:lnSpc>
              <a:buNone/>
            </a:pPr>
            <a:r>
              <a:rPr lang="en-US" sz="1800" b="1" dirty="0">
                <a:latin typeface="Arial" panose="020B0604020202020204" pitchFamily="34" charset="0"/>
                <a:cs typeface="Arial" panose="020B0604020202020204" pitchFamily="34" charset="0"/>
              </a:rPr>
              <a:t>(3) Profile – Non-Customers</a:t>
            </a:r>
          </a:p>
          <a:p>
            <a:pPr>
              <a:lnSpc>
                <a:spcPct val="100000"/>
              </a:lnSpc>
            </a:pPr>
            <a:r>
              <a:rPr lang="en-US" sz="1800" dirty="0">
                <a:latin typeface="Arial" panose="020B0604020202020204" pitchFamily="34" charset="0"/>
                <a:cs typeface="Arial" panose="020B0604020202020204" pitchFamily="34" charset="0"/>
              </a:rPr>
              <a:t>Non-Customers tend to exhibit the following characteristics: </a:t>
            </a:r>
          </a:p>
          <a:p>
            <a:pPr lvl="1">
              <a:lnSpc>
                <a:spcPct val="100000"/>
              </a:lnSpc>
            </a:pPr>
            <a:r>
              <a:rPr lang="en-US" sz="1400" dirty="0">
                <a:latin typeface="Arial" panose="020B0604020202020204" pitchFamily="34" charset="0"/>
                <a:cs typeface="Arial" panose="020B0604020202020204" pitchFamily="34" charset="0"/>
              </a:rPr>
              <a:t>Less likely take flights.</a:t>
            </a:r>
          </a:p>
          <a:p>
            <a:pPr lvl="1">
              <a:lnSpc>
                <a:spcPct val="100000"/>
              </a:lnSpc>
            </a:pPr>
            <a:r>
              <a:rPr lang="en-US" sz="1400" dirty="0">
                <a:latin typeface="Arial" panose="020B0604020202020204" pitchFamily="34" charset="0"/>
                <a:cs typeface="Arial" panose="020B0604020202020204" pitchFamily="34" charset="0"/>
              </a:rPr>
              <a:t>Less likely ever travelled to other countries.</a:t>
            </a:r>
          </a:p>
          <a:p>
            <a:pPr lvl="1">
              <a:lnSpc>
                <a:spcPct val="100000"/>
              </a:lnSpc>
            </a:pPr>
            <a:r>
              <a:rPr lang="en-US" sz="1400" dirty="0">
                <a:latin typeface="Arial" panose="020B0604020202020204" pitchFamily="34" charset="0"/>
                <a:cs typeface="Arial" panose="020B0604020202020204" pitchFamily="34" charset="0"/>
              </a:rPr>
              <a:t>Work for government sectors and their annual incomes are less than the average.</a:t>
            </a:r>
          </a:p>
          <a:p>
            <a:pPr lvl="1">
              <a:lnSpc>
                <a:spcPct val="100000"/>
              </a:lnSpc>
            </a:pPr>
            <a:r>
              <a:rPr lang="en-US" sz="1400" dirty="0">
                <a:latin typeface="Arial" panose="020B0604020202020204" pitchFamily="34" charset="0"/>
                <a:cs typeface="Arial" panose="020B0604020202020204" pitchFamily="34" charset="0"/>
              </a:rPr>
              <a:t>Their family members are made of 4~6 people.</a:t>
            </a:r>
          </a:p>
          <a:p>
            <a:pPr marL="0" indent="0">
              <a:lnSpc>
                <a:spcPct val="100000"/>
              </a:lnSpc>
              <a:buNone/>
            </a:pPr>
            <a:r>
              <a:rPr lang="en-GB" sz="1800" b="1" dirty="0">
                <a:latin typeface="Arial" panose="020B0604020202020204" pitchFamily="34" charset="0"/>
                <a:cs typeface="Arial" panose="020B0604020202020204" pitchFamily="34" charset="0"/>
              </a:rPr>
              <a:t>(4) Shared Characteristics</a:t>
            </a:r>
          </a:p>
          <a:p>
            <a:pPr>
              <a:lnSpc>
                <a:spcPct val="100000"/>
              </a:lnSpc>
            </a:pPr>
            <a:r>
              <a:rPr lang="en-US" sz="1800" dirty="0">
                <a:latin typeface="Arial" panose="020B0604020202020204" pitchFamily="34" charset="0"/>
                <a:cs typeface="Arial" panose="020B0604020202020204" pitchFamily="34" charset="0"/>
              </a:rPr>
              <a:t>Based on our review, there are </a:t>
            </a:r>
            <a:r>
              <a:rPr lang="en-US" sz="1800" u="sng" dirty="0">
                <a:latin typeface="Arial" panose="020B0604020202020204" pitchFamily="34" charset="0"/>
                <a:cs typeface="Arial" panose="020B0604020202020204" pitchFamily="34" charset="0"/>
              </a:rPr>
              <a:t>152</a:t>
            </a:r>
            <a:r>
              <a:rPr lang="en-US" sz="1800" dirty="0">
                <a:latin typeface="Arial" panose="020B0604020202020204" pitchFamily="34" charset="0"/>
                <a:cs typeface="Arial" panose="020B0604020202020204" pitchFamily="34" charset="0"/>
              </a:rPr>
              <a:t> non-customers who share common characteristic profiles with customers. This means they can be prospective customers.</a:t>
            </a:r>
          </a:p>
          <a:p>
            <a:pPr marL="0" indent="0">
              <a:lnSpc>
                <a:spcPct val="100000"/>
              </a:lnSpc>
              <a:buNone/>
            </a:pPr>
            <a:endParaRPr lang="en-GB" sz="1800"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1F6B1B2-1652-4723-9CB7-CE1B080F1A3C}"/>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92586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5BCE-DF74-B649-9F4F-C425689F9937}"/>
              </a:ext>
            </a:extLst>
          </p:cNvPr>
          <p:cNvSpPr>
            <a:spLocks noGrp="1"/>
          </p:cNvSpPr>
          <p:nvPr>
            <p:ph type="title"/>
          </p:nvPr>
        </p:nvSpPr>
        <p:spPr>
          <a:xfrm>
            <a:off x="420623" y="98917"/>
            <a:ext cx="10543032" cy="727075"/>
          </a:xfrm>
        </p:spPr>
        <p:txBody>
          <a:bodyPr>
            <a:normAutofit/>
          </a:bodyPr>
          <a:lstStyle/>
          <a:p>
            <a:r>
              <a:rPr lang="en-US" sz="2800" b="1" dirty="0">
                <a:latin typeface="Arial" panose="020B0604020202020204" pitchFamily="34" charset="0"/>
                <a:cs typeface="Arial" panose="020B0604020202020204" pitchFamily="34" charset="0"/>
              </a:rPr>
              <a:t>Strategic Recommendations</a:t>
            </a:r>
          </a:p>
        </p:txBody>
      </p:sp>
      <p:sp>
        <p:nvSpPr>
          <p:cNvPr id="3" name="Content Placeholder 2">
            <a:extLst>
              <a:ext uri="{FF2B5EF4-FFF2-40B4-BE49-F238E27FC236}">
                <a16:creationId xmlns:a16="http://schemas.microsoft.com/office/drawing/2014/main" id="{7557B958-99FE-6EAE-4B01-BD707282784C}"/>
              </a:ext>
            </a:extLst>
          </p:cNvPr>
          <p:cNvSpPr>
            <a:spLocks noGrp="1"/>
          </p:cNvSpPr>
          <p:nvPr>
            <p:ph idx="1"/>
          </p:nvPr>
        </p:nvSpPr>
        <p:spPr>
          <a:xfrm>
            <a:off x="420623" y="825992"/>
            <a:ext cx="11517377" cy="5342052"/>
          </a:xfrm>
        </p:spPr>
        <p:txBody>
          <a:bodyPr>
            <a:normAutofit fontScale="85000" lnSpcReduction="10000"/>
          </a:bodyPr>
          <a:lstStyle/>
          <a:p>
            <a:pPr marL="0" indent="0">
              <a:lnSpc>
                <a:spcPct val="100000"/>
              </a:lnSpc>
              <a:buNone/>
            </a:pPr>
            <a:r>
              <a:rPr lang="en-US" sz="1900" dirty="0">
                <a:latin typeface="Arial" panose="020B0604020202020204" pitchFamily="34" charset="0"/>
                <a:cs typeface="Arial" panose="020B0604020202020204" pitchFamily="34" charset="0"/>
              </a:rPr>
              <a:t>Based on our review of the datasets, we recommend the following action points to the Company: </a:t>
            </a:r>
          </a:p>
          <a:p>
            <a:pPr marL="0" indent="0">
              <a:lnSpc>
                <a:spcPct val="100000"/>
              </a:lnSpc>
              <a:buNone/>
            </a:pPr>
            <a:endParaRPr lang="en-US" sz="1900" dirty="0">
              <a:latin typeface="Arial" panose="020B0604020202020204" pitchFamily="34" charset="0"/>
              <a:cs typeface="Arial" panose="020B0604020202020204" pitchFamily="34" charset="0"/>
            </a:endParaRPr>
          </a:p>
          <a:p>
            <a:pPr marL="342900" indent="-342900">
              <a:lnSpc>
                <a:spcPct val="100000"/>
              </a:lnSpc>
              <a:buAutoNum type="arabicPeriod"/>
            </a:pPr>
            <a:r>
              <a:rPr lang="en-US" sz="1900" b="1" dirty="0">
                <a:latin typeface="Arial" panose="020B0604020202020204" pitchFamily="34" charset="0"/>
                <a:cs typeface="Arial" panose="020B0604020202020204" pitchFamily="34" charset="0"/>
              </a:rPr>
              <a:t>Marketing to Shared Profile Non-Customers</a:t>
            </a:r>
          </a:p>
          <a:p>
            <a:pPr lvl="1">
              <a:lnSpc>
                <a:spcPct val="100000"/>
              </a:lnSpc>
            </a:pPr>
            <a:r>
              <a:rPr lang="en-US" sz="1900" dirty="0">
                <a:latin typeface="Arial" panose="020B0604020202020204" pitchFamily="34" charset="0"/>
                <a:cs typeface="Arial" panose="020B0604020202020204" pitchFamily="34" charset="0"/>
              </a:rPr>
              <a:t>We have identified 152 non-customers who share similar characteristic profiles with customers. </a:t>
            </a:r>
          </a:p>
          <a:p>
            <a:pPr lvl="1">
              <a:lnSpc>
                <a:spcPct val="100000"/>
              </a:lnSpc>
            </a:pPr>
            <a:r>
              <a:rPr lang="en-US" sz="1900" dirty="0">
                <a:latin typeface="Arial" panose="020B0604020202020204" pitchFamily="34" charset="0"/>
                <a:cs typeface="Arial" panose="020B0604020202020204" pitchFamily="34" charset="0"/>
              </a:rPr>
              <a:t>The Company should consider targeted marketing strategies to these 152 non-customers. This will save costs by limiting budget spend, and target people (i) known to the Company who (ii) are most likely to become Customers. </a:t>
            </a:r>
          </a:p>
          <a:p>
            <a:pPr marL="342900" indent="-342900">
              <a:lnSpc>
                <a:spcPct val="100000"/>
              </a:lnSpc>
              <a:buAutoNum type="arabicPeriod"/>
            </a:pPr>
            <a:r>
              <a:rPr lang="en-US" sz="1900" b="1" dirty="0">
                <a:latin typeface="Arial" panose="020B0604020202020204" pitchFamily="34" charset="0"/>
                <a:cs typeface="Arial" panose="020B0604020202020204" pitchFamily="34" charset="0"/>
              </a:rPr>
              <a:t>Modify Marketing Materials</a:t>
            </a:r>
          </a:p>
          <a:p>
            <a:pPr lvl="1">
              <a:lnSpc>
                <a:spcPct val="100000"/>
              </a:lnSpc>
            </a:pPr>
            <a:r>
              <a:rPr lang="en-US" sz="1900" dirty="0">
                <a:latin typeface="Arial" panose="020B0604020202020204" pitchFamily="34" charset="0"/>
                <a:cs typeface="Arial" panose="020B0604020202020204" pitchFamily="34" charset="0"/>
              </a:rPr>
              <a:t>Customers tend to be successful, well-educated, and frequent travelers. </a:t>
            </a:r>
          </a:p>
          <a:p>
            <a:pPr lvl="1">
              <a:lnSpc>
                <a:spcPct val="100000"/>
              </a:lnSpc>
            </a:pPr>
            <a:r>
              <a:rPr lang="en-US" sz="1900" dirty="0">
                <a:latin typeface="Arial" panose="020B0604020202020204" pitchFamily="34" charset="0"/>
                <a:cs typeface="Arial" panose="020B0604020202020204" pitchFamily="34" charset="0"/>
              </a:rPr>
              <a:t>The Company should review its marketing materials and consider if it is targeting the typical customer profile (e.g. a new ad could feature wealthy business people travelling with their families). </a:t>
            </a:r>
          </a:p>
          <a:p>
            <a:pPr marL="342900" indent="-342900">
              <a:lnSpc>
                <a:spcPct val="100000"/>
              </a:lnSpc>
              <a:buAutoNum type="arabicPeriod"/>
            </a:pPr>
            <a:r>
              <a:rPr lang="en-US" sz="1900" b="1" dirty="0">
                <a:latin typeface="Arial" panose="020B0604020202020204" pitchFamily="34" charset="0"/>
                <a:cs typeface="Arial" panose="020B0604020202020204" pitchFamily="34" charset="0"/>
              </a:rPr>
              <a:t>Modify Marketing Media</a:t>
            </a:r>
          </a:p>
          <a:p>
            <a:pPr lvl="1">
              <a:lnSpc>
                <a:spcPct val="100000"/>
              </a:lnSpc>
            </a:pPr>
            <a:r>
              <a:rPr lang="en-US" sz="1900" dirty="0">
                <a:latin typeface="Arial" panose="020B0604020202020204" pitchFamily="34" charset="0"/>
                <a:cs typeface="Arial" panose="020B0604020202020204" pitchFamily="34" charset="0"/>
              </a:rPr>
              <a:t>The Company should also survey the media it uses for its marketing campaigns, and consider if such media are likely to reach out to likely customers (e.g. the Company could consider advertising in lifestyle magazines). </a:t>
            </a:r>
          </a:p>
          <a:p>
            <a:pPr marL="342900" indent="-342900">
              <a:lnSpc>
                <a:spcPct val="100000"/>
              </a:lnSpc>
              <a:buAutoNum type="arabicPeriod"/>
            </a:pPr>
            <a:r>
              <a:rPr lang="en-US" sz="1900" b="1" dirty="0">
                <a:latin typeface="Arial" panose="020B0604020202020204" pitchFamily="34" charset="0"/>
                <a:cs typeface="Arial" panose="020B0604020202020204" pitchFamily="34" charset="0"/>
              </a:rPr>
              <a:t>Further Analysis</a:t>
            </a:r>
          </a:p>
          <a:p>
            <a:pPr lvl="1">
              <a:lnSpc>
                <a:spcPct val="100000"/>
              </a:lnSpc>
            </a:pPr>
            <a:r>
              <a:rPr lang="en-US" sz="1900" dirty="0">
                <a:latin typeface="Arial" panose="020B0604020202020204" pitchFamily="34" charset="0"/>
                <a:cs typeface="Arial" panose="020B0604020202020204" pitchFamily="34" charset="0"/>
              </a:rPr>
              <a:t>The Company should consider additional data collection and analysis, in particular among customers (</a:t>
            </a:r>
            <a:r>
              <a:rPr lang="en-US" sz="1900" dirty="0" err="1">
                <a:latin typeface="Arial" panose="020B0604020202020204" pitchFamily="34" charset="0"/>
                <a:cs typeface="Arial" panose="020B0604020202020204" pitchFamily="34" charset="0"/>
              </a:rPr>
              <a:t>e.g</a:t>
            </a:r>
            <a:r>
              <a:rPr lang="en-US" sz="1900" dirty="0">
                <a:latin typeface="Arial" panose="020B0604020202020204" pitchFamily="34" charset="0"/>
                <a:cs typeface="Arial" panose="020B0604020202020204" pitchFamily="34" charset="0"/>
              </a:rPr>
              <a:t> looking at gender, place of residence, ownership of car, family make-up (e.g. if the customers have children or not). </a:t>
            </a:r>
          </a:p>
          <a:p>
            <a:pPr lvl="1">
              <a:lnSpc>
                <a:spcPct val="100000"/>
              </a:lnSpc>
            </a:pPr>
            <a:r>
              <a:rPr lang="en-US" sz="1900" dirty="0">
                <a:latin typeface="Arial" panose="020B0604020202020204" pitchFamily="34" charset="0"/>
                <a:cs typeface="Arial" panose="020B0604020202020204" pitchFamily="34" charset="0"/>
              </a:rPr>
              <a:t>Such information could help the Company improve its product by modifying it to appeal to the sophisticated Customer profiles created. </a:t>
            </a:r>
          </a:p>
          <a:p>
            <a:pPr lvl="1">
              <a:lnSpc>
                <a:spcPct val="100000"/>
              </a:lnSpc>
            </a:pP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1F6B1B2-1652-4723-9CB7-CE1B080F1A3C}"/>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109048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888</Words>
  <Application>Microsoft Macintosh PowerPoint</Application>
  <PresentationFormat>Widescreen</PresentationFormat>
  <Paragraphs>76</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  Marketing Strategy of Travel Assured  </vt:lpstr>
      <vt:lpstr>Introduction</vt:lpstr>
      <vt:lpstr>Travel Habits – Customers v Non-Customers</vt:lpstr>
      <vt:lpstr>Profiles I – Education and Employment</vt:lpstr>
      <vt:lpstr>Profiles II – Income</vt:lpstr>
      <vt:lpstr>Profiles III – Age, Family Members, and Chronic Diseases</vt:lpstr>
      <vt:lpstr>Conclusions</vt:lpstr>
      <vt:lpstr>Strategic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Marketing Strategy of Travel Assured  </dc:title>
  <cp:lastModifiedBy>Microsoft Office User</cp:lastModifiedBy>
  <cp:revision>1</cp:revision>
  <dcterms:modified xsi:type="dcterms:W3CDTF">2022-08-14T23:24:46Z</dcterms:modified>
</cp:coreProperties>
</file>