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8" d="100"/>
          <a:sy n="98" d="100"/>
        </p:scale>
        <p:origin x="5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7CB5B-F377-42C3-A1CE-ABEC61DAF65B}" type="datetimeFigureOut">
              <a:rPr lang="en-US" smtClean="0"/>
              <a:t>2024-02-20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4CFE7-8E61-46C2-AAF8-1CFC23DF7111}" type="slidenum">
              <a:rPr lang="en-US" smtClean="0"/>
              <a:t>‹#›</a:t>
            </a:fld>
            <a:endParaRPr lang="en-US"/>
          </a:p>
        </p:txBody>
      </p:sp>
    </p:spTree>
    <p:extLst>
      <p:ext uri="{BB962C8B-B14F-4D97-AF65-F5344CB8AC3E}">
        <p14:creationId xmlns:p14="http://schemas.microsoft.com/office/powerpoint/2010/main" val="223416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12D1-0446-F877-2089-76AFBC39F1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96CC25-DE99-1E50-D17E-0A17662D26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8E420F-7B9F-B47C-4323-2FDEB072B72E}"/>
              </a:ext>
            </a:extLst>
          </p:cNvPr>
          <p:cNvSpPr>
            <a:spLocks noGrp="1"/>
          </p:cNvSpPr>
          <p:nvPr>
            <p:ph type="dt" sz="half" idx="10"/>
          </p:nvPr>
        </p:nvSpPr>
        <p:spPr/>
        <p:txBody>
          <a:bodyPr/>
          <a:lstStyle/>
          <a:p>
            <a:fld id="{49B5B175-E189-4ECA-883E-937F1BD6AA91}" type="datetimeFigureOut">
              <a:rPr lang="en-US" smtClean="0"/>
              <a:t>2024-02-20</a:t>
            </a:fld>
            <a:endParaRPr lang="en-US"/>
          </a:p>
        </p:txBody>
      </p:sp>
      <p:sp>
        <p:nvSpPr>
          <p:cNvPr id="5" name="Footer Placeholder 4">
            <a:extLst>
              <a:ext uri="{FF2B5EF4-FFF2-40B4-BE49-F238E27FC236}">
                <a16:creationId xmlns:a16="http://schemas.microsoft.com/office/drawing/2014/main" id="{8AF8255C-BEBC-FD74-CA47-E75345EB7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5A9D5-EE4E-5A72-5B32-22EDA8604756}"/>
              </a:ext>
            </a:extLst>
          </p:cNvPr>
          <p:cNvSpPr>
            <a:spLocks noGrp="1"/>
          </p:cNvSpPr>
          <p:nvPr>
            <p:ph type="sldNum" sz="quarter" idx="12"/>
          </p:nvPr>
        </p:nvSpPr>
        <p:spPr/>
        <p:txBody>
          <a:bodyPr/>
          <a:lstStyle/>
          <a:p>
            <a:fld id="{450F22F8-FB22-4258-A664-E7B8337EC4C8}" type="slidenum">
              <a:rPr lang="en-US" smtClean="0"/>
              <a:t>‹#›</a:t>
            </a:fld>
            <a:endParaRPr lang="en-US"/>
          </a:p>
        </p:txBody>
      </p:sp>
    </p:spTree>
    <p:extLst>
      <p:ext uri="{BB962C8B-B14F-4D97-AF65-F5344CB8AC3E}">
        <p14:creationId xmlns:p14="http://schemas.microsoft.com/office/powerpoint/2010/main" val="2461192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F717-30A6-8D32-CB62-35547572DA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8AC3BD-DC4E-9655-E321-595D1E200A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EF2C62-B1B6-5037-D858-71BE2245ED6B}"/>
              </a:ext>
            </a:extLst>
          </p:cNvPr>
          <p:cNvSpPr>
            <a:spLocks noGrp="1"/>
          </p:cNvSpPr>
          <p:nvPr>
            <p:ph type="dt" sz="half" idx="10"/>
          </p:nvPr>
        </p:nvSpPr>
        <p:spPr/>
        <p:txBody>
          <a:bodyPr/>
          <a:lstStyle/>
          <a:p>
            <a:fld id="{49B5B175-E189-4ECA-883E-937F1BD6AA91}" type="datetimeFigureOut">
              <a:rPr lang="en-US" smtClean="0"/>
              <a:t>2024-02-20</a:t>
            </a:fld>
            <a:endParaRPr lang="en-US"/>
          </a:p>
        </p:txBody>
      </p:sp>
      <p:sp>
        <p:nvSpPr>
          <p:cNvPr id="5" name="Footer Placeholder 4">
            <a:extLst>
              <a:ext uri="{FF2B5EF4-FFF2-40B4-BE49-F238E27FC236}">
                <a16:creationId xmlns:a16="http://schemas.microsoft.com/office/drawing/2014/main" id="{1BBE9F4A-B6AA-804D-DF14-4F8E83ABB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CFFC0D-ED52-8889-0A56-ABFDC5CE6908}"/>
              </a:ext>
            </a:extLst>
          </p:cNvPr>
          <p:cNvSpPr>
            <a:spLocks noGrp="1"/>
          </p:cNvSpPr>
          <p:nvPr>
            <p:ph type="sldNum" sz="quarter" idx="12"/>
          </p:nvPr>
        </p:nvSpPr>
        <p:spPr/>
        <p:txBody>
          <a:bodyPr/>
          <a:lstStyle/>
          <a:p>
            <a:fld id="{450F22F8-FB22-4258-A664-E7B8337EC4C8}" type="slidenum">
              <a:rPr lang="en-US" smtClean="0"/>
              <a:t>‹#›</a:t>
            </a:fld>
            <a:endParaRPr lang="en-US"/>
          </a:p>
        </p:txBody>
      </p:sp>
    </p:spTree>
    <p:extLst>
      <p:ext uri="{BB962C8B-B14F-4D97-AF65-F5344CB8AC3E}">
        <p14:creationId xmlns:p14="http://schemas.microsoft.com/office/powerpoint/2010/main" val="320247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F2D81F-C4A9-D6C5-9E60-70AE8F05D6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DD5408-8D2A-21C3-6F5C-A1387C641D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77944-D21D-28AB-57BB-0C7749E49FDC}"/>
              </a:ext>
            </a:extLst>
          </p:cNvPr>
          <p:cNvSpPr>
            <a:spLocks noGrp="1"/>
          </p:cNvSpPr>
          <p:nvPr>
            <p:ph type="dt" sz="half" idx="10"/>
          </p:nvPr>
        </p:nvSpPr>
        <p:spPr/>
        <p:txBody>
          <a:bodyPr/>
          <a:lstStyle/>
          <a:p>
            <a:fld id="{49B5B175-E189-4ECA-883E-937F1BD6AA91}" type="datetimeFigureOut">
              <a:rPr lang="en-US" smtClean="0"/>
              <a:t>2024-02-20</a:t>
            </a:fld>
            <a:endParaRPr lang="en-US"/>
          </a:p>
        </p:txBody>
      </p:sp>
      <p:sp>
        <p:nvSpPr>
          <p:cNvPr id="5" name="Footer Placeholder 4">
            <a:extLst>
              <a:ext uri="{FF2B5EF4-FFF2-40B4-BE49-F238E27FC236}">
                <a16:creationId xmlns:a16="http://schemas.microsoft.com/office/drawing/2014/main" id="{D4CD631E-0BE2-E784-E37B-8926A606DD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EEAC6-8B76-9C3F-AB07-7E49CCFABD85}"/>
              </a:ext>
            </a:extLst>
          </p:cNvPr>
          <p:cNvSpPr>
            <a:spLocks noGrp="1"/>
          </p:cNvSpPr>
          <p:nvPr>
            <p:ph type="sldNum" sz="quarter" idx="12"/>
          </p:nvPr>
        </p:nvSpPr>
        <p:spPr/>
        <p:txBody>
          <a:bodyPr/>
          <a:lstStyle/>
          <a:p>
            <a:fld id="{450F22F8-FB22-4258-A664-E7B8337EC4C8}" type="slidenum">
              <a:rPr lang="en-US" smtClean="0"/>
              <a:t>‹#›</a:t>
            </a:fld>
            <a:endParaRPr lang="en-US"/>
          </a:p>
        </p:txBody>
      </p:sp>
    </p:spTree>
    <p:extLst>
      <p:ext uri="{BB962C8B-B14F-4D97-AF65-F5344CB8AC3E}">
        <p14:creationId xmlns:p14="http://schemas.microsoft.com/office/powerpoint/2010/main" val="212766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41FD-34DB-2AA1-0E6F-FE40DD8264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8864D-1BD4-C5AA-D9D4-09CD16BC3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58E52-487E-EE49-6B36-812DBCB28A99}"/>
              </a:ext>
            </a:extLst>
          </p:cNvPr>
          <p:cNvSpPr>
            <a:spLocks noGrp="1"/>
          </p:cNvSpPr>
          <p:nvPr>
            <p:ph type="dt" sz="half" idx="10"/>
          </p:nvPr>
        </p:nvSpPr>
        <p:spPr/>
        <p:txBody>
          <a:bodyPr/>
          <a:lstStyle/>
          <a:p>
            <a:fld id="{49B5B175-E189-4ECA-883E-937F1BD6AA91}" type="datetimeFigureOut">
              <a:rPr lang="en-US" smtClean="0"/>
              <a:t>2024-02-20</a:t>
            </a:fld>
            <a:endParaRPr lang="en-US"/>
          </a:p>
        </p:txBody>
      </p:sp>
      <p:sp>
        <p:nvSpPr>
          <p:cNvPr id="5" name="Footer Placeholder 4">
            <a:extLst>
              <a:ext uri="{FF2B5EF4-FFF2-40B4-BE49-F238E27FC236}">
                <a16:creationId xmlns:a16="http://schemas.microsoft.com/office/drawing/2014/main" id="{960B001A-6108-C901-DDAC-74F39D877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1E27B-B607-BE45-55F2-11162AFE25A9}"/>
              </a:ext>
            </a:extLst>
          </p:cNvPr>
          <p:cNvSpPr>
            <a:spLocks noGrp="1"/>
          </p:cNvSpPr>
          <p:nvPr>
            <p:ph type="sldNum" sz="quarter" idx="12"/>
          </p:nvPr>
        </p:nvSpPr>
        <p:spPr/>
        <p:txBody>
          <a:bodyPr/>
          <a:lstStyle/>
          <a:p>
            <a:fld id="{450F22F8-FB22-4258-A664-E7B8337EC4C8}" type="slidenum">
              <a:rPr lang="en-US" smtClean="0"/>
              <a:t>‹#›</a:t>
            </a:fld>
            <a:endParaRPr lang="en-US"/>
          </a:p>
        </p:txBody>
      </p:sp>
    </p:spTree>
    <p:extLst>
      <p:ext uri="{BB962C8B-B14F-4D97-AF65-F5344CB8AC3E}">
        <p14:creationId xmlns:p14="http://schemas.microsoft.com/office/powerpoint/2010/main" val="366345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D9C8-5FC6-3F7C-96F1-B3D99AB6CD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CF1936-4F3B-32A0-B3FA-37BEA010D0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27D4E6-7326-7362-EFA8-0119DBC0A6F2}"/>
              </a:ext>
            </a:extLst>
          </p:cNvPr>
          <p:cNvSpPr>
            <a:spLocks noGrp="1"/>
          </p:cNvSpPr>
          <p:nvPr>
            <p:ph type="dt" sz="half" idx="10"/>
          </p:nvPr>
        </p:nvSpPr>
        <p:spPr/>
        <p:txBody>
          <a:bodyPr/>
          <a:lstStyle/>
          <a:p>
            <a:fld id="{49B5B175-E189-4ECA-883E-937F1BD6AA91}" type="datetimeFigureOut">
              <a:rPr lang="en-US" smtClean="0"/>
              <a:t>2024-02-20</a:t>
            </a:fld>
            <a:endParaRPr lang="en-US"/>
          </a:p>
        </p:txBody>
      </p:sp>
      <p:sp>
        <p:nvSpPr>
          <p:cNvPr id="5" name="Footer Placeholder 4">
            <a:extLst>
              <a:ext uri="{FF2B5EF4-FFF2-40B4-BE49-F238E27FC236}">
                <a16:creationId xmlns:a16="http://schemas.microsoft.com/office/drawing/2014/main" id="{04D48387-6816-0987-659A-E055BA512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5F6DF-3959-7744-9578-E0410C07A736}"/>
              </a:ext>
            </a:extLst>
          </p:cNvPr>
          <p:cNvSpPr>
            <a:spLocks noGrp="1"/>
          </p:cNvSpPr>
          <p:nvPr>
            <p:ph type="sldNum" sz="quarter" idx="12"/>
          </p:nvPr>
        </p:nvSpPr>
        <p:spPr/>
        <p:txBody>
          <a:bodyPr/>
          <a:lstStyle/>
          <a:p>
            <a:fld id="{450F22F8-FB22-4258-A664-E7B8337EC4C8}" type="slidenum">
              <a:rPr lang="en-US" smtClean="0"/>
              <a:t>‹#›</a:t>
            </a:fld>
            <a:endParaRPr lang="en-US"/>
          </a:p>
        </p:txBody>
      </p:sp>
    </p:spTree>
    <p:extLst>
      <p:ext uri="{BB962C8B-B14F-4D97-AF65-F5344CB8AC3E}">
        <p14:creationId xmlns:p14="http://schemas.microsoft.com/office/powerpoint/2010/main" val="398293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E66D-A5F4-C621-285A-B0D4C52E51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EB0EA6-C9FB-75DB-CB44-F156640825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4355F1-7472-1EBC-E4FD-ED08C03B11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519CB8-F895-22D3-95F3-15E9689F8EA4}"/>
              </a:ext>
            </a:extLst>
          </p:cNvPr>
          <p:cNvSpPr>
            <a:spLocks noGrp="1"/>
          </p:cNvSpPr>
          <p:nvPr>
            <p:ph type="dt" sz="half" idx="10"/>
          </p:nvPr>
        </p:nvSpPr>
        <p:spPr/>
        <p:txBody>
          <a:bodyPr/>
          <a:lstStyle/>
          <a:p>
            <a:fld id="{49B5B175-E189-4ECA-883E-937F1BD6AA91}" type="datetimeFigureOut">
              <a:rPr lang="en-US" smtClean="0"/>
              <a:t>2024-02-20</a:t>
            </a:fld>
            <a:endParaRPr lang="en-US"/>
          </a:p>
        </p:txBody>
      </p:sp>
      <p:sp>
        <p:nvSpPr>
          <p:cNvPr id="6" name="Footer Placeholder 5">
            <a:extLst>
              <a:ext uri="{FF2B5EF4-FFF2-40B4-BE49-F238E27FC236}">
                <a16:creationId xmlns:a16="http://schemas.microsoft.com/office/drawing/2014/main" id="{54D1CD56-51B7-92C6-EC02-AA3FCD941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36B431-6FEA-A177-2078-36461659832A}"/>
              </a:ext>
            </a:extLst>
          </p:cNvPr>
          <p:cNvSpPr>
            <a:spLocks noGrp="1"/>
          </p:cNvSpPr>
          <p:nvPr>
            <p:ph type="sldNum" sz="quarter" idx="12"/>
          </p:nvPr>
        </p:nvSpPr>
        <p:spPr/>
        <p:txBody>
          <a:bodyPr/>
          <a:lstStyle/>
          <a:p>
            <a:fld id="{450F22F8-FB22-4258-A664-E7B8337EC4C8}" type="slidenum">
              <a:rPr lang="en-US" smtClean="0"/>
              <a:t>‹#›</a:t>
            </a:fld>
            <a:endParaRPr lang="en-US"/>
          </a:p>
        </p:txBody>
      </p:sp>
    </p:spTree>
    <p:extLst>
      <p:ext uri="{BB962C8B-B14F-4D97-AF65-F5344CB8AC3E}">
        <p14:creationId xmlns:p14="http://schemas.microsoft.com/office/powerpoint/2010/main" val="3784998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85FD6-4248-9744-3E3E-A8C0317149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0AC98C-F2B3-157C-21CC-564BB58BAC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7B55A4-F0FA-9D3E-EA99-63FDDDA75A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078A7E-074E-785F-35B7-FB92073CC3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33C327-DE8F-F015-7BF6-A70196A9AA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38168F-776B-66AD-4464-C6107BDC1920}"/>
              </a:ext>
            </a:extLst>
          </p:cNvPr>
          <p:cNvSpPr>
            <a:spLocks noGrp="1"/>
          </p:cNvSpPr>
          <p:nvPr>
            <p:ph type="dt" sz="half" idx="10"/>
          </p:nvPr>
        </p:nvSpPr>
        <p:spPr/>
        <p:txBody>
          <a:bodyPr/>
          <a:lstStyle/>
          <a:p>
            <a:fld id="{49B5B175-E189-4ECA-883E-937F1BD6AA91}" type="datetimeFigureOut">
              <a:rPr lang="en-US" smtClean="0"/>
              <a:t>2024-02-20</a:t>
            </a:fld>
            <a:endParaRPr lang="en-US"/>
          </a:p>
        </p:txBody>
      </p:sp>
      <p:sp>
        <p:nvSpPr>
          <p:cNvPr id="8" name="Footer Placeholder 7">
            <a:extLst>
              <a:ext uri="{FF2B5EF4-FFF2-40B4-BE49-F238E27FC236}">
                <a16:creationId xmlns:a16="http://schemas.microsoft.com/office/drawing/2014/main" id="{1F20248F-2D6E-6C0B-FA94-CAF068AAFB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7D467C-C136-528A-08B3-30B63658B5F1}"/>
              </a:ext>
            </a:extLst>
          </p:cNvPr>
          <p:cNvSpPr>
            <a:spLocks noGrp="1"/>
          </p:cNvSpPr>
          <p:nvPr>
            <p:ph type="sldNum" sz="quarter" idx="12"/>
          </p:nvPr>
        </p:nvSpPr>
        <p:spPr/>
        <p:txBody>
          <a:bodyPr/>
          <a:lstStyle/>
          <a:p>
            <a:fld id="{450F22F8-FB22-4258-A664-E7B8337EC4C8}" type="slidenum">
              <a:rPr lang="en-US" smtClean="0"/>
              <a:t>‹#›</a:t>
            </a:fld>
            <a:endParaRPr lang="en-US"/>
          </a:p>
        </p:txBody>
      </p:sp>
    </p:spTree>
    <p:extLst>
      <p:ext uri="{BB962C8B-B14F-4D97-AF65-F5344CB8AC3E}">
        <p14:creationId xmlns:p14="http://schemas.microsoft.com/office/powerpoint/2010/main" val="122111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D4C7-90B5-DA64-997D-12B91399C5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A741E-A2FF-1253-D02F-B3681B080EEC}"/>
              </a:ext>
            </a:extLst>
          </p:cNvPr>
          <p:cNvSpPr>
            <a:spLocks noGrp="1"/>
          </p:cNvSpPr>
          <p:nvPr>
            <p:ph type="dt" sz="half" idx="10"/>
          </p:nvPr>
        </p:nvSpPr>
        <p:spPr/>
        <p:txBody>
          <a:bodyPr/>
          <a:lstStyle/>
          <a:p>
            <a:fld id="{49B5B175-E189-4ECA-883E-937F1BD6AA91}" type="datetimeFigureOut">
              <a:rPr lang="en-US" smtClean="0"/>
              <a:t>2024-02-20</a:t>
            </a:fld>
            <a:endParaRPr lang="en-US"/>
          </a:p>
        </p:txBody>
      </p:sp>
      <p:sp>
        <p:nvSpPr>
          <p:cNvPr id="4" name="Footer Placeholder 3">
            <a:extLst>
              <a:ext uri="{FF2B5EF4-FFF2-40B4-BE49-F238E27FC236}">
                <a16:creationId xmlns:a16="http://schemas.microsoft.com/office/drawing/2014/main" id="{8AFBF054-FFBA-EBA4-B62E-D70AD31286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0F18FC-AEB1-5818-C691-3FA1D15F802D}"/>
              </a:ext>
            </a:extLst>
          </p:cNvPr>
          <p:cNvSpPr>
            <a:spLocks noGrp="1"/>
          </p:cNvSpPr>
          <p:nvPr>
            <p:ph type="sldNum" sz="quarter" idx="12"/>
          </p:nvPr>
        </p:nvSpPr>
        <p:spPr/>
        <p:txBody>
          <a:bodyPr/>
          <a:lstStyle/>
          <a:p>
            <a:fld id="{450F22F8-FB22-4258-A664-E7B8337EC4C8}" type="slidenum">
              <a:rPr lang="en-US" smtClean="0"/>
              <a:t>‹#›</a:t>
            </a:fld>
            <a:endParaRPr lang="en-US"/>
          </a:p>
        </p:txBody>
      </p:sp>
    </p:spTree>
    <p:extLst>
      <p:ext uri="{BB962C8B-B14F-4D97-AF65-F5344CB8AC3E}">
        <p14:creationId xmlns:p14="http://schemas.microsoft.com/office/powerpoint/2010/main" val="139121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210505-2C97-AAC6-3A10-F23DF26F2AEE}"/>
              </a:ext>
            </a:extLst>
          </p:cNvPr>
          <p:cNvSpPr>
            <a:spLocks noGrp="1"/>
          </p:cNvSpPr>
          <p:nvPr>
            <p:ph type="dt" sz="half" idx="10"/>
          </p:nvPr>
        </p:nvSpPr>
        <p:spPr/>
        <p:txBody>
          <a:bodyPr/>
          <a:lstStyle/>
          <a:p>
            <a:fld id="{49B5B175-E189-4ECA-883E-937F1BD6AA91}" type="datetimeFigureOut">
              <a:rPr lang="en-US" smtClean="0"/>
              <a:t>2024-02-20</a:t>
            </a:fld>
            <a:endParaRPr lang="en-US"/>
          </a:p>
        </p:txBody>
      </p:sp>
      <p:sp>
        <p:nvSpPr>
          <p:cNvPr id="3" name="Footer Placeholder 2">
            <a:extLst>
              <a:ext uri="{FF2B5EF4-FFF2-40B4-BE49-F238E27FC236}">
                <a16:creationId xmlns:a16="http://schemas.microsoft.com/office/drawing/2014/main" id="{37D52D65-9509-1E36-3FA3-4B503BB609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7CB18D-53DF-B3FB-002E-AAF3225CE7E6}"/>
              </a:ext>
            </a:extLst>
          </p:cNvPr>
          <p:cNvSpPr>
            <a:spLocks noGrp="1"/>
          </p:cNvSpPr>
          <p:nvPr>
            <p:ph type="sldNum" sz="quarter" idx="12"/>
          </p:nvPr>
        </p:nvSpPr>
        <p:spPr/>
        <p:txBody>
          <a:bodyPr/>
          <a:lstStyle/>
          <a:p>
            <a:fld id="{450F22F8-FB22-4258-A664-E7B8337EC4C8}" type="slidenum">
              <a:rPr lang="en-US" smtClean="0"/>
              <a:t>‹#›</a:t>
            </a:fld>
            <a:endParaRPr lang="en-US"/>
          </a:p>
        </p:txBody>
      </p:sp>
    </p:spTree>
    <p:extLst>
      <p:ext uri="{BB962C8B-B14F-4D97-AF65-F5344CB8AC3E}">
        <p14:creationId xmlns:p14="http://schemas.microsoft.com/office/powerpoint/2010/main" val="1979866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4C20-DD35-5C24-E4B2-35E98B98A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A94F4D-CA83-7F29-523F-8AFAD15FE9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05A20F-9D78-5218-1DF0-F96F0AE00D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D50F7-9F44-5D81-CD41-8AA8075C4EC3}"/>
              </a:ext>
            </a:extLst>
          </p:cNvPr>
          <p:cNvSpPr>
            <a:spLocks noGrp="1"/>
          </p:cNvSpPr>
          <p:nvPr>
            <p:ph type="dt" sz="half" idx="10"/>
          </p:nvPr>
        </p:nvSpPr>
        <p:spPr/>
        <p:txBody>
          <a:bodyPr/>
          <a:lstStyle/>
          <a:p>
            <a:fld id="{49B5B175-E189-4ECA-883E-937F1BD6AA91}" type="datetimeFigureOut">
              <a:rPr lang="en-US" smtClean="0"/>
              <a:t>2024-02-20</a:t>
            </a:fld>
            <a:endParaRPr lang="en-US"/>
          </a:p>
        </p:txBody>
      </p:sp>
      <p:sp>
        <p:nvSpPr>
          <p:cNvPr id="6" name="Footer Placeholder 5">
            <a:extLst>
              <a:ext uri="{FF2B5EF4-FFF2-40B4-BE49-F238E27FC236}">
                <a16:creationId xmlns:a16="http://schemas.microsoft.com/office/drawing/2014/main" id="{64B5C453-901F-7448-52D9-723AFD618B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B69005-DD5E-46AC-5B16-21842A1954D3}"/>
              </a:ext>
            </a:extLst>
          </p:cNvPr>
          <p:cNvSpPr>
            <a:spLocks noGrp="1"/>
          </p:cNvSpPr>
          <p:nvPr>
            <p:ph type="sldNum" sz="quarter" idx="12"/>
          </p:nvPr>
        </p:nvSpPr>
        <p:spPr/>
        <p:txBody>
          <a:bodyPr/>
          <a:lstStyle/>
          <a:p>
            <a:fld id="{450F22F8-FB22-4258-A664-E7B8337EC4C8}" type="slidenum">
              <a:rPr lang="en-US" smtClean="0"/>
              <a:t>‹#›</a:t>
            </a:fld>
            <a:endParaRPr lang="en-US"/>
          </a:p>
        </p:txBody>
      </p:sp>
    </p:spTree>
    <p:extLst>
      <p:ext uri="{BB962C8B-B14F-4D97-AF65-F5344CB8AC3E}">
        <p14:creationId xmlns:p14="http://schemas.microsoft.com/office/powerpoint/2010/main" val="367352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D057-B8A4-3744-4F27-13F53AC2AF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975CC6-8EA6-485F-7208-D405AF3E9E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72016C-9977-F5C1-D53A-14AEA0D29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EBB1F2-70EB-4FFB-F50F-084C88C30AF2}"/>
              </a:ext>
            </a:extLst>
          </p:cNvPr>
          <p:cNvSpPr>
            <a:spLocks noGrp="1"/>
          </p:cNvSpPr>
          <p:nvPr>
            <p:ph type="dt" sz="half" idx="10"/>
          </p:nvPr>
        </p:nvSpPr>
        <p:spPr/>
        <p:txBody>
          <a:bodyPr/>
          <a:lstStyle/>
          <a:p>
            <a:fld id="{49B5B175-E189-4ECA-883E-937F1BD6AA91}" type="datetimeFigureOut">
              <a:rPr lang="en-US" smtClean="0"/>
              <a:t>2024-02-20</a:t>
            </a:fld>
            <a:endParaRPr lang="en-US"/>
          </a:p>
        </p:txBody>
      </p:sp>
      <p:sp>
        <p:nvSpPr>
          <p:cNvPr id="6" name="Footer Placeholder 5">
            <a:extLst>
              <a:ext uri="{FF2B5EF4-FFF2-40B4-BE49-F238E27FC236}">
                <a16:creationId xmlns:a16="http://schemas.microsoft.com/office/drawing/2014/main" id="{2353FA43-466A-09EB-D221-F24CE64043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BC666-F2E7-4FF4-027D-BDD1D19E03D5}"/>
              </a:ext>
            </a:extLst>
          </p:cNvPr>
          <p:cNvSpPr>
            <a:spLocks noGrp="1"/>
          </p:cNvSpPr>
          <p:nvPr>
            <p:ph type="sldNum" sz="quarter" idx="12"/>
          </p:nvPr>
        </p:nvSpPr>
        <p:spPr/>
        <p:txBody>
          <a:bodyPr/>
          <a:lstStyle/>
          <a:p>
            <a:fld id="{450F22F8-FB22-4258-A664-E7B8337EC4C8}" type="slidenum">
              <a:rPr lang="en-US" smtClean="0"/>
              <a:t>‹#›</a:t>
            </a:fld>
            <a:endParaRPr lang="en-US"/>
          </a:p>
        </p:txBody>
      </p:sp>
    </p:spTree>
    <p:extLst>
      <p:ext uri="{BB962C8B-B14F-4D97-AF65-F5344CB8AC3E}">
        <p14:creationId xmlns:p14="http://schemas.microsoft.com/office/powerpoint/2010/main" val="80836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AE940A-C926-595C-B6C2-992BAD30D8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6C453A-FEFC-810B-F08F-F56AA8947F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02B4C-1082-D9C6-DA4B-976FBC1521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B5B175-E189-4ECA-883E-937F1BD6AA91}" type="datetimeFigureOut">
              <a:rPr lang="en-US" smtClean="0"/>
              <a:t>2024-02-20</a:t>
            </a:fld>
            <a:endParaRPr lang="en-US"/>
          </a:p>
        </p:txBody>
      </p:sp>
      <p:sp>
        <p:nvSpPr>
          <p:cNvPr id="5" name="Footer Placeholder 4">
            <a:extLst>
              <a:ext uri="{FF2B5EF4-FFF2-40B4-BE49-F238E27FC236}">
                <a16:creationId xmlns:a16="http://schemas.microsoft.com/office/drawing/2014/main" id="{3FFBABDD-0EF2-C374-A11E-7708E0E15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560941-EE7B-1DF3-0A91-88EF11FCE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0F22F8-FB22-4258-A664-E7B8337EC4C8}" type="slidenum">
              <a:rPr lang="en-US" smtClean="0"/>
              <a:t>‹#›</a:t>
            </a:fld>
            <a:endParaRPr lang="en-US"/>
          </a:p>
        </p:txBody>
      </p:sp>
    </p:spTree>
    <p:extLst>
      <p:ext uri="{BB962C8B-B14F-4D97-AF65-F5344CB8AC3E}">
        <p14:creationId xmlns:p14="http://schemas.microsoft.com/office/powerpoint/2010/main" val="2526768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in by KROM KIM on 배경 | Newspaper background, Newspaper template, Newspaper  paper">
            <a:extLst>
              <a:ext uri="{FF2B5EF4-FFF2-40B4-BE49-F238E27FC236}">
                <a16:creationId xmlns:a16="http://schemas.microsoft.com/office/drawing/2014/main" id="{C1514B87-A46A-CF8C-7AF0-F6967084DA03}"/>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t="27643" b="27656"/>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9C88272D-4F3C-1CDC-DB6C-3B8041FFECB9}"/>
              </a:ext>
            </a:extLst>
          </p:cNvPr>
          <p:cNvSpPr/>
          <p:nvPr/>
        </p:nvSpPr>
        <p:spPr>
          <a:xfrm>
            <a:off x="118663" y="132623"/>
            <a:ext cx="11943041" cy="6610204"/>
          </a:xfrm>
          <a:prstGeom prst="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Bahnschrift" panose="020B0502040204020203" pitchFamily="34" charset="0"/>
            </a:endParaRPr>
          </a:p>
        </p:txBody>
      </p:sp>
      <p:grpSp>
        <p:nvGrpSpPr>
          <p:cNvPr id="15" name="Group 14">
            <a:extLst>
              <a:ext uri="{FF2B5EF4-FFF2-40B4-BE49-F238E27FC236}">
                <a16:creationId xmlns:a16="http://schemas.microsoft.com/office/drawing/2014/main" id="{363FD83B-10EB-DD74-C8DC-C86DCE79E765}"/>
              </a:ext>
            </a:extLst>
          </p:cNvPr>
          <p:cNvGrpSpPr/>
          <p:nvPr/>
        </p:nvGrpSpPr>
        <p:grpSpPr>
          <a:xfrm>
            <a:off x="2850612" y="216871"/>
            <a:ext cx="6490776" cy="824139"/>
            <a:chOff x="2557914" y="212775"/>
            <a:chExt cx="6076299" cy="824139"/>
          </a:xfrm>
        </p:grpSpPr>
        <p:sp>
          <p:nvSpPr>
            <p:cNvPr id="11" name="Rectangle 10">
              <a:extLst>
                <a:ext uri="{FF2B5EF4-FFF2-40B4-BE49-F238E27FC236}">
                  <a16:creationId xmlns:a16="http://schemas.microsoft.com/office/drawing/2014/main" id="{C9F8B545-87B4-9B14-1BFB-F6CDCEE8CCBF}"/>
                </a:ext>
              </a:extLst>
            </p:cNvPr>
            <p:cNvSpPr/>
            <p:nvPr/>
          </p:nvSpPr>
          <p:spPr>
            <a:xfrm>
              <a:off x="2557914" y="212775"/>
              <a:ext cx="6076299" cy="824139"/>
            </a:xfrm>
            <a:prstGeom prst="rect">
              <a:avLst/>
            </a:prstGeom>
            <a:solidFill>
              <a:schemeClr val="tx1">
                <a:lumMod val="95000"/>
                <a:lumOff val="5000"/>
                <a:alpha val="85000"/>
              </a:schemeClr>
            </a:solidFill>
            <a:ln>
              <a:noFill/>
            </a:ln>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tx1">
                    <a:lumMod val="95000"/>
                    <a:lumOff val="5000"/>
                  </a:schemeClr>
                </a:solidFill>
                <a:latin typeface="Bahnschrift" panose="020B0502040204020203" pitchFamily="34" charset="0"/>
              </a:endParaRPr>
            </a:p>
          </p:txBody>
        </p:sp>
        <p:sp>
          <p:nvSpPr>
            <p:cNvPr id="4" name="TextBox 3">
              <a:extLst>
                <a:ext uri="{FF2B5EF4-FFF2-40B4-BE49-F238E27FC236}">
                  <a16:creationId xmlns:a16="http://schemas.microsoft.com/office/drawing/2014/main" id="{8B3EC134-1B48-C240-074A-FD02B937843A}"/>
                </a:ext>
              </a:extLst>
            </p:cNvPr>
            <p:cNvSpPr txBox="1"/>
            <p:nvPr/>
          </p:nvSpPr>
          <p:spPr>
            <a:xfrm>
              <a:off x="2671073" y="344355"/>
              <a:ext cx="5111999" cy="523220"/>
            </a:xfrm>
            <a:prstGeom prst="rect">
              <a:avLst/>
            </a:prstGeom>
            <a:noFill/>
          </p:spPr>
          <p:txBody>
            <a:bodyPr wrap="square" rtlCol="0">
              <a:spAutoFit/>
            </a:bodyPr>
            <a:lstStyle/>
            <a:p>
              <a:r>
                <a:rPr lang="en-US" sz="2800" b="1" dirty="0">
                  <a:solidFill>
                    <a:schemeClr val="bg1"/>
                  </a:solidFill>
                  <a:latin typeface="Bahnschrift" panose="020B0502040204020203" pitchFamily="34" charset="0"/>
                </a:rPr>
                <a:t>CHATGPT,</a:t>
              </a:r>
              <a:r>
                <a:rPr lang="mn-MN" sz="2800" b="1" dirty="0">
                  <a:solidFill>
                    <a:schemeClr val="bg1"/>
                  </a:solidFill>
                  <a:latin typeface="Bahnschrift" panose="020B0502040204020203" pitchFamily="34" charset="0"/>
                </a:rPr>
                <a:t> ДИЖИТАЛ ХУВЬСГАЛ</a:t>
              </a:r>
              <a:endParaRPr lang="en-US" sz="2800" b="1" dirty="0">
                <a:solidFill>
                  <a:schemeClr val="bg1"/>
                </a:solidFill>
                <a:latin typeface="Bahnschrift" panose="020B0502040204020203" pitchFamily="34" charset="0"/>
              </a:endParaRPr>
            </a:p>
          </p:txBody>
        </p:sp>
        <p:pic>
          <p:nvPicPr>
            <p:cNvPr id="13" name="Graphic 12">
              <a:extLst>
                <a:ext uri="{FF2B5EF4-FFF2-40B4-BE49-F238E27FC236}">
                  <a16:creationId xmlns:a16="http://schemas.microsoft.com/office/drawing/2014/main" id="{5E444E8B-26F9-9880-6574-8209D47515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94157" y="292666"/>
              <a:ext cx="585795" cy="626598"/>
            </a:xfrm>
            <a:prstGeom prst="rect">
              <a:avLst/>
            </a:prstGeom>
          </p:spPr>
        </p:pic>
      </p:grpSp>
      <p:sp>
        <p:nvSpPr>
          <p:cNvPr id="14" name="TextBox 13">
            <a:extLst>
              <a:ext uri="{FF2B5EF4-FFF2-40B4-BE49-F238E27FC236}">
                <a16:creationId xmlns:a16="http://schemas.microsoft.com/office/drawing/2014/main" id="{5AF9547B-C3DF-6B0F-613A-850A5E0CDC0F}"/>
              </a:ext>
            </a:extLst>
          </p:cNvPr>
          <p:cNvSpPr txBox="1"/>
          <p:nvPr/>
        </p:nvSpPr>
        <p:spPr>
          <a:xfrm>
            <a:off x="8819869" y="6397990"/>
            <a:ext cx="3183885" cy="307777"/>
          </a:xfrm>
          <a:prstGeom prst="rect">
            <a:avLst/>
          </a:prstGeom>
          <a:noFill/>
        </p:spPr>
        <p:txBody>
          <a:bodyPr wrap="none" rtlCol="0">
            <a:spAutoFit/>
          </a:bodyPr>
          <a:lstStyle/>
          <a:p>
            <a:r>
              <a:rPr lang="mn-MN" sz="1400" dirty="0">
                <a:latin typeface="Bahnschrift" panose="020B0502040204020203" pitchFamily="34" charset="0"/>
              </a:rPr>
              <a:t>Мэдээлэл бэлтгэсэн: Б. Мөнх-Оргил</a:t>
            </a:r>
            <a:endParaRPr lang="en-US" sz="1400" dirty="0">
              <a:latin typeface="Bahnschrift" panose="020B0502040204020203" pitchFamily="34" charset="0"/>
            </a:endParaRPr>
          </a:p>
        </p:txBody>
      </p:sp>
      <p:sp>
        <p:nvSpPr>
          <p:cNvPr id="18" name="TextBox 17">
            <a:extLst>
              <a:ext uri="{FF2B5EF4-FFF2-40B4-BE49-F238E27FC236}">
                <a16:creationId xmlns:a16="http://schemas.microsoft.com/office/drawing/2014/main" id="{523DC32E-2CC1-EA34-9F42-711E82963709}"/>
              </a:ext>
            </a:extLst>
          </p:cNvPr>
          <p:cNvSpPr txBox="1"/>
          <p:nvPr/>
        </p:nvSpPr>
        <p:spPr>
          <a:xfrm>
            <a:off x="139006" y="6397990"/>
            <a:ext cx="2074607" cy="307777"/>
          </a:xfrm>
          <a:prstGeom prst="rect">
            <a:avLst/>
          </a:prstGeom>
          <a:noFill/>
        </p:spPr>
        <p:txBody>
          <a:bodyPr wrap="none" rtlCol="0">
            <a:spAutoFit/>
          </a:bodyPr>
          <a:lstStyle/>
          <a:p>
            <a:r>
              <a:rPr lang="en-US" sz="1400" dirty="0">
                <a:latin typeface="Bahnschrift" panose="020B0502040204020203" pitchFamily="34" charset="0"/>
              </a:rPr>
              <a:t>2024 </a:t>
            </a:r>
            <a:r>
              <a:rPr lang="mn-MN" sz="1400" dirty="0">
                <a:latin typeface="Bahnschrift" panose="020B0502040204020203" pitchFamily="34" charset="0"/>
              </a:rPr>
              <a:t>оны </a:t>
            </a:r>
            <a:r>
              <a:rPr lang="en-US" sz="1400" dirty="0">
                <a:latin typeface="Bahnschrift" panose="020B0502040204020203" pitchFamily="34" charset="0"/>
              </a:rPr>
              <a:t>2</a:t>
            </a:r>
            <a:r>
              <a:rPr lang="mn-MN" sz="1400" dirty="0">
                <a:latin typeface="Bahnschrift" panose="020B0502040204020203" pitchFamily="34" charset="0"/>
              </a:rPr>
              <a:t>-р сарын 20</a:t>
            </a:r>
            <a:endParaRPr lang="en-US" sz="1400" dirty="0">
              <a:latin typeface="Bahnschrift" panose="020B0502040204020203" pitchFamily="34" charset="0"/>
            </a:endParaRPr>
          </a:p>
        </p:txBody>
      </p:sp>
      <p:sp>
        <p:nvSpPr>
          <p:cNvPr id="20" name="TextBox 19">
            <a:extLst>
              <a:ext uri="{FF2B5EF4-FFF2-40B4-BE49-F238E27FC236}">
                <a16:creationId xmlns:a16="http://schemas.microsoft.com/office/drawing/2014/main" id="{11846E67-E1A1-1D78-7F9E-8315C95B4519}"/>
              </a:ext>
            </a:extLst>
          </p:cNvPr>
          <p:cNvSpPr txBox="1"/>
          <p:nvPr/>
        </p:nvSpPr>
        <p:spPr>
          <a:xfrm>
            <a:off x="1225550" y="1593850"/>
            <a:ext cx="184731" cy="369332"/>
          </a:xfrm>
          <a:prstGeom prst="rect">
            <a:avLst/>
          </a:prstGeom>
          <a:noFill/>
        </p:spPr>
        <p:txBody>
          <a:bodyPr wrap="none" rtlCol="0">
            <a:spAutoFit/>
          </a:bodyPr>
          <a:lstStyle/>
          <a:p>
            <a:endParaRPr lang="en-US" dirty="0">
              <a:latin typeface="Bahnschrift" panose="020B0502040204020203" pitchFamily="34" charset="0"/>
            </a:endParaRPr>
          </a:p>
        </p:txBody>
      </p:sp>
      <p:sp>
        <p:nvSpPr>
          <p:cNvPr id="21" name="TextBox 20">
            <a:extLst>
              <a:ext uri="{FF2B5EF4-FFF2-40B4-BE49-F238E27FC236}">
                <a16:creationId xmlns:a16="http://schemas.microsoft.com/office/drawing/2014/main" id="{F8DC2E04-29C1-0C40-7477-FF1EB169A221}"/>
              </a:ext>
            </a:extLst>
          </p:cNvPr>
          <p:cNvSpPr txBox="1"/>
          <p:nvPr/>
        </p:nvSpPr>
        <p:spPr>
          <a:xfrm>
            <a:off x="293373" y="1268461"/>
            <a:ext cx="3840480" cy="2677656"/>
          </a:xfrm>
          <a:prstGeom prst="rect">
            <a:avLst/>
          </a:prstGeom>
          <a:noFill/>
        </p:spPr>
        <p:txBody>
          <a:bodyPr wrap="square" rtlCol="0">
            <a:spAutoFit/>
          </a:bodyPr>
          <a:lstStyle/>
          <a:p>
            <a:pPr algn="just"/>
            <a:r>
              <a:rPr lang="mn-MN" sz="1200" dirty="0">
                <a:latin typeface="Bahnschrift" panose="020B0502040204020203" pitchFamily="34" charset="0"/>
              </a:rPr>
              <a:t>      </a:t>
            </a:r>
            <a:r>
              <a:rPr lang="en-US" sz="1200" b="1" dirty="0">
                <a:latin typeface="Bahnschrift" panose="020B0502040204020203" pitchFamily="34" charset="0"/>
              </a:rPr>
              <a:t>“OpenAI”</a:t>
            </a:r>
            <a:r>
              <a:rPr lang="mn-MN" sz="1200" dirty="0">
                <a:latin typeface="Bahnschrift" panose="020B0502040204020203" pitchFamily="34" charset="0"/>
              </a:rPr>
              <a:t> компанийн хөгжүүлсэн </a:t>
            </a:r>
            <a:r>
              <a:rPr lang="en-US" sz="1200" b="1" dirty="0">
                <a:latin typeface="Bahnschrift" panose="020B0502040204020203" pitchFamily="34" charset="0"/>
              </a:rPr>
              <a:t>“ChatGPT”</a:t>
            </a:r>
            <a:r>
              <a:rPr lang="mn-MN" sz="1200" dirty="0">
                <a:latin typeface="Bahnschrift" panose="020B0502040204020203" pitchFamily="34" charset="0"/>
              </a:rPr>
              <a:t> гэх хиймэл оюунд суурилсан</a:t>
            </a:r>
            <a:r>
              <a:rPr lang="en-US" sz="1200" dirty="0">
                <a:latin typeface="Bahnschrift" panose="020B0502040204020203" pitchFamily="34" charset="0"/>
              </a:rPr>
              <a:t> </a:t>
            </a:r>
            <a:r>
              <a:rPr lang="mn-MN" sz="1200" dirty="0">
                <a:latin typeface="Bahnschrift" panose="020B0502040204020203" pitchFamily="34" charset="0"/>
              </a:rPr>
              <a:t>ухаалаг агент</a:t>
            </a:r>
            <a:r>
              <a:rPr lang="en-US" sz="1200" dirty="0">
                <a:latin typeface="Bahnschrift" panose="020B0502040204020203" pitchFamily="34" charset="0"/>
              </a:rPr>
              <a:t> 2022 </a:t>
            </a:r>
            <a:r>
              <a:rPr lang="mn-MN" sz="1200" dirty="0">
                <a:latin typeface="Bahnschrift" panose="020B0502040204020203" pitchFamily="34" charset="0"/>
              </a:rPr>
              <a:t>оны 11-р сарын 30-ны өдөр олон нийтийн хүртээл болсон билээ</a:t>
            </a:r>
            <a:r>
              <a:rPr lang="en-US" sz="1200" dirty="0">
                <a:latin typeface="Bahnschrift" panose="020B0502040204020203" pitchFamily="34" charset="0"/>
              </a:rPr>
              <a:t>.</a:t>
            </a:r>
            <a:r>
              <a:rPr lang="mn-MN" sz="1200" dirty="0">
                <a:latin typeface="Bahnschrift" panose="020B0502040204020203" pitchFamily="34" charset="0"/>
              </a:rPr>
              <a:t> Нээлтийн өдрөөс хойш маш олон хүнд хурдацтай хүрч, зөвхөн технологийн гэлтгүй шинжлэх ухаан сонирхогчид, нийгэм, эдийн засаг судлаачдын сонирхлыг ихээр татсаар байна.</a:t>
            </a:r>
          </a:p>
          <a:p>
            <a:pPr algn="just"/>
            <a:r>
              <a:rPr lang="mn-MN" sz="1200" dirty="0">
                <a:latin typeface="Bahnschrift" panose="020B0502040204020203" pitchFamily="34" charset="0"/>
              </a:rPr>
              <a:t>      Хүний хэлээр ярилцаж, асуултад төвөггүй хариулж, шаардлагын дагуу бичвэр үүсгэх гэх мэт үйлдлийг </a:t>
            </a:r>
            <a:r>
              <a:rPr lang="mn-MN" sz="1200" b="1" dirty="0">
                <a:solidFill>
                  <a:schemeClr val="accent2">
                    <a:lumMod val="50000"/>
                  </a:schemeClr>
                </a:solidFill>
                <a:latin typeface="Bahnschrift" panose="020B0502040204020203" pitchFamily="34" charset="0"/>
              </a:rPr>
              <a:t>бараг төгс</a:t>
            </a:r>
            <a:r>
              <a:rPr lang="mn-MN" sz="1200" b="1" dirty="0">
                <a:latin typeface="Bahnschrift" panose="020B0502040204020203" pitchFamily="34" charset="0"/>
              </a:rPr>
              <a:t> </a:t>
            </a:r>
            <a:r>
              <a:rPr lang="mn-MN" sz="1200" dirty="0">
                <a:latin typeface="Bahnschrift" panose="020B0502040204020203" pitchFamily="34" charset="0"/>
              </a:rPr>
              <a:t>түвшинд гүйцэтгэхийн сацуу харилцан яриаг бүрэн ойлгож байгаа нь хиймэл оюуны салбарын боломж бололцоо хэчнээн өргөн гэдгийг нотолсоор байна.</a:t>
            </a:r>
          </a:p>
          <a:p>
            <a:pPr algn="just"/>
            <a:r>
              <a:rPr lang="mn-MN" sz="1200" dirty="0">
                <a:latin typeface="Bahnschrift" panose="020B0502040204020203" pitchFamily="34" charset="0"/>
              </a:rPr>
              <a:t>      </a:t>
            </a:r>
            <a:r>
              <a:rPr lang="en-US" sz="1200" dirty="0">
                <a:latin typeface="Bahnschrift" panose="020B0502040204020203" pitchFamily="34" charset="0"/>
              </a:rPr>
              <a:t>      </a:t>
            </a:r>
          </a:p>
        </p:txBody>
      </p:sp>
      <p:cxnSp>
        <p:nvCxnSpPr>
          <p:cNvPr id="3" name="Straight Connector 2">
            <a:extLst>
              <a:ext uri="{FF2B5EF4-FFF2-40B4-BE49-F238E27FC236}">
                <a16:creationId xmlns:a16="http://schemas.microsoft.com/office/drawing/2014/main" id="{3057AD70-00AA-8D1E-B1D8-D181457B8BA0}"/>
              </a:ext>
            </a:extLst>
          </p:cNvPr>
          <p:cNvCxnSpPr/>
          <p:nvPr/>
        </p:nvCxnSpPr>
        <p:spPr>
          <a:xfrm>
            <a:off x="369429" y="1193260"/>
            <a:ext cx="11429868" cy="0"/>
          </a:xfrm>
          <a:prstGeom prst="line">
            <a:avLst/>
          </a:prstGeom>
          <a:ln w="127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7AD32836-DEEA-A318-E308-42DC576F506F}"/>
              </a:ext>
            </a:extLst>
          </p:cNvPr>
          <p:cNvCxnSpPr/>
          <p:nvPr/>
        </p:nvCxnSpPr>
        <p:spPr>
          <a:xfrm>
            <a:off x="381066" y="6359236"/>
            <a:ext cx="11429868" cy="0"/>
          </a:xfrm>
          <a:prstGeom prst="line">
            <a:avLst/>
          </a:prstGeom>
          <a:ln w="127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nvGrpSpPr>
          <p:cNvPr id="12" name="Group 11">
            <a:extLst>
              <a:ext uri="{FF2B5EF4-FFF2-40B4-BE49-F238E27FC236}">
                <a16:creationId xmlns:a16="http://schemas.microsoft.com/office/drawing/2014/main" id="{3C94F4E7-6293-8024-F5FE-2C653F0CD474}"/>
              </a:ext>
            </a:extLst>
          </p:cNvPr>
          <p:cNvGrpSpPr/>
          <p:nvPr/>
        </p:nvGrpSpPr>
        <p:grpSpPr>
          <a:xfrm>
            <a:off x="1542001" y="4072418"/>
            <a:ext cx="8319672" cy="2252355"/>
            <a:chOff x="1542001" y="4130783"/>
            <a:chExt cx="8319672" cy="2252355"/>
          </a:xfrm>
        </p:grpSpPr>
        <p:sp>
          <p:nvSpPr>
            <p:cNvPr id="6" name="TextBox 5">
              <a:extLst>
                <a:ext uri="{FF2B5EF4-FFF2-40B4-BE49-F238E27FC236}">
                  <a16:creationId xmlns:a16="http://schemas.microsoft.com/office/drawing/2014/main" id="{064C5034-27C0-A651-110F-47D1DE3C5CCA}"/>
                </a:ext>
              </a:extLst>
            </p:cNvPr>
            <p:cNvSpPr txBox="1"/>
            <p:nvPr/>
          </p:nvSpPr>
          <p:spPr>
            <a:xfrm>
              <a:off x="4140352" y="6152306"/>
              <a:ext cx="3122971" cy="230832"/>
            </a:xfrm>
            <a:prstGeom prst="rect">
              <a:avLst/>
            </a:prstGeom>
            <a:noFill/>
          </p:spPr>
          <p:txBody>
            <a:bodyPr wrap="none" rtlCol="0">
              <a:spAutoFit/>
            </a:bodyPr>
            <a:lstStyle/>
            <a:p>
              <a:r>
                <a:rPr lang="mn-MN" sz="900" dirty="0"/>
                <a:t>Зургийн эх сурвалж: </a:t>
              </a:r>
              <a:r>
                <a:rPr lang="en-US" sz="900" dirty="0"/>
                <a:t>https://ericboerner.com/news/ai-treaty/</a:t>
              </a:r>
            </a:p>
          </p:txBody>
        </p:sp>
        <p:pic>
          <p:nvPicPr>
            <p:cNvPr id="1030" name="Picture 6" descr="World Wide Artificial Intelligence (AI) Treaty | Eric Jon Boerner">
              <a:extLst>
                <a:ext uri="{FF2B5EF4-FFF2-40B4-BE49-F238E27FC236}">
                  <a16:creationId xmlns:a16="http://schemas.microsoft.com/office/drawing/2014/main" id="{E69BCD4D-F240-E6CF-6A36-F2E7EDB1B3D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756"/>
            <a:stretch/>
          </p:blipFill>
          <p:spPr bwMode="auto">
            <a:xfrm>
              <a:off x="1542001" y="4130783"/>
              <a:ext cx="8319672" cy="209566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sp>
        <p:nvSpPr>
          <p:cNvPr id="8" name="TextBox 7">
            <a:extLst>
              <a:ext uri="{FF2B5EF4-FFF2-40B4-BE49-F238E27FC236}">
                <a16:creationId xmlns:a16="http://schemas.microsoft.com/office/drawing/2014/main" id="{23494246-A99D-CD5E-0CC2-8A67E635ACE9}"/>
              </a:ext>
            </a:extLst>
          </p:cNvPr>
          <p:cNvSpPr txBox="1"/>
          <p:nvPr/>
        </p:nvSpPr>
        <p:spPr>
          <a:xfrm>
            <a:off x="4164123" y="1268461"/>
            <a:ext cx="3840480" cy="2862322"/>
          </a:xfrm>
          <a:prstGeom prst="rect">
            <a:avLst/>
          </a:prstGeom>
          <a:noFill/>
        </p:spPr>
        <p:txBody>
          <a:bodyPr wrap="square" rtlCol="0">
            <a:spAutoFit/>
          </a:bodyPr>
          <a:lstStyle/>
          <a:p>
            <a:pPr algn="just"/>
            <a:r>
              <a:rPr lang="en-US" sz="1200" dirty="0">
                <a:latin typeface="Bahnschrift" panose="020B0502040204020203" pitchFamily="34" charset="0"/>
              </a:rPr>
              <a:t>      </a:t>
            </a:r>
            <a:r>
              <a:rPr lang="mn-MN" sz="1200" dirty="0">
                <a:latin typeface="Bahnschrift" panose="020B0502040204020203" pitchFamily="34" charset="0"/>
              </a:rPr>
              <a:t>Чатботоос</a:t>
            </a:r>
            <a:r>
              <a:rPr lang="en-US" sz="1200" dirty="0">
                <a:latin typeface="Bahnschrift" panose="020B0502040204020203" pitchFamily="34" charset="0"/>
              </a:rPr>
              <a:t> </a:t>
            </a:r>
            <a:r>
              <a:rPr lang="mn-MN" sz="1200" dirty="0">
                <a:latin typeface="Bahnschrift" panose="020B0502040204020203" pitchFamily="34" charset="0"/>
              </a:rPr>
              <a:t>эхлээд сургалтын хэрэгсэл хүртэл өргөн хүрээнд хэрэглэгдэж байгаа хэдий ч үүнийг нь даган мэдээллийн нууцлал, өгөгдлийн алдаатай байдал, нэг талыг баримталсан байдал гэх мэт дутагдлуудаас ёс зүйн асуудлууд урган гарч ирэх тохиолдол бий.</a:t>
            </a:r>
            <a:endParaRPr lang="en-US" sz="1200" dirty="0">
              <a:latin typeface="Bahnschrift" panose="020B0502040204020203" pitchFamily="34" charset="0"/>
            </a:endParaRPr>
          </a:p>
          <a:p>
            <a:pPr algn="just"/>
            <a:r>
              <a:rPr lang="mn-MN" sz="1200" dirty="0"/>
              <a:t>      </a:t>
            </a:r>
            <a:r>
              <a:rPr lang="mn-MN" sz="1200" dirty="0">
                <a:latin typeface="Bahnschrift" panose="020B0502040204020203" pitchFamily="34" charset="0"/>
              </a:rPr>
              <a:t>Гайхмаар төгс ажиллагаа нь олон хүнийг гайхшируулаад зогсохгүй айдаст хүргэх нь ч бий. </a:t>
            </a:r>
            <a:r>
              <a:rPr lang="en-US" sz="1200" dirty="0">
                <a:latin typeface="Bahnschrift" panose="020B0502040204020203" pitchFamily="34" charset="0"/>
              </a:rPr>
              <a:t>“</a:t>
            </a:r>
            <a:r>
              <a:rPr lang="mn-MN" sz="1200" i="1" dirty="0">
                <a:latin typeface="Bahnschrift" panose="020B0502040204020203" pitchFamily="34" charset="0"/>
              </a:rPr>
              <a:t>Ингээд л бэлэн код гаргаад ирэх юм бол хөгжүүлэгч гэдэг мэргэжил байхгүй болох юм уу?</a:t>
            </a:r>
            <a:r>
              <a:rPr lang="en-US" sz="1200" dirty="0">
                <a:latin typeface="Bahnschrift" panose="020B0502040204020203" pitchFamily="34" charset="0"/>
              </a:rPr>
              <a:t>”</a:t>
            </a:r>
            <a:r>
              <a:rPr lang="mn-MN" sz="1200" dirty="0">
                <a:latin typeface="Bahnschrift" panose="020B0502040204020203" pitchFamily="34" charset="0"/>
              </a:rPr>
              <a:t>, </a:t>
            </a:r>
            <a:r>
              <a:rPr lang="en-US" sz="1200" dirty="0">
                <a:latin typeface="Bahnschrift" panose="020B0502040204020203" pitchFamily="34" charset="0"/>
              </a:rPr>
              <a:t>“</a:t>
            </a:r>
            <a:r>
              <a:rPr lang="mn-MN" sz="1200" i="1" dirty="0">
                <a:latin typeface="Bahnschrift" panose="020B0502040204020203" pitchFamily="34" charset="0"/>
              </a:rPr>
              <a:t>Оюутан, сурагчид бэлэн зүйл ашиглаж, өөрийн тархиа хөгжүүлэхгүй байна.</a:t>
            </a:r>
            <a:r>
              <a:rPr lang="en-US" sz="1200" dirty="0">
                <a:latin typeface="Bahnschrift" panose="020B0502040204020203" pitchFamily="34" charset="0"/>
              </a:rPr>
              <a:t>”</a:t>
            </a:r>
            <a:r>
              <a:rPr lang="mn-MN" sz="1200" dirty="0">
                <a:latin typeface="Bahnschrift" panose="020B0502040204020203" pitchFamily="34" charset="0"/>
              </a:rPr>
              <a:t> гэх мэт яриа дэлгэрч эхэлсэн. Хэдийгээр их хэмжээний ажлын байр хасагдах боловч зэрэгцээд хүний төсөөлөө ч үгүй ажлын байрууд шинээр бий болох болно.</a:t>
            </a:r>
            <a:endParaRPr lang="en-US" sz="1200" dirty="0"/>
          </a:p>
        </p:txBody>
      </p:sp>
      <p:sp>
        <p:nvSpPr>
          <p:cNvPr id="10" name="TextBox 9">
            <a:extLst>
              <a:ext uri="{FF2B5EF4-FFF2-40B4-BE49-F238E27FC236}">
                <a16:creationId xmlns:a16="http://schemas.microsoft.com/office/drawing/2014/main" id="{FFF5CE9D-D04C-6223-4CC5-0E7FB06B7096}"/>
              </a:ext>
            </a:extLst>
          </p:cNvPr>
          <p:cNvSpPr txBox="1"/>
          <p:nvPr/>
        </p:nvSpPr>
        <p:spPr>
          <a:xfrm>
            <a:off x="8034873" y="1271555"/>
            <a:ext cx="3840480" cy="2677656"/>
          </a:xfrm>
          <a:prstGeom prst="rect">
            <a:avLst/>
          </a:prstGeom>
          <a:noFill/>
        </p:spPr>
        <p:txBody>
          <a:bodyPr wrap="square" rtlCol="0">
            <a:spAutoFit/>
          </a:bodyPr>
          <a:lstStyle/>
          <a:p>
            <a:pPr algn="just"/>
            <a:r>
              <a:rPr lang="mn-MN" sz="1200" dirty="0">
                <a:latin typeface="Bahnschrift" panose="020B0502040204020203" pitchFamily="34" charset="0"/>
              </a:rPr>
              <a:t>      </a:t>
            </a:r>
            <a:r>
              <a:rPr lang="en-US" sz="1200" b="1" dirty="0">
                <a:latin typeface="Bahnschrift" panose="020B0502040204020203" pitchFamily="34" charset="0"/>
              </a:rPr>
              <a:t>“GPT”</a:t>
            </a:r>
            <a:r>
              <a:rPr lang="mn-MN" sz="1200" b="1" dirty="0">
                <a:latin typeface="Bahnschrift" panose="020B0502040204020203" pitchFamily="34" charset="0"/>
              </a:rPr>
              <a:t> </a:t>
            </a:r>
            <a:r>
              <a:rPr lang="mn-MN" sz="1200" dirty="0">
                <a:latin typeface="Bahnschrift" panose="020B0502040204020203" pitchFamily="34" charset="0"/>
              </a:rPr>
              <a:t>гэдэг үгийг та аль хэдийнээ интернэтээс хайгаад үзсэн байх. Энэ нь хиймэл оюуны нэгэн салбар болох</a:t>
            </a:r>
            <a:r>
              <a:rPr lang="en-US" sz="1200" dirty="0">
                <a:latin typeface="Bahnschrift" panose="020B0502040204020203" pitchFamily="34" charset="0"/>
              </a:rPr>
              <a:t> </a:t>
            </a:r>
            <a:r>
              <a:rPr lang="mn-MN" sz="1200" dirty="0">
                <a:latin typeface="Bahnschrift" panose="020B0502040204020203" pitchFamily="34" charset="0"/>
              </a:rPr>
              <a:t>гүний сургалтад дэвшил авчирсан модель юм. Одоогоор ихэнх том хэмжээний моделиуд гүний сургалтаар бэлтгэгдэж хэрэглэгчдэд хүрсээр байгаа.</a:t>
            </a:r>
            <a:r>
              <a:rPr lang="mn-MN" sz="1200" b="1" dirty="0">
                <a:latin typeface="Bahnschrift" panose="020B0502040204020203" pitchFamily="34" charset="0"/>
              </a:rPr>
              <a:t> </a:t>
            </a:r>
            <a:r>
              <a:rPr lang="mn-MN" sz="1200" dirty="0">
                <a:latin typeface="Bahnschrift" panose="020B0502040204020203" pitchFamily="34" charset="0"/>
              </a:rPr>
              <a:t>Энгийнээр хэлбэл гүний сургалт нь маш их хэмжээний өгөгдөлд удаан хугацааны туршид дүн шинжилгээ хийж, цаашид хэрэглэгчийн асуух магадлалтай асуултуудыг таамаглаж урьдчилан бэлдсэн байдаг. Харин тэр бэлдэх үйл явцыг хиймэл оюуны топ хөгжүүлэгчид ухаан сийлж, алдаа гаргахааргүй моделийг бий болгох алгоритм, архитектурыг зохиодог байна.</a:t>
            </a:r>
          </a:p>
        </p:txBody>
      </p:sp>
    </p:spTree>
    <p:extLst>
      <p:ext uri="{BB962C8B-B14F-4D97-AF65-F5344CB8AC3E}">
        <p14:creationId xmlns:p14="http://schemas.microsoft.com/office/powerpoint/2010/main" val="2541415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322</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Bahnschrift</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Munh-Orgil Boldbaatar</dc:creator>
  <cp:lastModifiedBy>Munh-Orgil Boldbaatar</cp:lastModifiedBy>
  <cp:revision>17</cp:revision>
  <dcterms:created xsi:type="dcterms:W3CDTF">2024-02-20T02:36:56Z</dcterms:created>
  <dcterms:modified xsi:type="dcterms:W3CDTF">2024-02-20T13:21:26Z</dcterms:modified>
</cp:coreProperties>
</file>