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69FC73-E8CC-4E26-9932-DE4A2CF1649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72580D-CB0A-4A5F-B379-E15F5604327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4712AA-D5ED-4263-9E86-99A48F4FF0F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88262B-FC62-416F-B204-9F1ED2BF63D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1B6C8-F366-4C80-8A0A-FEE4ECC6D92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B58A4-156D-4ACC-B05D-369F736E28C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E0752-66DB-4E48-A4ED-464FAC8CF01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ACC6F-E00F-4FA3-A9AA-073B987CC86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4A68E-4DFC-4532-8DD4-E2B4EA16351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A1DBF-E555-435C-B8F2-1967A1373A4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0E651-4928-4DDA-9DD8-CC9D18EDB02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D76E7C-5A5F-46A2-B9A8-5907007C0CB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79A36-B5D3-4B8C-AD6F-F879FFBAAEE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80898-B17C-45CA-B08C-D176CBBB8AC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AA818-44D1-4A46-9DC3-1F83F3F9550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E759A0-04AD-482B-94BF-96F1F00F54A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1EF63A-489D-4E07-A1A8-6892293341A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96732E-CAF7-482E-82D7-3527BCA69B4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0D92D8-E3A8-444A-94F9-5F4667292A7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4A961-D89D-4597-9653-E69E39A6B18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E0262B-E2B8-45CE-920C-060F11726C6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772551-B2AD-4288-8A48-0A6C10C631E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5BACDC-4D02-41E0-BDD1-37506585E51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0247FC-7A48-424D-ADB7-A8DDA9BB7ED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D75E17-5512-475F-AE36-6FF5493639D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CD990-2889-4ABD-AAD8-710C2EA31EC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BA176-A9AB-415C-9E7B-BDE45906124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C80CC-5B54-4D67-830F-448BED98C9E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C9AE82-0565-4E48-8CC7-975FE1064F0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913802-1026-43BB-98EB-9A7454D1177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0209DB-07BE-4759-9AE7-AAABABE957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812A1F-3495-48E2-9206-3C4A3D1E54E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8E46EF-F8E1-4D03-AE3C-763FF23A878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D37064-AC35-43F8-9705-8344F203EA6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6D4091-CA3E-47C8-85D0-B99072EE0FD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B70F09-A9E7-4AD4-96FB-CF958C6B458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954F78-B35D-4AA0-B6B0-A34EDBCCCA7D}" type="slidenum">
              <a:rPr b="0" lang="e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A9055F3-E9B6-4468-A1EF-59CCC5CC22EF}" type="slidenum">
              <a:rPr b="0" lang="e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4BA5A5-B548-42CF-82A6-A57DC6A3FEAB}" type="slidenum">
              <a:rPr b="0" lang="e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matplotlib.org/stable/api/_as_gen/matplotlib.pyplot.plot.html#examples-using-matplotlib-pyplot-plot" TargetMode="External"/><Relationship Id="rId2" Type="http://schemas.openxmlformats.org/officeDocument/2006/relationships/hyperlink" Target="https://nyandwi.com/machine_learning_complete/04_data_visualization_with_seaborn/#plotting-multiple-categorical-plots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¿Cómpro esta acción?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Caso real, entero , natural...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3280" y="1748520"/>
            <a:ext cx="8542080" cy="31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¿Como se distribuyen los datos?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OK, retomando la última idea…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Si graficara esas frecuencias vería qué pinta tiene cómo se distribuye entre sus valores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posibles la variable, cuáles son más o menos frecuentes, interesante!</a:t>
            </a:r>
            <a:br>
              <a:rPr sz="1800"/>
            </a:b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Ok, si es una variable discreta, todo bien… grafico una barra para cada valor  y vemos…</a:t>
            </a:r>
            <a:br>
              <a:rPr sz="1800"/>
            </a:b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adadad"/>
              </a:buClr>
              <a:buFont typeface="Arial"/>
              <a:buChar char="-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1198440" y="2186640"/>
            <a:ext cx="68436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¿y si es continua?</a:t>
            </a:r>
            <a:endParaRPr b="0" lang="en-US" sz="1800" spc="-1" strike="noStrike">
              <a:latin typeface="Arial"/>
            </a:endParaRPr>
          </a:p>
          <a:p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# Si ‘discretizo’ un rango de valores, armo barritas -&gt; Histograma</a:t>
            </a:r>
            <a:endParaRPr b="0" lang="en-US" sz="1800" spc="-1" strike="noStrike">
              <a:latin typeface="Arial"/>
            </a:endParaRPr>
          </a:p>
          <a:p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# Si aproximo con una función cada valor -&gt; Densidad por Kernel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¿Y esta información? Parece ser mejor verlo, ¿no?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52" name="Google Shape;91;p18" descr=""/>
          <p:cNvPicPr/>
          <p:nvPr/>
        </p:nvPicPr>
        <p:blipFill>
          <a:blip r:embed="rId1"/>
          <a:stretch/>
        </p:blipFill>
        <p:spPr>
          <a:xfrm>
            <a:off x="1473480" y="1017720"/>
            <a:ext cx="5797080" cy="354888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92;p18"/>
          <p:cNvSpPr/>
          <p:nvPr/>
        </p:nvSpPr>
        <p:spPr>
          <a:xfrm>
            <a:off x="3242880" y="4625280"/>
            <a:ext cx="39052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fffff"/>
                </a:solidFill>
                <a:latin typeface="Arial"/>
                <a:ea typeface="Arial"/>
              </a:rPr>
              <a:t>Peso Pingüinos especie Chinstrap en g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Tipos de gráficos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Histogramas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Boxplot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Gráficos de densidad por kernel, o KDEplot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Violinplot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Corplot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Scatterplot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Gráficos de regresión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Google Shape;99;p19" descr=""/>
          <p:cNvPicPr/>
          <p:nvPr/>
        </p:nvPicPr>
        <p:blipFill>
          <a:blip r:embed="rId1"/>
          <a:stretch/>
        </p:blipFill>
        <p:spPr>
          <a:xfrm>
            <a:off x="6115320" y="64080"/>
            <a:ext cx="3026520" cy="148356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00;p19" descr=""/>
          <p:cNvPicPr/>
          <p:nvPr/>
        </p:nvPicPr>
        <p:blipFill>
          <a:blip r:embed="rId2"/>
          <a:stretch/>
        </p:blipFill>
        <p:spPr>
          <a:xfrm>
            <a:off x="3814200" y="693360"/>
            <a:ext cx="2005560" cy="13910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1;p19" descr=""/>
          <p:cNvPicPr/>
          <p:nvPr/>
        </p:nvPicPr>
        <p:blipFill>
          <a:blip r:embed="rId3"/>
          <a:stretch/>
        </p:blipFill>
        <p:spPr>
          <a:xfrm>
            <a:off x="5984640" y="1659600"/>
            <a:ext cx="2590920" cy="14835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2;p19" descr=""/>
          <p:cNvPicPr/>
          <p:nvPr/>
        </p:nvPicPr>
        <p:blipFill>
          <a:blip r:embed="rId4"/>
          <a:stretch/>
        </p:blipFill>
        <p:spPr>
          <a:xfrm>
            <a:off x="4008960" y="2471760"/>
            <a:ext cx="1810800" cy="18108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3;p19" descr=""/>
          <p:cNvPicPr/>
          <p:nvPr/>
        </p:nvPicPr>
        <p:blipFill>
          <a:blip r:embed="rId5"/>
          <a:stretch/>
        </p:blipFill>
        <p:spPr>
          <a:xfrm>
            <a:off x="7136280" y="3145680"/>
            <a:ext cx="2005560" cy="200556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104;p19" descr=""/>
          <p:cNvPicPr/>
          <p:nvPr/>
        </p:nvPicPr>
        <p:blipFill>
          <a:blip r:embed="rId6"/>
          <a:stretch/>
        </p:blipFill>
        <p:spPr>
          <a:xfrm>
            <a:off x="5038920" y="3924360"/>
            <a:ext cx="2020320" cy="122652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05;p19" descr=""/>
          <p:cNvPicPr/>
          <p:nvPr/>
        </p:nvPicPr>
        <p:blipFill>
          <a:blip r:embed="rId7"/>
          <a:stretch/>
        </p:blipFill>
        <p:spPr>
          <a:xfrm>
            <a:off x="2032920" y="2722680"/>
            <a:ext cx="1810800" cy="13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Hablemos de pingüinos…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5" name="Google Shape;112;p20" descr=""/>
          <p:cNvPicPr/>
          <p:nvPr/>
        </p:nvPicPr>
        <p:blipFill>
          <a:blip r:embed="rId1"/>
          <a:stretch/>
        </p:blipFill>
        <p:spPr>
          <a:xfrm>
            <a:off x="1633680" y="1349280"/>
            <a:ext cx="5741280" cy="32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El pico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8" name="Google Shape;119;p21" descr=""/>
          <p:cNvPicPr/>
          <p:nvPr/>
        </p:nvPicPr>
        <p:blipFill>
          <a:blip r:embed="rId1"/>
          <a:stretch/>
        </p:blipFill>
        <p:spPr>
          <a:xfrm>
            <a:off x="1873800" y="1350000"/>
            <a:ext cx="5846040" cy="33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La aleta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71" name="Google Shape;126;p22" descr=""/>
          <p:cNvPicPr/>
          <p:nvPr/>
        </p:nvPicPr>
        <p:blipFill>
          <a:blip r:embed="rId1"/>
          <a:stretch/>
        </p:blipFill>
        <p:spPr>
          <a:xfrm>
            <a:off x="1565640" y="1017720"/>
            <a:ext cx="5407560" cy="40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¿De qué va el dataset entonces?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74" name="Google Shape;133;p23" descr=""/>
          <p:cNvPicPr/>
          <p:nvPr/>
        </p:nvPicPr>
        <p:blipFill>
          <a:blip r:embed="rId1"/>
          <a:stretch/>
        </p:blipFill>
        <p:spPr>
          <a:xfrm>
            <a:off x="390960" y="1017720"/>
            <a:ext cx="8071200" cy="40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Intentemos resolver algunas consultas…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¿Cuántos pingüinos hay por isla?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¿Cómo se distribuyen de los pesos de los pingüinos? ¿alguna sutileza?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*En función del peso ¿Serán distintos machos y hembras en cada especie?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¿Qué relación hay entre las variables? ¿Habrá alguna forma de “verlo”?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¿Podrá verse esto entre todas las variables?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¿Será que con las variables numéricas alcance para separar por especie?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Fuentes de ‘Inspiración’: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https://matplotlib.org/stable/api/_as_gen/matplotlib.pyplot.plot.html#examples-using-matplotlib-pyplot-plot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https://nyandwi.com/machine_learning_complete/04_data_visualization_with_seaborn/#plotting-multiple-categorical-plots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dd0e1"/>
                </a:solidFill>
                <a:latin typeface="Arial"/>
                <a:ea typeface="Arial"/>
              </a:rPr>
              <a:t>https://towardsdatascience.com/customizing-multiple-subplots-in-matplotlib-a3e1c2e099bc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¿Y estas?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56840" y="1143000"/>
            <a:ext cx="8227800" cy="19738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57200" y="3218760"/>
            <a:ext cx="7548840" cy="15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¿Qué quiero que hagan?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Busquen alguna otra variable (relación entre variables), y verifiquen gráficamente si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sería útil para el objetivo de sexar dada alguna especie(diferenciar por sexo), y para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diferenciar especies?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¿Están asociadas las especies a islas? Muéstrenlo gráficamente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¿Considerarían codificar alguna variable categórica para algún tipo de análisis?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¡Háganlo!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457200" y="457200"/>
            <a:ext cx="8229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Hacer la guía de ejercicios...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380916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Manos a la obra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914400" y="1371600"/>
            <a:ext cx="754272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*¿Cuál fué el mayor precio que tuvo la acción en el período?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*¿Y el mínimo?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*Busquen la mayor racha de subida de precio consecutiva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*Busquen la mayor racha de baja del precio de la acción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1701000"/>
            <a:ext cx="8518320" cy="1131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200" spc="-1" strike="noStrike">
                <a:solidFill>
                  <a:srgbClr val="ffffff"/>
                </a:solidFill>
                <a:latin typeface="Arial"/>
                <a:ea typeface="Arial"/>
              </a:rPr>
              <a:t>Visualización - 01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11760" y="3900960"/>
            <a:ext cx="8518320" cy="790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adadad"/>
                </a:solidFill>
                <a:latin typeface="Arial"/>
                <a:ea typeface="Arial"/>
              </a:rPr>
              <a:t>Laboratorio de Datos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729" spc="-1" strike="noStrike">
                <a:solidFill>
                  <a:srgbClr val="adadad"/>
                </a:solidFill>
                <a:latin typeface="Arial"/>
                <a:ea typeface="Arial"/>
              </a:rPr>
              <a:t>2do. Cuatrimestre - 2023</a:t>
            </a:r>
            <a:endParaRPr b="0" lang="en-US" sz="1729" spc="-1" strike="noStrike">
              <a:latin typeface="Arial"/>
            </a:endParaRPr>
          </a:p>
        </p:txBody>
      </p:sp>
      <p:pic>
        <p:nvPicPr>
          <p:cNvPr id="127" name="Google Shape;56;p13" descr=""/>
          <p:cNvPicPr/>
          <p:nvPr/>
        </p:nvPicPr>
        <p:blipFill>
          <a:blip r:embed="rId1"/>
          <a:stretch/>
        </p:blipFill>
        <p:spPr>
          <a:xfrm>
            <a:off x="8074080" y="52200"/>
            <a:ext cx="969840" cy="97560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57;p13" descr=""/>
          <p:cNvPicPr/>
          <p:nvPr/>
        </p:nvPicPr>
        <p:blipFill>
          <a:blip r:embed="rId2"/>
          <a:stretch/>
        </p:blipFill>
        <p:spPr>
          <a:xfrm>
            <a:off x="166320" y="163440"/>
            <a:ext cx="1938960" cy="7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343400" y="914400"/>
            <a:ext cx="4710600" cy="36738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106000" cy="34272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0" y="2915280"/>
            <a:ext cx="4163040" cy="234072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2286000" y="228600"/>
            <a:ext cx="685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John Snow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200400" y="360"/>
            <a:ext cx="2313360" cy="51426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0" y="228600"/>
            <a:ext cx="31996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¿Cuál es el peso mayoritariamente levantado por la gente de este gimnasio?</a:t>
            </a:r>
            <a:endParaRPr b="0" lang="en-US" sz="1800" spc="-1" strike="noStrike">
              <a:solidFill>
                <a:srgbClr val="999999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1828800"/>
            <a:ext cx="319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¿Cuál les parece que nunca se usó, o extremadamente poco?</a:t>
            </a:r>
            <a:endParaRPr b="0" lang="en-US" sz="1800" spc="-1" strike="noStrike">
              <a:solidFill>
                <a:srgbClr val="999999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514480" y="228600"/>
            <a:ext cx="362880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¿Puede discriminar un sector de pesos levantado por gente MUY MUY forzuda, CLARAMENTE difereniado del resto?</a:t>
            </a:r>
            <a:endParaRPr b="0" lang="en-US" sz="1800" spc="-1" strike="noStrike">
              <a:solidFill>
                <a:srgbClr val="999999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715000" y="2286000"/>
            <a:ext cx="31996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Tengan esta imagen en sus mentes, porque...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YAVANAVER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3200400"/>
            <a:ext cx="27424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999999"/>
                </a:solidFill>
                <a:latin typeface="Arial"/>
                <a:ea typeface="DejaVu Sans"/>
              </a:rPr>
              <a:t>¿Hay algún tipo de sesgo hacia pesos menores, o mayores?</a:t>
            </a:r>
            <a:endParaRPr b="0" lang="en-US" sz="18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¿Por qué o para qué visualizar?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Es una buena forma de Resumir información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Es una manera ¨ver¨ tendencias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Gran forma de detectar valores anómalos(outliers)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Es una excelente manera de ver relaciones entre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Fomenta hacerse preguntas, y en consecuencia elaborar hipótesis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Es una forma visual de mostrar resultados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Es una gran forma de responder preguntas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ffffff"/>
                </a:solidFill>
                <a:latin typeface="Arial"/>
                <a:ea typeface="Arial"/>
              </a:rPr>
              <a:t>¿Variable? ¿qué?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A grandes rasgos nos interesan 2 tipos de variables: numéricas y categóricas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Dentro de las numéricas tenemos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- Discretas (números enteros)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- Continuas (números reales)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Dentro de las categóricas tenemos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-Las que definen una categoría dada (rojo, azul, verde)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-Las que definen una categoría Ordinal (Mucho, poco, nada)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20" spc="-1" strike="noStrike">
                <a:solidFill>
                  <a:srgbClr val="ffffff"/>
                </a:solidFill>
                <a:latin typeface="Arial"/>
                <a:ea typeface="Arial"/>
              </a:rPr>
              <a:t>Pero antes vale la pena [recordar/aprender] algunas cosas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La media es el promedio de una variable numérica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La mediana es, si ordeno los datos de menor a mayor, el valor del dato que queda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a la mitad. En caso de ser impar el número de datos, la mediana será el promedio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de los dos valores del medio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Los cuantiles son, siguiendo la misma lógica de la mediana, el valor que queda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ante cierta proporción de los datos, siendo que el cuantil 50 coincide con la mediana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El desvío estándar es cuánto se desvían los valores de una variable respecto de la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media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* Entonces, si graficara las frecuencias(count) de esos valores ordenados… ¿Qué </a:t>
            </a:r>
            <a:r>
              <a:rPr b="0" lang="es" sz="1800" spc="-1" strike="noStrike">
                <a:solidFill>
                  <a:srgbClr val="adadad"/>
                </a:solidFill>
                <a:latin typeface="Arial"/>
                <a:ea typeface="Arial"/>
              </a:rPr>
              <a:t>sería?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2023-09-29T15:19:14Z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