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800"/>
  </p:normalViewPr>
  <p:slideViewPr>
    <p:cSldViewPr snapToGrid="0">
      <p:cViewPr varScale="1">
        <p:scale>
          <a:sx n="212" d="100"/>
          <a:sy n="212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856F-6228-0449-AFBE-B3BD436D76FB}" type="datetimeFigureOut">
              <a:t>7/18/24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C67EC-7659-144E-97C9-8FE61C2FF49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494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C67EC-7659-144E-97C9-8FE61C2FF49D}" type="slidenum"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34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C67EC-7659-144E-97C9-8FE61C2FF49D}" type="slidenum">
              <a:rPr lang="en-KR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840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C0A5-E7CB-8BAD-48FD-1A8397F9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2B0D8-5706-39F0-6044-53FF9B30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A492-6862-FDEE-C308-4EC86DEA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CD55-0119-2151-8A56-C0E43648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DFF2-4A06-4778-C1B1-9AE91872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96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BE14-174E-90E7-38A6-28F4FD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C3D74-5052-0BBF-7279-1FCCCBFB9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8C95-C759-C1A7-A6EE-A1CC020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E5B6-5F81-223B-CF6F-9A424CD9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63AE-B8E1-2483-CF22-9F18B9D4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75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5CEE8-2E18-8254-3FCF-50525BD9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02BEE-9C45-8A85-B804-93A8BFF3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720A-A614-1FA7-2D3D-3DE13AF0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2041-882E-0A71-18A2-6177A439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2491-E7E5-68FF-7504-2686016E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63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58E8-7818-A81E-7985-0842E7C7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559E-D382-011A-9F34-3B3C6021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51FF-CD03-668A-8FF3-4BA2C169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BC84-183D-20BE-1C21-2539F31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97B1-8DAC-0EBA-B824-8D1737C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165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0BCA-2A3B-CC57-AF54-9C8C04BF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B711C-A1BB-26C4-9C3A-491357DE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0C87-4D29-CC1F-4D19-98275542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7C6F-91A7-C21D-8DC3-080AF44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538C-F415-79B5-78C7-7417794F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67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F04E-D70A-45E6-2E4D-06223175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FB8B-F96D-A023-36CA-5114A7D2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91AA-F2CE-F7DF-BFF1-8E068035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802A0-8A32-146A-141C-9FBD1179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8B711-5B49-1747-E828-22BFC103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67425-42FA-43AC-9505-79191FEF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405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3A63-DA1C-4DEE-7F50-E298D275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DAB5-9E3D-AB57-F0CE-7F3CEEEF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70B58-0E9A-3099-AC9C-2994E16CF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6F361-D1A5-954A-BDA1-166E7B584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3B631-65DD-3DBA-2824-DC747A17F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21BA2-5AFE-6E0D-E8B2-01DA8163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AF8FB-9F6B-44D6-A1A5-2ADF1957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02D0A-83C7-E7CD-9E71-DDAD0726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79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695F-A17F-CD03-4997-B3CDE75A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8A3D5-57D5-0660-B86E-3641D853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8ABD5-3D5E-66C9-E6AC-9B2F3809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C2562-3A37-40AC-C49B-F3E648D2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5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F4864-DE6B-490F-804E-076A6B0F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D916C-A6FF-73F7-4FA8-C6E1AF55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A961F-75D7-1ED6-7D86-DBFCCBBD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9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26D4-F04F-4957-E898-513C5AFA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5B6F-20FF-2738-6732-C841E8DD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C302-3094-2D5B-820E-07AFE9258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CEAE2-8C14-4D48-F8BE-B89E2AB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DECF6-3D29-D64C-9DC9-E45D66E3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0578-B629-1051-CE50-A55DE888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D583-39EE-260D-976B-08DAC9C8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F8822-4228-D936-B8FC-D72B80A44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9B6F-9C75-66C8-714F-D76CAE91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247D0-F34B-D9D4-89F6-6B0CF4A5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2E5C-1997-7072-1EFC-FAD98F1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9C9E-B82E-3CD0-FCB3-0D4897B9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90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348A4-66B6-CC84-38ED-0B895DC7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986E-57F1-3A82-886D-90BDFBE5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DDAF-3440-C155-A11D-BEF0950FC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679E9-44AB-7445-9872-4DF20055B786}" type="datetimeFigureOut">
              <a:t>7/18/24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917D-04B1-55E9-D207-2BF5D0C03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BDF3-F698-DC90-745A-45B1D539D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22998-BFE6-0040-ABF6-9D4CB7034B3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9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EA1D-FDC2-7E27-72C2-1B392D7BA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week3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9FD6-176D-B586-8857-1EAEC7F2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056" y="3626260"/>
            <a:ext cx="9144000" cy="1655762"/>
          </a:xfrm>
        </p:spPr>
        <p:txBody>
          <a:bodyPr/>
          <a:lstStyle/>
          <a:p>
            <a:r>
              <a:rPr lang="en-KR">
                <a:latin typeface="Apple Braille" pitchFamily="2" charset="0"/>
              </a:rPr>
              <a:t>2024-07-18</a:t>
            </a:r>
          </a:p>
        </p:txBody>
      </p:sp>
    </p:spTree>
    <p:extLst>
      <p:ext uri="{BB962C8B-B14F-4D97-AF65-F5344CB8AC3E}">
        <p14:creationId xmlns:p14="http://schemas.microsoft.com/office/powerpoint/2010/main" val="272616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87DD-B57F-2417-12F9-2D874091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E945-3865-602A-2FEF-D786FD88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ret = min(ret, rec(5, 11111b) + w[4][5]);</a:t>
            </a:r>
          </a:p>
          <a:p>
            <a:pPr marL="0" indent="0">
              <a:buNone/>
            </a:pPr>
            <a:r>
              <a:rPr lang="en-KR"/>
              <a:t>ret = min(ret, rec(6, 101111b) + w[4][6]);</a:t>
            </a:r>
          </a:p>
          <a:p>
            <a:pPr marL="0" indent="0">
              <a:buNone/>
            </a:pPr>
            <a:r>
              <a:rPr lang="en-KR"/>
              <a:t>..</a:t>
            </a:r>
          </a:p>
          <a:p>
            <a:pPr marL="0" indent="0">
              <a:buNone/>
            </a:pP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821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1E34-0744-36D8-836D-1BD08FB8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D5C7-5C94-0F42-E74F-4346170E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rec(4, 1111b) </a:t>
            </a:r>
            <a:r>
              <a:rPr lang="ko-KR" altLang="en-US"/>
              <a:t>를 들어오는 경우는 여러번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rec(3, 111b)</a:t>
            </a:r>
          </a:p>
          <a:p>
            <a:pPr marL="0" indent="0">
              <a:buNone/>
            </a:pPr>
            <a:r>
              <a:rPr lang="en-US" altLang="ko-KR"/>
              <a:t>[1, 2, 3]</a:t>
            </a:r>
            <a:r>
              <a:rPr lang="ko-KR" altLang="en-US"/>
              <a:t> 에서 다음으로 </a:t>
            </a:r>
            <a:r>
              <a:rPr lang="en-US" altLang="ko-KR"/>
              <a:t>4</a:t>
            </a:r>
            <a:r>
              <a:rPr lang="ko-KR" altLang="en-US"/>
              <a:t>를 고르는 경우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rec(2, 111b)</a:t>
            </a:r>
          </a:p>
          <a:p>
            <a:pPr marL="0" indent="0">
              <a:buNone/>
            </a:pPr>
            <a:r>
              <a:rPr lang="en-US" altLang="ko-KR"/>
              <a:t>[1, 3, 2] </a:t>
            </a:r>
            <a:r>
              <a:rPr lang="ko-KR" altLang="en-US"/>
              <a:t>에서 다음으로 </a:t>
            </a:r>
            <a:r>
              <a:rPr lang="en-US" altLang="ko-KR"/>
              <a:t>4</a:t>
            </a:r>
            <a:r>
              <a:rPr lang="ko-KR" altLang="en-US"/>
              <a:t>를 고르는 경우</a:t>
            </a:r>
            <a:endParaRPr lang="en-US" altLang="ko-KR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AADB-74D5-A25B-156E-ECC21CDC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0316-7415-7304-B90A-54B775CB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54" y="1382197"/>
            <a:ext cx="10515600" cy="5006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sz="1800"/>
              <a:t>rec(3, 111b)에서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-&gt; ret = min(ret, rec(4, 1111b ) + w[3][4]);</a:t>
            </a:r>
          </a:p>
          <a:p>
            <a:pPr marL="0" indent="0">
              <a:buNone/>
            </a:pPr>
            <a:r>
              <a:rPr lang="en-US" altLang="ko-KR" sz="1800"/>
              <a:t>-&gt; ret = min(ret, rec(5, 10111b ) + w[3][5]);</a:t>
            </a:r>
          </a:p>
          <a:p>
            <a:pPr marL="0" indent="0">
              <a:buNone/>
            </a:pPr>
            <a:r>
              <a:rPr lang="en-US" altLang="ko-KR" sz="1800"/>
              <a:t>-&gt; ret = min(ret, rec(4, 1111b) + w[2][4]);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[1, 2, 3] + w[3][4] + [4 ,,,,,,] &lt;= rec(4, 1111b)</a:t>
            </a:r>
          </a:p>
          <a:p>
            <a:pPr marL="0" indent="0">
              <a:buNone/>
            </a:pPr>
            <a:r>
              <a:rPr lang="en-US" altLang="ko-KR" sz="1800"/>
              <a:t>[1, 2, 3] + w[3][5] + [5 ,,,,,,] &lt;= rec(5, 10111b)</a:t>
            </a:r>
          </a:p>
          <a:p>
            <a:pPr marL="0" indent="0">
              <a:buNone/>
            </a:pPr>
            <a:r>
              <a:rPr lang="en-US" altLang="ko-KR" sz="1800"/>
              <a:t>[1, 3, 2] + w[2][4] + [4,,,,,,] &lt;= </a:t>
            </a:r>
            <a:r>
              <a:rPr lang="en-US" altLang="ko-KR" sz="1800">
                <a:solidFill>
                  <a:srgbClr val="FF0000"/>
                </a:solidFill>
              </a:rPr>
              <a:t>rec(4, 1111b) </a:t>
            </a:r>
            <a:r>
              <a:rPr lang="ko-KR" altLang="en-US" sz="1800">
                <a:solidFill>
                  <a:srgbClr val="FF0000"/>
                </a:solidFill>
              </a:rPr>
              <a:t>히트</a:t>
            </a:r>
            <a:endParaRPr lang="en-US" altLang="ko-KR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rec(4, 1111b)</a:t>
            </a:r>
            <a:r>
              <a:rPr lang="ko-KR" altLang="en-US" sz="1800"/>
              <a:t>는 한 번만 구하면 다음부터는 캐시를 사용함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-&gt;</a:t>
            </a:r>
            <a:r>
              <a:rPr lang="ko-KR" altLang="en-US" sz="1800"/>
              <a:t> </a:t>
            </a:r>
            <a:r>
              <a:rPr lang="en-US" altLang="ko-KR" sz="1800"/>
              <a:t>[4 ,,,,,,,,, ] </a:t>
            </a:r>
            <a:r>
              <a:rPr lang="ko-KR" altLang="en-US" sz="1800"/>
              <a:t>의 최적값을 기억하고 있기 때문에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이전 상태랑 연결만 해주면 된다 따라서 </a:t>
            </a:r>
            <a:r>
              <a:rPr lang="en-US" altLang="ko-KR" sz="1800"/>
              <a:t>w[i][j]</a:t>
            </a:r>
            <a:r>
              <a:rPr lang="ko-KR" altLang="en-US" sz="1800"/>
              <a:t>를 더하는것임</a:t>
            </a:r>
          </a:p>
          <a:p>
            <a:pPr marL="0" indent="0"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89163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8B98-E38F-301D-67F8-D7DD1ADA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330"/>
            <a:ext cx="10515600" cy="6313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KR" sz="1600"/>
              <a:t>cout &lt;&lt; rec(1, 1b);</a:t>
            </a:r>
          </a:p>
          <a:p>
            <a:pPr marL="0" indent="0">
              <a:buNone/>
            </a:pPr>
            <a:endParaRPr lang="en-KR" sz="1600"/>
          </a:p>
          <a:p>
            <a:pPr marL="0" indent="0">
              <a:buNone/>
            </a:pPr>
            <a:r>
              <a:rPr lang="en-KR" sz="1600"/>
              <a:t>if(state == 가득차면</a:t>
            </a:r>
            <a:r>
              <a:rPr lang="en-US" altLang="ko-KR" sz="1600"/>
              <a:t>) {</a:t>
            </a:r>
          </a:p>
          <a:p>
            <a:pPr marL="0" indent="0">
              <a:buNone/>
            </a:pPr>
            <a:r>
              <a:rPr lang="en-US" altLang="ko-KR" sz="1600"/>
              <a:t>	w[now][0] != 0 {	</a:t>
            </a:r>
          </a:p>
          <a:p>
            <a:pPr marL="0" indent="0">
              <a:buNone/>
            </a:pPr>
            <a:r>
              <a:rPr lang="en-US" altLang="ko-KR" sz="1600"/>
              <a:t>		return w[now][0];</a:t>
            </a:r>
          </a:p>
          <a:p>
            <a:pPr marL="0" indent="0">
              <a:buNone/>
            </a:pPr>
            <a:r>
              <a:rPr lang="en-US" altLang="ko-KR" sz="1600"/>
              <a:t>	} else {</a:t>
            </a:r>
            <a:r>
              <a:rPr lang="en-US" sz="1600"/>
              <a:t>}</a:t>
            </a:r>
            <a:endParaRPr lang="en-KR" sz="1600"/>
          </a:p>
          <a:p>
            <a:pPr marL="0" indent="0">
              <a:buNone/>
            </a:pPr>
            <a:endParaRPr lang="en-KR" sz="1600"/>
          </a:p>
          <a:p>
            <a:pPr marL="0" indent="0">
              <a:buNone/>
            </a:pPr>
            <a:r>
              <a:rPr lang="en-US" sz="1600">
                <a:effectLst/>
              </a:rPr>
              <a:t>for(int i = 1; i &lt;= n; i++) {</a:t>
            </a:r>
            <a:br>
              <a:rPr lang="en-US" sz="1600">
                <a:effectLst/>
              </a:rPr>
            </a:br>
            <a:r>
              <a:rPr lang="en-US" sz="1600">
                <a:effectLst/>
              </a:rPr>
              <a:t>    if(state &amp; </a:t>
            </a:r>
            <a:r>
              <a:rPr lang="en-US" altLang="ko-KR" sz="1600">
                <a:effectLst/>
              </a:rPr>
              <a:t>(</a:t>
            </a:r>
            <a:r>
              <a:rPr lang="en-US" sz="1600">
                <a:effectLst/>
              </a:rPr>
              <a:t>1 &lt;&lt; i</a:t>
            </a:r>
            <a:r>
              <a:rPr lang="en-US" altLang="ko-KR" sz="1600"/>
              <a:t>)</a:t>
            </a:r>
            <a:r>
              <a:rPr lang="en-US" sz="1600">
                <a:effectLst/>
              </a:rPr>
              <a:t> || w[now][i] == 0) continue;</a:t>
            </a:r>
            <a:br>
              <a:rPr lang="en-US" sz="1600">
                <a:effectLst/>
              </a:rPr>
            </a:br>
            <a:r>
              <a:rPr lang="en-US" sz="1600">
                <a:effectLst/>
              </a:rPr>
              <a:t>    ret = min(ret, rec(i, state | (1&lt;&lt;i)) + w[now][i]);</a:t>
            </a:r>
          </a:p>
          <a:p>
            <a:pPr marL="0" indent="0">
              <a:buNone/>
            </a:pPr>
            <a:r>
              <a:rPr lang="en-US" sz="1600"/>
              <a:t>   ret = min(ret, 1e9+ w[now][i]);</a:t>
            </a:r>
            <a:br>
              <a:rPr lang="en-US" sz="1600">
                <a:effectLst/>
              </a:rPr>
            </a:br>
            <a:r>
              <a:rPr lang="en-US" sz="1600">
                <a:effectLst/>
              </a:rPr>
              <a:t>}</a:t>
            </a:r>
          </a:p>
          <a:p>
            <a:pPr marL="0" indent="0">
              <a:buNone/>
            </a:pPr>
            <a:r>
              <a:rPr lang="en-US" sz="1600"/>
              <a:t>ret = 0;</a:t>
            </a:r>
            <a:endParaRPr lang="en-US" sz="1600">
              <a:effectLst/>
            </a:endParaRPr>
          </a:p>
          <a:p>
            <a:pPr marL="0" indent="0">
              <a:buNone/>
            </a:pPr>
            <a:r>
              <a:rPr lang="en-US" sz="1400">
                <a:effectLst/>
              </a:rPr>
              <a:t>ret = min(ret, rec(2, 11b) + w[1][2]);</a:t>
            </a:r>
          </a:p>
          <a:p>
            <a:pPr marL="0" indent="0">
              <a:buNone/>
            </a:pPr>
            <a:r>
              <a:rPr lang="en-US" sz="1400"/>
              <a:t>[1] + w[1][2] +[2.....] + </a:t>
            </a:r>
          </a:p>
          <a:p>
            <a:pPr marL="0" indent="0">
              <a:buNone/>
            </a:pPr>
            <a:r>
              <a:rPr lang="en-US" sz="1400"/>
              <a:t>..</a:t>
            </a:r>
          </a:p>
          <a:p>
            <a:pPr marL="0" indent="0">
              <a:buNone/>
            </a:pPr>
            <a:r>
              <a:rPr lang="en-US" sz="1400"/>
              <a:t>[1] + w[1][2] + [2] + w[2][4] + [4] + .....  + rec(n, 1111111);</a:t>
            </a:r>
          </a:p>
          <a:p>
            <a:pPr marL="0" indent="0">
              <a:buNone/>
            </a:pPr>
            <a:endParaRPr lang="en-US" sz="1400">
              <a:effectLst/>
            </a:endParaRPr>
          </a:p>
          <a:p>
            <a:pPr marL="0" indent="0">
              <a:buNone/>
            </a:pPr>
            <a:endParaRPr lang="en-US" sz="1400">
              <a:effectLst/>
            </a:endParaRPr>
          </a:p>
          <a:p>
            <a:pPr marL="0" indent="0">
              <a:buNone/>
            </a:pPr>
            <a:r>
              <a:rPr lang="en-US" sz="1400">
                <a:effectLst/>
              </a:rPr>
              <a:t>ret = min(ret, rec(3,101b) + w[1][3]);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ffectLst/>
              </a:rPr>
              <a:t>ret = min(ret, rec(4,1001b) + w[1][4]);</a:t>
            </a:r>
          </a:p>
          <a:p>
            <a:pPr marL="0" indent="0">
              <a:buNone/>
            </a:pPr>
            <a:r>
              <a:rPr lang="en-US" sz="1400"/>
              <a:t>....</a:t>
            </a:r>
          </a:p>
          <a:p>
            <a:pPr marL="0" indent="0">
              <a:buNone/>
            </a:pPr>
            <a:endParaRPr lang="en-KR" sz="1400"/>
          </a:p>
        </p:txBody>
      </p:sp>
    </p:spTree>
    <p:extLst>
      <p:ext uri="{BB962C8B-B14F-4D97-AF65-F5344CB8AC3E}">
        <p14:creationId xmlns:p14="http://schemas.microsoft.com/office/powerpoint/2010/main" val="82697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3C00-9153-B4BB-A4FC-739203BC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3DA9-60B1-3F28-2A4A-3A5BB32F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/>
              <a:t>간단한 방법부터 생각</a:t>
            </a:r>
          </a:p>
          <a:p>
            <a:pPr marL="0" indent="0">
              <a:buNone/>
            </a:pPr>
            <a:endParaRPr lang="en-KR"/>
          </a:p>
          <a:p>
            <a:pPr marL="0" indent="0">
              <a:buNone/>
            </a:pPr>
            <a:r>
              <a:rPr lang="en-KR"/>
              <a:t>n! 로 풀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모든 경로를 만들어 보고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가능한지 확인한 후 가능하다면</a:t>
            </a:r>
            <a:r>
              <a:rPr lang="en-US" altLang="ko-KR"/>
              <a:t>, </a:t>
            </a:r>
            <a:r>
              <a:rPr lang="ko-KR" altLang="en-US"/>
              <a:t>총 시간을 더해서 비교한다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42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6CB-F967-A079-BDA4-FAE5AB07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8926-70E5-F3CC-4BB1-A6EA5F25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7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KR"/>
              <a:t>n! 은 굉장히 빨리 증가하는 함수</a:t>
            </a:r>
            <a:r>
              <a:rPr lang="en-US"/>
              <a:t>이다</a:t>
            </a:r>
          </a:p>
          <a:p>
            <a:pPr marL="0" indent="0">
              <a:buNone/>
            </a:pPr>
            <a:r>
              <a:rPr lang="en-US" altLang="ko-KR"/>
              <a:t>15!</a:t>
            </a:r>
            <a:r>
              <a:rPr lang="ko-KR" altLang="en-US"/>
              <a:t>는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3</a:t>
            </a:r>
            <a:r>
              <a:rPr lang="ko-KR" altLang="en-US"/>
              <a:t>천억 정도 되는 수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알고리즘 문제를 풀 때는 </a:t>
            </a:r>
            <a:r>
              <a:rPr lang="en-US" altLang="ko-KR"/>
              <a:t>1</a:t>
            </a:r>
            <a:r>
              <a:rPr lang="ko-KR" altLang="en-US"/>
              <a:t>초에 </a:t>
            </a:r>
            <a:r>
              <a:rPr lang="en-US" altLang="ko-KR"/>
              <a:t>1</a:t>
            </a:r>
            <a:r>
              <a:rPr lang="ko-KR" altLang="en-US"/>
              <a:t>억번 연산이 가능하다고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가정하므로</a:t>
            </a:r>
            <a:r>
              <a:rPr lang="en-US" altLang="ko-KR"/>
              <a:t> </a:t>
            </a:r>
            <a:r>
              <a:rPr lang="ko-KR" altLang="en-US"/>
              <a:t>너무나도 큰 시간복잡도임</a:t>
            </a:r>
            <a:endParaRPr lang="en-KR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문제에선 </a:t>
            </a:r>
            <a:r>
              <a:rPr lang="en-US" altLang="ko-KR"/>
              <a:t>N &lt;= 16 </a:t>
            </a:r>
            <a:r>
              <a:rPr lang="ko-KR" altLang="en-US"/>
              <a:t>이므로 </a:t>
            </a:r>
            <a:r>
              <a:rPr lang="en-US" altLang="ko-KR"/>
              <a:t>n!</a:t>
            </a:r>
            <a:r>
              <a:rPr lang="ko-KR" altLang="en-US"/>
              <a:t>로는 풀 수 없다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48FD-60BE-BA55-2775-A941612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7C8-0A0C-F57B-DFBF-04313A38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687910"/>
          </a:xfrm>
        </p:spPr>
        <p:txBody>
          <a:bodyPr/>
          <a:lstStyle/>
          <a:p>
            <a:pPr marL="0" indent="0">
              <a:buNone/>
            </a:pPr>
            <a:r>
              <a:rPr lang="en-KR"/>
              <a:t>시작 위치는 중요하지 않다</a:t>
            </a:r>
            <a:r>
              <a:rPr lang="en-US" altLang="ko-KR"/>
              <a:t>.</a:t>
            </a:r>
            <a:endParaRPr lang="en-KR"/>
          </a:p>
          <a:p>
            <a:pPr marL="0" indent="0">
              <a:buNone/>
            </a:pPr>
            <a:r>
              <a:rPr lang="en-US" altLang="ko-KR"/>
              <a:t>N = 5</a:t>
            </a:r>
            <a:r>
              <a:rPr lang="ko-KR" altLang="en-US"/>
              <a:t>이고</a:t>
            </a:r>
            <a:r>
              <a:rPr lang="en-US" altLang="ko-KR"/>
              <a:t>, </a:t>
            </a:r>
            <a:r>
              <a:rPr lang="ko-KR" altLang="en-US"/>
              <a:t>최적의 경로가 </a:t>
            </a:r>
            <a:r>
              <a:rPr lang="en-US" altLang="ko-KR"/>
              <a:t>[2, 4, 1, 3, 5] </a:t>
            </a:r>
            <a:r>
              <a:rPr lang="ko-KR" altLang="en-US"/>
              <a:t>이라면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[2, 4, 1, 3, 5]</a:t>
            </a:r>
          </a:p>
          <a:p>
            <a:pPr marL="0" indent="0">
              <a:buNone/>
            </a:pPr>
            <a:r>
              <a:rPr lang="en-US" altLang="ko-KR"/>
              <a:t>[4, 1, 3, 5, 2] </a:t>
            </a:r>
          </a:p>
          <a:p>
            <a:pPr marL="0" indent="0">
              <a:buNone/>
            </a:pPr>
            <a:r>
              <a:rPr lang="en-US" altLang="ko-KR"/>
              <a:t>[1, 3, 5, 2, 4]</a:t>
            </a:r>
          </a:p>
          <a:p>
            <a:pPr marL="0" indent="0">
              <a:buNone/>
            </a:pPr>
            <a:r>
              <a:rPr lang="en-US" altLang="ko-KR"/>
              <a:t>... </a:t>
            </a:r>
          </a:p>
          <a:p>
            <a:pPr marL="0" indent="0">
              <a:buNone/>
            </a:pPr>
            <a:r>
              <a:rPr lang="ko-KR" altLang="en-US"/>
              <a:t>전부 정답이고 같은 결과가 나온다</a:t>
            </a:r>
            <a:r>
              <a:rPr lang="en-US" altLang="ko-KR"/>
              <a:t>. </a:t>
            </a:r>
            <a:r>
              <a:rPr lang="ko-KR" altLang="en-US"/>
              <a:t>원형 큐를 생각하면 됨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ko-KR" altLang="en-US"/>
              <a:t>따라서 우리가 시작 위치를 고정할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95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48FD-60BE-BA55-2775-A941612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7C8-0A0C-F57B-DFBF-04313A38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687910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시작 위치를 </a:t>
            </a:r>
            <a:r>
              <a:rPr lang="en-US" altLang="ko-KR"/>
              <a:t>1</a:t>
            </a:r>
            <a:r>
              <a:rPr lang="ko-KR" altLang="en-US"/>
              <a:t>로 고정한다면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경우의 수는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(n – 1)! 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그럼에도 너무 오래 걸리기 때문에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시간을 더 줄일 방법을 생각해야 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94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48FD-60BE-BA55-2775-A941612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7C8-0A0C-F57B-DFBF-04313A38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6879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/>
              <a:t>DP, </a:t>
            </a:r>
            <a:r>
              <a:rPr lang="ko-KR" altLang="en-US" sz="2400"/>
              <a:t>메모이제이션을 활용해 필요 없는 계산을 줄일 수 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=&gt; </a:t>
            </a:r>
            <a:r>
              <a:rPr lang="ko-KR" altLang="en-US"/>
              <a:t>불필요한 계산을 줄이기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76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48FD-60BE-BA55-2775-A941612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7C8-0A0C-F57B-DFBF-04313A38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6879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/>
              <a:t>(N-1)! </a:t>
            </a:r>
            <a:r>
              <a:rPr lang="ko-KR" altLang="en-US" sz="2400"/>
              <a:t>로 계산한다고 해보자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en-US" altLang="ko-KR" sz="2400"/>
              <a:t>[1, 2, 3, 4....]</a:t>
            </a:r>
          </a:p>
          <a:p>
            <a:pPr marL="0" indent="0">
              <a:buNone/>
            </a:pPr>
            <a:r>
              <a:rPr lang="en-US" altLang="ko-KR" sz="2400"/>
              <a:t>N = 10</a:t>
            </a:r>
            <a:r>
              <a:rPr lang="ko-KR" altLang="en-US" sz="2400"/>
              <a:t>이라면 </a:t>
            </a:r>
            <a:r>
              <a:rPr lang="en-US" altLang="ko-KR" sz="2400"/>
              <a:t>....</a:t>
            </a:r>
            <a:r>
              <a:rPr lang="ko-KR" altLang="en-US" sz="2400"/>
              <a:t>에는 </a:t>
            </a:r>
            <a:r>
              <a:rPr lang="en-US" altLang="ko-KR" sz="2400"/>
              <a:t>( 5, 6, 7, 8, 9, 10)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-&gt; [1, 3, 2, 4....] </a:t>
            </a:r>
          </a:p>
          <a:p>
            <a:pPr marL="0" indent="0">
              <a:buNone/>
            </a:pPr>
            <a:r>
              <a:rPr lang="en-US" altLang="ko-KR" sz="2400"/>
              <a:t>....</a:t>
            </a:r>
            <a:r>
              <a:rPr lang="ko-KR" altLang="en-US" sz="2400"/>
              <a:t>이 똑같음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위 첫번째 계산에서  </a:t>
            </a:r>
            <a:r>
              <a:rPr lang="en-US" altLang="ko-KR" sz="2400"/>
              <a:t>....</a:t>
            </a:r>
            <a:r>
              <a:rPr lang="ko-KR" altLang="en-US" sz="2400"/>
              <a:t>의 최소값을 찾았다면 그냥 넣기만 하면 됨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뒷부분을 메모이제이션 해야함</a:t>
            </a:r>
            <a:endParaRPr lang="en-US" altLang="ko-KR" sz="24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52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B700-3E42-C94F-5FED-55234FFE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AAE0-66F1-12FA-F83A-EF00A82D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623"/>
          </a:xfrm>
        </p:spPr>
        <p:txBody>
          <a:bodyPr/>
          <a:lstStyle/>
          <a:p>
            <a:pPr marL="0" indent="0">
              <a:buNone/>
            </a:pPr>
            <a:r>
              <a:rPr lang="en-KR"/>
              <a:t>함수 정의</a:t>
            </a:r>
          </a:p>
          <a:p>
            <a:pPr marL="0" indent="0">
              <a:buNone/>
            </a:pPr>
            <a:r>
              <a:rPr lang="en-KR"/>
              <a:t>rec(now, state)</a:t>
            </a:r>
          </a:p>
          <a:p>
            <a:pPr marL="0" indent="0">
              <a:buNone/>
            </a:pPr>
            <a:r>
              <a:rPr lang="ko-KR" altLang="en-US"/>
              <a:t>현재까지 </a:t>
            </a:r>
            <a:r>
              <a:rPr lang="en-US" altLang="ko-KR"/>
              <a:t>state</a:t>
            </a:r>
            <a:r>
              <a:rPr lang="ko-KR" altLang="en-US"/>
              <a:t>를 지나 왔고</a:t>
            </a:r>
            <a:r>
              <a:rPr lang="en-US" altLang="ko-KR"/>
              <a:t>, </a:t>
            </a:r>
            <a:r>
              <a:rPr lang="ko-KR" altLang="en-US"/>
              <a:t>현재 위치가 </a:t>
            </a:r>
            <a:r>
              <a:rPr lang="en-US" altLang="ko-KR"/>
              <a:t>now</a:t>
            </a:r>
            <a:r>
              <a:rPr lang="ko-KR" altLang="en-US"/>
              <a:t>일 때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KR"/>
              <a:t>최적값</a:t>
            </a:r>
          </a:p>
        </p:txBody>
      </p:sp>
    </p:spTree>
    <p:extLst>
      <p:ext uri="{BB962C8B-B14F-4D97-AF65-F5344CB8AC3E}">
        <p14:creationId xmlns:p14="http://schemas.microsoft.com/office/powerpoint/2010/main" val="29764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8CD3-E312-B440-4852-CA778B58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외판원 순회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92F0-33CA-D304-BB08-1B01A107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5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chemeClr val="accent6"/>
                </a:solidFill>
              </a:rPr>
              <a:t>// </a:t>
            </a:r>
            <a:r>
              <a:rPr lang="ko-KR" altLang="en-US" sz="2400">
                <a:solidFill>
                  <a:schemeClr val="accent6"/>
                </a:solidFill>
              </a:rPr>
              <a:t>다음으로 이동할 곳 선택하기</a:t>
            </a:r>
            <a:endParaRPr lang="en-US" sz="240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US" sz="2400">
                <a:effectLst/>
              </a:rPr>
              <a:t>rec(4, 1111b);</a:t>
            </a:r>
          </a:p>
          <a:p>
            <a:pPr marL="0" indent="0">
              <a:buNone/>
            </a:pPr>
            <a:r>
              <a:rPr lang="en-US" sz="2400">
                <a:effectLst/>
              </a:rPr>
              <a:t>dp[now][state] = 1e9;</a:t>
            </a:r>
          </a:p>
          <a:p>
            <a:pPr marL="0" indent="0">
              <a:buNone/>
            </a:pPr>
            <a:r>
              <a:rPr lang="en-US" sz="2400">
                <a:effectLst/>
              </a:rPr>
              <a:t>for(int i = 0; i &lt; n; i++) {</a:t>
            </a:r>
          </a:p>
          <a:p>
            <a:pPr marL="0" indent="0">
              <a:buNone/>
            </a:pPr>
            <a:r>
              <a:rPr lang="en-US" altLang="ko-KR" sz="2400">
                <a:solidFill>
                  <a:schemeClr val="accent6"/>
                </a:solidFill>
              </a:rPr>
              <a:t>    // state </a:t>
            </a:r>
            <a:r>
              <a:rPr lang="ko-KR" altLang="en-US" sz="2400">
                <a:solidFill>
                  <a:schemeClr val="accent6"/>
                </a:solidFill>
              </a:rPr>
              <a:t>체크</a:t>
            </a:r>
            <a:r>
              <a:rPr lang="en-US" altLang="ko-KR" sz="2400">
                <a:solidFill>
                  <a:schemeClr val="accent6"/>
                </a:solidFill>
              </a:rPr>
              <a:t>. </a:t>
            </a:r>
            <a:r>
              <a:rPr lang="ko-KR" altLang="en-US" sz="2400">
                <a:solidFill>
                  <a:schemeClr val="accent6"/>
                </a:solidFill>
              </a:rPr>
              <a:t>내가 지나온 곳에 포함되지 않는지</a:t>
            </a:r>
            <a:endParaRPr lang="en-US" altLang="ko-KR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chemeClr val="accent6"/>
                </a:solidFill>
              </a:rPr>
              <a:t>    // </a:t>
            </a:r>
            <a:r>
              <a:rPr lang="ko-KR" altLang="en-US" sz="2400">
                <a:solidFill>
                  <a:schemeClr val="accent6"/>
                </a:solidFill>
              </a:rPr>
              <a:t>이동할 수 있는지 체크</a:t>
            </a:r>
            <a:br>
              <a:rPr lang="en-US" sz="2400">
                <a:effectLst/>
              </a:rPr>
            </a:br>
            <a:r>
              <a:rPr lang="en-US" sz="2400">
                <a:effectLst/>
              </a:rPr>
              <a:t>    if(state &amp; </a:t>
            </a:r>
            <a:r>
              <a:rPr lang="en-US" altLang="ko-KR" sz="2400">
                <a:effectLst/>
              </a:rPr>
              <a:t>(</a:t>
            </a:r>
            <a:r>
              <a:rPr lang="en-US" sz="2400">
                <a:effectLst/>
              </a:rPr>
              <a:t>1 &lt;&lt; i</a:t>
            </a:r>
            <a:r>
              <a:rPr lang="en-US" altLang="ko-KR" sz="2400"/>
              <a:t>)</a:t>
            </a:r>
            <a:r>
              <a:rPr lang="en-US" sz="2400">
                <a:effectLst/>
              </a:rPr>
              <a:t> || w[now][i] == 0) continue;</a:t>
            </a:r>
          </a:p>
          <a:p>
            <a:pPr marL="0" indent="0">
              <a:buNone/>
            </a:pPr>
            <a:r>
              <a:rPr lang="en-US" sz="2400"/>
              <a:t>    </a:t>
            </a:r>
            <a:r>
              <a:rPr lang="en-US" altLang="ko-KR" sz="2400">
                <a:solidFill>
                  <a:schemeClr val="accent6"/>
                </a:solidFill>
              </a:rPr>
              <a:t>// go(i, state|(1&lt;&lt;i)) </a:t>
            </a:r>
            <a:r>
              <a:rPr lang="ko-KR" altLang="en-US" sz="2400">
                <a:solidFill>
                  <a:schemeClr val="accent6"/>
                </a:solidFill>
              </a:rPr>
              <a:t>를 계산한 적이 있다면 바로 리턴할거임</a:t>
            </a:r>
            <a:br>
              <a:rPr lang="en-US" sz="2400">
                <a:effectLst/>
              </a:rPr>
            </a:br>
            <a:r>
              <a:rPr lang="en-US" sz="2400">
                <a:effectLst/>
              </a:rPr>
              <a:t>    dp[now][state] = min(ret, rec(i, state | (1&lt;&lt;i)) + w[now][i]);</a:t>
            </a:r>
            <a:br>
              <a:rPr lang="en-US" sz="2400">
                <a:effectLst/>
              </a:rPr>
            </a:br>
            <a:r>
              <a:rPr lang="en-US" sz="240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5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917</Words>
  <Application>Microsoft Macintosh PowerPoint</Application>
  <PresentationFormat>Widescreen</PresentationFormat>
  <Paragraphs>117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Braille</vt:lpstr>
      <vt:lpstr>Aptos</vt:lpstr>
      <vt:lpstr>Aptos Display</vt:lpstr>
      <vt:lpstr>Arial</vt:lpstr>
      <vt:lpstr>Office Theme</vt:lpstr>
      <vt:lpstr>week3</vt:lpstr>
      <vt:lpstr>외판원 순회</vt:lpstr>
      <vt:lpstr>외판원 순회</vt:lpstr>
      <vt:lpstr>외판원 순회</vt:lpstr>
      <vt:lpstr>외판원 순회</vt:lpstr>
      <vt:lpstr>외판원 순회</vt:lpstr>
      <vt:lpstr>외판원 순회</vt:lpstr>
      <vt:lpstr>외판원 순회</vt:lpstr>
      <vt:lpstr>외판원 순회</vt:lpstr>
      <vt:lpstr>PowerPoint Presentation</vt:lpstr>
      <vt:lpstr>외판원 순회</vt:lpstr>
      <vt:lpstr>외판원 순회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노형준(학부생-소프트웨어전공)</dc:creator>
  <cp:lastModifiedBy>노형준(학부생-소프트웨어전공)</cp:lastModifiedBy>
  <cp:revision>6</cp:revision>
  <dcterms:created xsi:type="dcterms:W3CDTF">2024-07-17T06:17:08Z</dcterms:created>
  <dcterms:modified xsi:type="dcterms:W3CDTF">2024-07-18T16:33:20Z</dcterms:modified>
</cp:coreProperties>
</file>