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6" r:id="rId10"/>
    <p:sldId id="263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/>
    <p:restoredTop sz="94720"/>
  </p:normalViewPr>
  <p:slideViewPr>
    <p:cSldViewPr snapToGrid="0">
      <p:cViewPr varScale="1">
        <p:scale>
          <a:sx n="211" d="100"/>
          <a:sy n="211" d="100"/>
        </p:scale>
        <p:origin x="1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03B68-551D-1341-8D9A-A92780FF0A39}" type="datetimeFigureOut">
              <a:t>7/25/24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B2235-4B36-DC49-ADF1-B1B67F879ACE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877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B2235-4B36-DC49-ADF1-B1B67F879ACE}" type="slidenum"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42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B2235-4B36-DC49-ADF1-B1B67F879ACE}" type="slidenum"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904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F635-F2E2-A74A-D14B-283814CE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7436A-5B52-B20E-E3DF-A24A92E9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2F51-7237-5143-FCF4-F6DD10E8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6D26-F3DE-5F22-BD81-D578E5F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0FFA-2573-4EAD-A6FB-13A0FDDB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901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2A33-E1C0-E323-94AD-EB9103BB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4F2FD-5B09-0C9D-26D3-11C6C7ED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EA89-041D-DD78-B8F4-67486883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5A91-41BA-7353-A0DD-D3B123F9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21CB-2A99-5505-8F41-568016BB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79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DB37E-A746-2A22-B3F6-B9B542C60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4F00C-FC04-0F96-FF38-B23145423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9B11-6DD8-834C-6039-43EB6BC9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9C0F-B4BA-21B7-A65E-DE4C6CB2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7BA2-5CAB-F0A2-4C4D-3B3869B1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093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8BF4-C768-7D99-FDC6-B9F3912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0FD4-F2B1-4DAE-660C-F9825359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9BC72-7CDC-F8FA-D241-EC44D5D9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547F-6443-F5F5-7856-F065DC06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48F0-2734-7002-870C-FB7FB95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642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8772-7C84-470B-A737-1505DCE1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BA00-102B-51AA-8B88-FEC922C1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2CAA-D263-408B-EE13-5EF0D7E8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DA5A-1E43-4F16-0DFD-1F455C9B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094-87AA-3EF9-00D0-FF07BDBE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166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3BF0-F143-A363-40EB-10CA465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57CD-9D15-961E-D92F-A43C0FFAC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0E50C-40E0-252E-BFC6-F5132187C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84BB6-3462-955B-3A7E-3C474133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C5785-4A3C-AC35-DB80-0AD10EBA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9048D-339F-8F7C-C53B-AFC3315D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243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4FE2-13E2-99CF-21E9-2CD9F36A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6E9D-6534-BD63-BFBB-C23A8479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AD2EA-9D7F-1E98-BB23-AA1A4210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8D76-3B8A-1102-4F01-EAB1C251E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D3311-320D-D21B-56C7-2E1123785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A2B92-35C8-8372-01E9-8BD3F00E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B0731-7ABF-E161-DEEF-4C74B9DE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2FA92-94A0-0090-8E82-AF880ACD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60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089C-6A0A-9787-E1A2-AB9C78C5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23B5C-86B2-A43C-1EB8-7DFE6BE2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148AC-59D3-5F80-0AE9-5CE009B0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C88ED-515B-9C50-3C33-08EFC37F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6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D8632-3096-9D15-BC6C-9294F1C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67D3D-1FA1-F552-097D-B5E6B7C3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423BE-0621-F7B5-C78C-AA47B24C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797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059-24B7-1692-42DB-CAFCAE2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B24F-F0A4-86AA-96DB-B0AC0241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51C14-CBEF-C416-BDD0-E48E864F4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76913-9F4F-045F-3B38-78F41550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6DA5E-F511-E9D1-5CBA-F6158FE0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6E35A-3D98-0EC0-DE0E-CA8442B0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562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0143-5AC6-B43C-60A9-8CF20ECA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4697D-5FA6-8B48-16D5-9BB5CAC32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67BA5-5E3C-C515-6832-6C67A234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7A50-D858-338D-8449-D5A9B5D4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096A2-7E76-9DE6-B819-0D447AF0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81380-8D8D-CDAA-C388-33EA665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509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535BE-53C6-74D5-D413-CEFAF941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D156-A692-07FA-909D-4FA9BFC9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2DEEB-B299-9929-A5E2-77DFEE6D4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16312-3278-B041-9727-B69F407CA9A0}" type="datetimeFigureOut">
              <a:t>7/25/24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5610-2724-1E79-55CF-630177B81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370F-466A-178E-F28C-C8BE4F7C4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79443-F96A-F04F-9301-34171D76442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4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8D5A-9779-488F-29BA-3150739C8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>
                <a:latin typeface="Apple Braille" pitchFamily="2" charset="0"/>
              </a:rPr>
              <a:t>week4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6109B-6C02-0D3C-E09C-C851AFBB9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>
                <a:latin typeface="Apple Braille" pitchFamily="2" charset="0"/>
              </a:rPr>
              <a:t>2024-07-25</a:t>
            </a:r>
          </a:p>
        </p:txBody>
      </p:sp>
    </p:spTree>
    <p:extLst>
      <p:ext uri="{BB962C8B-B14F-4D97-AF65-F5344CB8AC3E}">
        <p14:creationId xmlns:p14="http://schemas.microsoft.com/office/powerpoint/2010/main" val="23976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E909-4125-F0DC-064A-E3334E6B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2245-82CA-4EB4-BD98-C07492A08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44" y="1690688"/>
            <a:ext cx="10515600" cy="5253405"/>
          </a:xfrm>
        </p:spPr>
        <p:txBody>
          <a:bodyPr/>
          <a:lstStyle/>
          <a:p>
            <a:pPr marL="0" indent="0">
              <a:buNone/>
            </a:pPr>
            <a:r>
              <a:rPr lang="en-KR"/>
              <a:t>if(now == 31) return 0;</a:t>
            </a:r>
          </a:p>
          <a:p>
            <a:pPr marL="0" indent="0">
              <a:buNone/>
            </a:pPr>
            <a:endParaRPr lang="en-KR"/>
          </a:p>
          <a:p>
            <a:pPr marL="0" indent="0">
              <a:buNone/>
            </a:pPr>
            <a:r>
              <a:rPr lang="en-KR"/>
              <a:t>int ret = 1;</a:t>
            </a:r>
          </a:p>
          <a:p>
            <a:pPr marL="0" indent="0">
              <a:buNone/>
            </a:pPr>
            <a:r>
              <a:rPr lang="en-KR"/>
              <a:t>for(int i = 1; i &lt;= 3; i++) {</a:t>
            </a:r>
          </a:p>
          <a:p>
            <a:pPr marL="0" indent="0">
              <a:buNone/>
            </a:pPr>
            <a:r>
              <a:rPr lang="en-KR"/>
              <a:t>	if(now + i &gt; 31) continue;</a:t>
            </a:r>
          </a:p>
          <a:p>
            <a:pPr marL="0" indent="0">
              <a:buNone/>
            </a:pPr>
            <a:r>
              <a:rPr lang="en-KR"/>
              <a:t>	ret = min(ret, 1 – go(now + i));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다음으로 진행</a:t>
            </a:r>
            <a:endParaRPr lang="en-US" altLang="ko-KR"/>
          </a:p>
          <a:p>
            <a:pPr marL="0" indent="0">
              <a:buNone/>
            </a:pPr>
            <a:r>
              <a:rPr lang="en-KR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return ret;</a:t>
            </a:r>
            <a:endParaRPr lang="en-KR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803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AF3E-663B-ADF1-52D3-9DC111F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E7F47-1992-9346-90B8-058A92876379}"/>
              </a:ext>
            </a:extLst>
          </p:cNvPr>
          <p:cNvSpPr txBox="1"/>
          <p:nvPr/>
        </p:nvSpPr>
        <p:spPr>
          <a:xfrm>
            <a:off x="7884429" y="186860"/>
            <a:ext cx="39399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KR" sz="1800"/>
              <a:t>if(now == 31) return 0;</a:t>
            </a:r>
          </a:p>
          <a:p>
            <a:pPr marL="0" indent="0">
              <a:buNone/>
            </a:pPr>
            <a:endParaRPr lang="en-KR" sz="1800"/>
          </a:p>
          <a:p>
            <a:pPr marL="0" indent="0">
              <a:buNone/>
            </a:pPr>
            <a:r>
              <a:rPr lang="en-KR" sz="1800"/>
              <a:t>int ret = 1;</a:t>
            </a:r>
          </a:p>
          <a:p>
            <a:pPr marL="0" indent="0">
              <a:buNone/>
            </a:pPr>
            <a:r>
              <a:rPr lang="en-KR" sz="1800"/>
              <a:t>for(int i = 1; i &lt;= 3; i++) {</a:t>
            </a:r>
          </a:p>
          <a:p>
            <a:pPr marL="0" indent="0">
              <a:buNone/>
            </a:pPr>
            <a:r>
              <a:rPr lang="en-KR" sz="1800"/>
              <a:t>	if(now + i &gt; 31) continue;</a:t>
            </a:r>
          </a:p>
          <a:p>
            <a:pPr marL="0" indent="0">
              <a:buNone/>
            </a:pPr>
            <a:r>
              <a:rPr lang="en-KR" sz="1800"/>
              <a:t>	ret = min(ret, 1 – go(now + i));</a:t>
            </a:r>
          </a:p>
          <a:p>
            <a:pPr marL="0" indent="0">
              <a:buNone/>
            </a:pPr>
            <a:r>
              <a:rPr lang="en-KR" sz="1800"/>
              <a:t>}</a:t>
            </a:r>
          </a:p>
          <a:p>
            <a:pPr marL="0" indent="0">
              <a:buNone/>
            </a:pPr>
            <a:endParaRPr lang="en-KR"/>
          </a:p>
          <a:p>
            <a:pPr marL="0" indent="0">
              <a:buNone/>
            </a:pPr>
            <a:r>
              <a:rPr lang="en-US"/>
              <a:t>go(now = 0);</a:t>
            </a:r>
            <a:endParaRPr lang="en-KR" sz="1800"/>
          </a:p>
          <a:p>
            <a:endParaRPr lang="en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FDD52-3B32-05C9-3ACB-D81D1FD6D77F}"/>
              </a:ext>
            </a:extLst>
          </p:cNvPr>
          <p:cNvSpPr txBox="1"/>
          <p:nvPr/>
        </p:nvSpPr>
        <p:spPr>
          <a:xfrm>
            <a:off x="629786" y="1412721"/>
            <a:ext cx="959211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현재 </a:t>
            </a:r>
            <a:r>
              <a:rPr lang="en-US" altLang="ko-KR"/>
              <a:t>30</a:t>
            </a:r>
            <a:r>
              <a:rPr lang="ko-KR" altLang="en-US"/>
              <a:t>이야</a:t>
            </a:r>
            <a:r>
              <a:rPr lang="en-US" altLang="ko-KR"/>
              <a:t>,</a:t>
            </a:r>
            <a:r>
              <a:rPr lang="ko-KR" altLang="en-US"/>
              <a:t> 그러면 다음은 </a:t>
            </a:r>
            <a:r>
              <a:rPr lang="en-US" altLang="ko-KR"/>
              <a:t>31</a:t>
            </a:r>
            <a:r>
              <a:rPr lang="ko-KR" altLang="en-US"/>
              <a:t>밖에 못 옴</a:t>
            </a:r>
            <a:endParaRPr lang="en-US" altLang="ko-KR"/>
          </a:p>
          <a:p>
            <a:r>
              <a:rPr lang="en-US" altLang="ko-KR"/>
              <a:t>ret = 1;</a:t>
            </a:r>
          </a:p>
          <a:p>
            <a:r>
              <a:rPr lang="en-US" altLang="ko-KR"/>
              <a:t>ret = min(ret, 1 – go(31)) = min(1, 1 - 0) = 1;</a:t>
            </a:r>
          </a:p>
          <a:p>
            <a:endParaRPr lang="en-US" altLang="ko-KR"/>
          </a:p>
          <a:p>
            <a:r>
              <a:rPr lang="en-US" altLang="ko-KR"/>
              <a:t>go(30) =&gt; 1</a:t>
            </a:r>
            <a:r>
              <a:rPr lang="ko-KR" altLang="en-US"/>
              <a:t> 무조건 이긴다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현재 </a:t>
            </a:r>
            <a:r>
              <a:rPr lang="en-US" altLang="ko-KR"/>
              <a:t>go(29),</a:t>
            </a:r>
            <a:r>
              <a:rPr lang="ko-KR" altLang="en-US"/>
              <a:t> 그러면 다음은 </a:t>
            </a:r>
            <a:r>
              <a:rPr lang="en-US" altLang="ko-KR"/>
              <a:t>30,</a:t>
            </a:r>
            <a:r>
              <a:rPr lang="ko-KR" altLang="en-US"/>
              <a:t> </a:t>
            </a:r>
            <a:r>
              <a:rPr lang="en-US" altLang="ko-KR"/>
              <a:t>31</a:t>
            </a:r>
            <a:r>
              <a:rPr lang="ko-KR" altLang="en-US"/>
              <a:t> 올 수 있음</a:t>
            </a:r>
            <a:endParaRPr lang="en-US" altLang="ko-KR"/>
          </a:p>
          <a:p>
            <a:r>
              <a:rPr lang="en-US" altLang="ko-KR"/>
              <a:t>ret = 1;</a:t>
            </a:r>
          </a:p>
          <a:p>
            <a:r>
              <a:rPr lang="en-US" altLang="ko-KR"/>
              <a:t>ret = min(ret, 1 – go(30)) = 0; 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</a:t>
            </a:r>
            <a:r>
              <a:rPr lang="en-US" altLang="ko-KR"/>
              <a:t>30</a:t>
            </a:r>
            <a:r>
              <a:rPr lang="ko-KR" altLang="en-US"/>
              <a:t>을 고르는 경우</a:t>
            </a:r>
            <a:r>
              <a:rPr lang="en-US" altLang="ko-KR"/>
              <a:t>.</a:t>
            </a:r>
            <a:r>
              <a:rPr lang="ko-KR" altLang="en-US"/>
              <a:t> 위에서</a:t>
            </a:r>
            <a:r>
              <a:rPr lang="en-US" altLang="ko-KR"/>
              <a:t> go(30)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이었음</a:t>
            </a:r>
            <a:endParaRPr lang="en-US" altLang="ko-KR"/>
          </a:p>
          <a:p>
            <a:r>
              <a:rPr lang="en-US" altLang="ko-KR"/>
              <a:t>ret = min(ret, 1 – go(31)) = 0;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</a:t>
            </a:r>
            <a:r>
              <a:rPr lang="en-US" altLang="ko-KR"/>
              <a:t>31</a:t>
            </a:r>
            <a:r>
              <a:rPr lang="ko-KR" altLang="en-US"/>
              <a:t>을 고르는 경우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go(29)</a:t>
            </a:r>
            <a:r>
              <a:rPr lang="ko-KR" altLang="en-US"/>
              <a:t> </a:t>
            </a:r>
            <a:r>
              <a:rPr lang="en-US" altLang="ko-KR"/>
              <a:t>=&gt; 0 </a:t>
            </a:r>
            <a:r>
              <a:rPr lang="ko-KR" altLang="en-US"/>
              <a:t>무조건 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여러 가지 경우</a:t>
            </a:r>
            <a:r>
              <a:rPr lang="en-US" altLang="ko-KR"/>
              <a:t> </a:t>
            </a:r>
            <a:r>
              <a:rPr lang="ko-KR" altLang="en-US"/>
              <a:t>중에 지는 경우가 하나라도 있다면 지는 것임</a:t>
            </a:r>
            <a:r>
              <a:rPr lang="en-US" altLang="ko-KR"/>
              <a:t>.</a:t>
            </a:r>
          </a:p>
          <a:p>
            <a:r>
              <a:rPr lang="ko-KR" altLang="en-US"/>
              <a:t>이게 바로 각자가 최적의 판단을 한다는 것이다</a:t>
            </a:r>
            <a:endParaRPr lang="en-US" altLang="ko-KR"/>
          </a:p>
          <a:p>
            <a:r>
              <a:rPr lang="en-US" altLang="ko-KR"/>
              <a:t>=&gt; </a:t>
            </a:r>
            <a:r>
              <a:rPr lang="ko-KR" altLang="en-US"/>
              <a:t>내 차례에 </a:t>
            </a:r>
            <a:r>
              <a:rPr lang="en-US" altLang="ko-KR"/>
              <a:t>29</a:t>
            </a:r>
            <a:r>
              <a:rPr lang="ko-KR" altLang="en-US"/>
              <a:t>를 말하고 끝났는데 상대방이 </a:t>
            </a:r>
            <a:r>
              <a:rPr lang="en-US" altLang="ko-KR"/>
              <a:t>31</a:t>
            </a:r>
            <a:r>
              <a:rPr lang="ko-KR" altLang="en-US"/>
              <a:t>을 말하진 않을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23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9ABF-ED8A-DDAC-C308-A125376F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3B4E-AD04-6FDB-2D5F-135D14BD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681"/>
            <a:ext cx="10515600" cy="4847678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아까 말한 문제를 풀려면 </a:t>
            </a:r>
            <a:r>
              <a:rPr lang="en-US" altLang="ko-KR"/>
              <a:t>3</a:t>
            </a:r>
            <a:r>
              <a:rPr lang="ko-KR" altLang="en-US"/>
              <a:t>을 일반화시켜주어야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KR" sz="2000"/>
          </a:p>
          <a:p>
            <a:pPr marL="0" indent="0">
              <a:buNone/>
            </a:pPr>
            <a:r>
              <a:rPr lang="en-KR" sz="2000"/>
              <a:t>if(now == 31) return 0;</a:t>
            </a:r>
          </a:p>
          <a:p>
            <a:pPr marL="0" indent="0">
              <a:buNone/>
            </a:pPr>
            <a:r>
              <a:rPr lang="en-KR" sz="2000"/>
              <a:t>int ret = 1;</a:t>
            </a:r>
          </a:p>
          <a:p>
            <a:pPr marL="0" indent="0">
              <a:buNone/>
            </a:pPr>
            <a:r>
              <a:rPr lang="en-KR" sz="2000"/>
              <a:t>for(int i = 1; i &lt;= </a:t>
            </a:r>
            <a:r>
              <a:rPr lang="en-KR" sz="2000">
                <a:solidFill>
                  <a:srgbClr val="FF0000"/>
                </a:solidFill>
              </a:rPr>
              <a:t>size</a:t>
            </a:r>
            <a:r>
              <a:rPr lang="en-KR" sz="2000"/>
              <a:t>; i++) {</a:t>
            </a:r>
          </a:p>
          <a:p>
            <a:pPr marL="0" indent="0">
              <a:buNone/>
            </a:pPr>
            <a:r>
              <a:rPr lang="en-KR" sz="2000"/>
              <a:t>	if(now + i &gt; 31) continue;</a:t>
            </a:r>
          </a:p>
          <a:p>
            <a:pPr marL="0" indent="0">
              <a:buNone/>
            </a:pPr>
            <a:r>
              <a:rPr lang="en-KR" sz="2000"/>
              <a:t>	ret = min(ret, 1 – go(now + i));</a:t>
            </a:r>
            <a:r>
              <a:rPr lang="ko-KR" altLang="en-US" sz="2000"/>
              <a:t> </a:t>
            </a:r>
            <a:r>
              <a:rPr lang="en-US" altLang="ko-KR" sz="2000"/>
              <a:t>//</a:t>
            </a:r>
            <a:r>
              <a:rPr lang="ko-KR" altLang="en-US" sz="2000"/>
              <a:t> 다음으로 진행</a:t>
            </a:r>
            <a:endParaRPr lang="en-US" altLang="ko-KR" sz="2000"/>
          </a:p>
          <a:p>
            <a:pPr marL="0" indent="0">
              <a:buNone/>
            </a:pPr>
            <a:r>
              <a:rPr lang="en-KR" sz="2000"/>
              <a:t>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return ret;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그리고 또 </a:t>
            </a:r>
            <a:r>
              <a:rPr lang="en-US" altLang="ko-KR"/>
              <a:t>..</a:t>
            </a:r>
            <a:endParaRPr lang="en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89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8BA5-0AF7-7412-36AC-BA8A7191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0D39-9208-FE1C-0822-5D4D2B4A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0612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겹치는 계산이 너무 많아서 메모이제이션을 해주어야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매 분기마다 </a:t>
            </a:r>
            <a:r>
              <a:rPr lang="en-US" altLang="ko-KR"/>
              <a:t>size</a:t>
            </a:r>
            <a:r>
              <a:rPr lang="ko-KR" altLang="en-US"/>
              <a:t>만큼 갈래를 펼치기 때문에 계산량이 어마어마해짐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이전에 말했던 것처럼</a:t>
            </a:r>
            <a:endParaRPr lang="en-US" altLang="ko-KR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(</a:t>
            </a:r>
            <a:r>
              <a:rPr lang="ko-KR" altLang="en-US" sz="2400"/>
              <a:t>나 </a:t>
            </a:r>
            <a:r>
              <a:rPr lang="en-US" altLang="ko-KR" sz="2400"/>
              <a:t>1,</a:t>
            </a:r>
            <a:r>
              <a:rPr lang="ko-KR" altLang="en-US" sz="2400"/>
              <a:t> </a:t>
            </a:r>
            <a:r>
              <a:rPr lang="en-US" altLang="ko-KR" sz="2400"/>
              <a:t>2,</a:t>
            </a:r>
            <a:r>
              <a:rPr lang="ko-KR" altLang="en-US" sz="2400"/>
              <a:t> </a:t>
            </a:r>
            <a:r>
              <a:rPr lang="en-US" altLang="ko-KR" sz="2400"/>
              <a:t>3)</a:t>
            </a:r>
            <a:r>
              <a:rPr lang="ko-KR" altLang="en-US" sz="2400"/>
              <a:t> </a:t>
            </a:r>
            <a:r>
              <a:rPr lang="en-US" altLang="ko-KR" sz="2400"/>
              <a:t>==</a:t>
            </a:r>
            <a:r>
              <a:rPr lang="ko-KR" altLang="en-US" sz="2400"/>
              <a:t> </a:t>
            </a:r>
            <a:r>
              <a:rPr lang="en-US" altLang="ko-KR" sz="2400"/>
              <a:t>(</a:t>
            </a:r>
            <a:r>
              <a:rPr lang="ko-KR" altLang="en-US" sz="2400"/>
              <a:t>상대 </a:t>
            </a:r>
            <a:r>
              <a:rPr lang="en-US" altLang="ko-KR" sz="2400"/>
              <a:t>1,</a:t>
            </a:r>
            <a:r>
              <a:rPr lang="ko-KR" altLang="en-US" sz="2400"/>
              <a:t> 나 </a:t>
            </a:r>
            <a:r>
              <a:rPr lang="en-US" altLang="ko-KR" sz="2400"/>
              <a:t>2,</a:t>
            </a:r>
            <a:r>
              <a:rPr lang="ko-KR" altLang="en-US" sz="2400"/>
              <a:t> </a:t>
            </a:r>
            <a:r>
              <a:rPr lang="en-US" altLang="ko-KR" sz="2400"/>
              <a:t>3)</a:t>
            </a:r>
            <a:r>
              <a:rPr lang="ko-KR" altLang="en-US" sz="2400"/>
              <a:t> </a:t>
            </a:r>
            <a:r>
              <a:rPr lang="en-US" altLang="ko-KR" sz="2400"/>
              <a:t>==</a:t>
            </a:r>
            <a:r>
              <a:rPr lang="ko-KR" altLang="en-US" sz="2400"/>
              <a:t> </a:t>
            </a:r>
            <a:r>
              <a:rPr lang="en-US" altLang="ko-KR" sz="2400"/>
              <a:t>(</a:t>
            </a:r>
            <a:r>
              <a:rPr lang="ko-KR" altLang="en-US" sz="2400"/>
              <a:t>상대 </a:t>
            </a:r>
            <a:r>
              <a:rPr lang="en-US" altLang="ko-KR" sz="2400"/>
              <a:t>1,</a:t>
            </a:r>
            <a:r>
              <a:rPr lang="ko-KR" altLang="en-US" sz="2400"/>
              <a:t> </a:t>
            </a:r>
            <a:r>
              <a:rPr lang="en-US" altLang="ko-KR" sz="2400"/>
              <a:t>2</a:t>
            </a:r>
            <a:r>
              <a:rPr lang="ko-KR" altLang="en-US" sz="2400"/>
              <a:t> 나 </a:t>
            </a:r>
            <a:r>
              <a:rPr lang="en-US" altLang="ko-KR" sz="2400"/>
              <a:t>3)</a:t>
            </a:r>
            <a:r>
              <a:rPr lang="ko-KR" altLang="en-US" sz="2400"/>
              <a:t> 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==</a:t>
            </a:r>
            <a:r>
              <a:rPr lang="ko-KR" altLang="en-US" sz="2400"/>
              <a:t> </a:t>
            </a:r>
            <a:r>
              <a:rPr lang="en-US" altLang="ko-KR" sz="2400"/>
              <a:t>(</a:t>
            </a:r>
            <a:r>
              <a:rPr lang="ko-KR" altLang="en-US" sz="2400"/>
              <a:t>나</a:t>
            </a:r>
            <a:r>
              <a:rPr lang="en-US" altLang="ko-KR" sz="2400"/>
              <a:t>1,</a:t>
            </a:r>
            <a:r>
              <a:rPr lang="ko-KR" altLang="en-US" sz="2400"/>
              <a:t> 상대</a:t>
            </a:r>
            <a:r>
              <a:rPr lang="en-US" altLang="ko-KR" sz="2400"/>
              <a:t>2,</a:t>
            </a:r>
            <a:r>
              <a:rPr lang="ko-KR" altLang="en-US" sz="2400"/>
              <a:t> 나</a:t>
            </a:r>
            <a:r>
              <a:rPr lang="en-US" altLang="ko-KR" sz="2400"/>
              <a:t>3) go(3)</a:t>
            </a:r>
          </a:p>
          <a:p>
            <a:pPr marL="0" indent="0">
              <a:buNone/>
            </a:pPr>
            <a:r>
              <a:rPr lang="ko-KR" altLang="en-US" sz="2400"/>
              <a:t>과 같이 겹침</a:t>
            </a:r>
            <a:r>
              <a:rPr lang="en-US" altLang="ko-KR" sz="24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CCAD6-5356-2A81-1E4B-A07DE20E7A2D}"/>
              </a:ext>
            </a:extLst>
          </p:cNvPr>
          <p:cNvSpPr txBox="1"/>
          <p:nvPr/>
        </p:nvSpPr>
        <p:spPr>
          <a:xfrm>
            <a:off x="908345" y="5928461"/>
            <a:ext cx="985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https://www.acmicpc.net/source/share/cbb5598beacf4637be1ea04d5f22a4ec</a:t>
            </a:r>
          </a:p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080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70F3-E627-5091-6F3D-0673EFD2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B1BA-EC90-7201-92E6-F92A9F00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쉬운 문제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20004</a:t>
            </a:r>
            <a:r>
              <a:rPr lang="ko-KR" altLang="en-US"/>
              <a:t> 베스킨라빈스 </a:t>
            </a:r>
            <a:r>
              <a:rPr lang="en-US" altLang="ko-KR"/>
              <a:t>31</a:t>
            </a:r>
          </a:p>
          <a:p>
            <a:pPr marL="0" indent="0">
              <a:buNone/>
            </a:pPr>
            <a:r>
              <a:rPr lang="en-US" altLang="ko-KR"/>
              <a:t>9655</a:t>
            </a:r>
            <a:r>
              <a:rPr lang="ko-KR" altLang="en-US"/>
              <a:t> 돌 게임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11867</a:t>
            </a:r>
            <a:r>
              <a:rPr lang="ko-KR" altLang="en-US"/>
              <a:t> 박스 나누기 게임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</a:t>
            </a:r>
            <a:r>
              <a:rPr lang="ko-KR" altLang="en-US"/>
              <a:t> 게임 이론 태그 확인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06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F924-C9DD-76BD-D40E-CAFDB36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베르트랑 공준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F542-37F3-B419-BC5E-564BEB36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037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 &lt;= 123456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(n, 2 * n]</a:t>
            </a:r>
            <a:r>
              <a:rPr lang="ko-KR" altLang="en-US"/>
              <a:t> 사이의 소수 개수 구하기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에라토스테네스의 체에 추가로 누적합까지 사용할 수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3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C351-1FBE-DC41-3395-76E723C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베르트랑 공준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87AF-A836-8D82-AC73-602FA5EA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/>
              <a:t>for(int i = 2; i &lt;= 123456 * 2; i++) {</a:t>
            </a:r>
          </a:p>
          <a:p>
            <a:pPr marL="0" indent="0">
              <a:buNone/>
            </a:pPr>
            <a:r>
              <a:rPr lang="en-US" altLang="ko-KR" sz="2400"/>
              <a:t>	psum[i] = psum[i – 1] + (int)p[i];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  <a:p>
            <a:pPr marL="0" indent="0">
              <a:buNone/>
            </a:pPr>
            <a:endParaRPr lang="en-KR" sz="2400"/>
          </a:p>
          <a:p>
            <a:pPr marL="0" indent="0">
              <a:buNone/>
            </a:pPr>
            <a:r>
              <a:rPr lang="en-KR" sz="2400"/>
              <a:t>while(true) {</a:t>
            </a:r>
          </a:p>
          <a:p>
            <a:pPr marL="0" indent="0">
              <a:buNone/>
            </a:pPr>
            <a:r>
              <a:rPr lang="en-KR" sz="2400"/>
              <a:t>	int n; cin &gt;&gt; n;</a:t>
            </a:r>
          </a:p>
          <a:p>
            <a:pPr marL="0" indent="0">
              <a:buNone/>
            </a:pPr>
            <a:r>
              <a:rPr lang="en-KR" sz="2400"/>
              <a:t>	if(n == 0) break;</a:t>
            </a:r>
          </a:p>
          <a:p>
            <a:pPr marL="0" indent="0">
              <a:buNone/>
            </a:pPr>
            <a:r>
              <a:rPr lang="en-KR" sz="2400"/>
              <a:t>	cout &lt;&lt; psum[2 * n] – psum[n] &lt;&lt; '\n';</a:t>
            </a:r>
          </a:p>
          <a:p>
            <a:pPr marL="0" indent="0">
              <a:buNone/>
            </a:pPr>
            <a:r>
              <a:rPr lang="en-KR" sz="2400"/>
              <a:t>}</a:t>
            </a:r>
          </a:p>
          <a:p>
            <a:endParaRPr lang="en-KR" sz="2400"/>
          </a:p>
        </p:txBody>
      </p:sp>
    </p:spTree>
    <p:extLst>
      <p:ext uri="{BB962C8B-B14F-4D97-AF65-F5344CB8AC3E}">
        <p14:creationId xmlns:p14="http://schemas.microsoft.com/office/powerpoint/2010/main" val="206121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7AEE-5578-4769-83B0-C3D7A72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C234-16A8-8724-7096-737DB43F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각 플레이어가 항상 최적의 결정을 내린다고 할 때</a:t>
            </a:r>
            <a:r>
              <a:rPr lang="en-US" altLang="ko-KR"/>
              <a:t>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누가 이기는지</a:t>
            </a:r>
            <a:r>
              <a:rPr lang="en-US" altLang="ko-KR"/>
              <a:t>?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678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BDEB-8B86-5ED0-5F77-82B1E2B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BAC0-9CAD-227D-E200-1C5D14C2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55" y="17832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베스킨 라빈스</a:t>
            </a:r>
            <a:r>
              <a:rPr lang="en-US" altLang="ko-KR"/>
              <a:t>31</a:t>
            </a:r>
            <a:r>
              <a:rPr lang="ko-KR" altLang="en-US"/>
              <a:t> 게임은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*</a:t>
            </a:r>
            <a:r>
              <a:rPr lang="en-US" altLang="ko-KR"/>
              <a:t>(</a:t>
            </a:r>
            <a:r>
              <a:rPr lang="ko-KR" altLang="en-US"/>
              <a:t>번갈아가며 </a:t>
            </a:r>
            <a:r>
              <a:rPr lang="en-US" altLang="ko-KR"/>
              <a:t>3</a:t>
            </a:r>
            <a:r>
              <a:rPr lang="ko-KR" altLang="en-US"/>
              <a:t> 이하의 숫자를 말하고 </a:t>
            </a:r>
            <a:r>
              <a:rPr lang="en-US" altLang="ko-KR"/>
              <a:t>31</a:t>
            </a:r>
            <a:r>
              <a:rPr lang="ko-KR" altLang="en-US"/>
              <a:t>을 말하는 사람이 진거</a:t>
            </a:r>
            <a:r>
              <a:rPr lang="en-US" altLang="ko-KR"/>
              <a:t>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1</a:t>
            </a:r>
            <a:r>
              <a:rPr lang="ko-KR" altLang="en-US"/>
              <a:t>로 한다고 할 때</a:t>
            </a:r>
            <a:r>
              <a:rPr lang="en-US" altLang="ko-KR"/>
              <a:t>,</a:t>
            </a:r>
            <a:r>
              <a:rPr lang="ko-KR" altLang="en-US"/>
              <a:t> 시작부터 승자가 정해져 있음</a:t>
            </a:r>
            <a:endParaRPr lang="en-US" altLang="ko-KR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무조건 선공이 이긴다</a:t>
            </a:r>
            <a:endParaRPr lang="en-US" altLang="ko-KR"/>
          </a:p>
          <a:p>
            <a:pPr marL="0" indent="0">
              <a:buNone/>
            </a:pP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700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4DF0-C97E-9BB3-D3AA-66075B69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45E4E3-CC7B-E18C-5267-32D1BA6FD556}"/>
              </a:ext>
            </a:extLst>
          </p:cNvPr>
          <p:cNvSpPr/>
          <p:nvPr/>
        </p:nvSpPr>
        <p:spPr>
          <a:xfrm>
            <a:off x="2339996" y="2734894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en-K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787B4F-B891-03E4-2A9E-874E3D133B3F}"/>
              </a:ext>
            </a:extLst>
          </p:cNvPr>
          <p:cNvSpPr/>
          <p:nvPr/>
        </p:nvSpPr>
        <p:spPr>
          <a:xfrm>
            <a:off x="2339996" y="3700883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en-K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E3FAF2-FBD2-1B6F-17A1-604BA8A55B25}"/>
              </a:ext>
            </a:extLst>
          </p:cNvPr>
          <p:cNvSpPr/>
          <p:nvPr/>
        </p:nvSpPr>
        <p:spPr>
          <a:xfrm>
            <a:off x="2339996" y="466687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0EF05-455E-7641-3370-95A49483537F}"/>
              </a:ext>
            </a:extLst>
          </p:cNvPr>
          <p:cNvSpPr txBox="1"/>
          <p:nvPr/>
        </p:nvSpPr>
        <p:spPr>
          <a:xfrm>
            <a:off x="2339996" y="1925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상대</a:t>
            </a:r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E0984-31E1-6EC9-B118-A14EFFEC168E}"/>
              </a:ext>
            </a:extLst>
          </p:cNvPr>
          <p:cNvSpPr txBox="1"/>
          <p:nvPr/>
        </p:nvSpPr>
        <p:spPr>
          <a:xfrm>
            <a:off x="3978549" y="19293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</a:t>
            </a:r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4FB46-F6D5-2BBA-F15B-D40981396301}"/>
              </a:ext>
            </a:extLst>
          </p:cNvPr>
          <p:cNvSpPr txBox="1"/>
          <p:nvPr/>
        </p:nvSpPr>
        <p:spPr>
          <a:xfrm>
            <a:off x="4032249" y="2531564"/>
            <a:ext cx="308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</a:p>
          <a:p>
            <a:r>
              <a:rPr lang="en-US" altLang="ko-KR"/>
              <a:t>3</a:t>
            </a:r>
          </a:p>
          <a:p>
            <a:r>
              <a:rPr lang="en-US" altLang="ko-KR"/>
              <a:t>4</a:t>
            </a:r>
            <a:endParaRPr lang="en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5418C-2A09-2D77-4703-CD8E790A7301}"/>
              </a:ext>
            </a:extLst>
          </p:cNvPr>
          <p:cNvSpPr txBox="1"/>
          <p:nvPr/>
        </p:nvSpPr>
        <p:spPr>
          <a:xfrm>
            <a:off x="4026193" y="3821413"/>
            <a:ext cx="308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</a:p>
          <a:p>
            <a:r>
              <a:rPr lang="en-US" altLang="ko-KR"/>
              <a:t>4</a:t>
            </a:r>
          </a:p>
          <a:p>
            <a:r>
              <a:rPr lang="en-US" altLang="ko-KR"/>
              <a:t>5</a:t>
            </a:r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97991-6B99-C5AD-ED3A-5C3D86406D18}"/>
              </a:ext>
            </a:extLst>
          </p:cNvPr>
          <p:cNvSpPr txBox="1"/>
          <p:nvPr/>
        </p:nvSpPr>
        <p:spPr>
          <a:xfrm>
            <a:off x="4050416" y="5020427"/>
            <a:ext cx="308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</a:p>
          <a:p>
            <a:r>
              <a:rPr lang="en-US" altLang="ko-KR"/>
              <a:t>5</a:t>
            </a:r>
          </a:p>
          <a:p>
            <a:r>
              <a:rPr lang="en-US" altLang="ko-KR"/>
              <a:t>6</a:t>
            </a:r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5D862-DB56-9F6A-0F28-AD99C8C8AE54}"/>
              </a:ext>
            </a:extLst>
          </p:cNvPr>
          <p:cNvSpPr txBox="1"/>
          <p:nvPr/>
        </p:nvSpPr>
        <p:spPr>
          <a:xfrm>
            <a:off x="5595401" y="40515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...</a:t>
            </a:r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A1661-AC35-0DD2-AD8C-F73F45163148}"/>
              </a:ext>
            </a:extLst>
          </p:cNvPr>
          <p:cNvSpPr txBox="1"/>
          <p:nvPr/>
        </p:nvSpPr>
        <p:spPr>
          <a:xfrm>
            <a:off x="7303088" y="3760651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 경우를 전부 계산해 볼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1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4DF0-C97E-9BB3-D3AA-66075B69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42FB4-2B03-704E-50B1-CADB6BEC5EDF}"/>
              </a:ext>
            </a:extLst>
          </p:cNvPr>
          <p:cNvSpPr txBox="1"/>
          <p:nvPr/>
        </p:nvSpPr>
        <p:spPr>
          <a:xfrm>
            <a:off x="838200" y="1690688"/>
            <a:ext cx="101665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또한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단순히 생각해보았을 때 </a:t>
            </a:r>
            <a:endParaRPr lang="en-US" altLang="ko-KR"/>
          </a:p>
          <a:p>
            <a:r>
              <a:rPr lang="ko-KR" altLang="en-US"/>
              <a:t>상대 차례에 </a:t>
            </a:r>
            <a:r>
              <a:rPr lang="en-US" altLang="ko-KR"/>
              <a:t>27 </a:t>
            </a:r>
            <a:r>
              <a:rPr lang="ko-KR" altLang="en-US"/>
              <a:t>이상 에서 끝나면 무조건 이김</a:t>
            </a:r>
            <a:endParaRPr lang="en-US" altLang="ko-KR"/>
          </a:p>
          <a:p>
            <a:r>
              <a:rPr lang="en-US" altLang="ko-KR"/>
              <a:t>27)</a:t>
            </a:r>
            <a:r>
              <a:rPr lang="ko-KR" altLang="en-US"/>
              <a:t> </a:t>
            </a:r>
            <a:r>
              <a:rPr lang="en-US" altLang="ko-KR"/>
              <a:t>28,</a:t>
            </a:r>
            <a:r>
              <a:rPr lang="ko-KR" altLang="en-US"/>
              <a:t> </a:t>
            </a:r>
            <a:r>
              <a:rPr lang="en-US" altLang="ko-KR"/>
              <a:t>29,</a:t>
            </a:r>
            <a:r>
              <a:rPr lang="ko-KR" altLang="en-US"/>
              <a:t> </a:t>
            </a:r>
            <a:r>
              <a:rPr lang="en-US" altLang="ko-KR"/>
              <a:t>30</a:t>
            </a:r>
          </a:p>
          <a:p>
            <a:r>
              <a:rPr lang="en-US" altLang="ko-KR"/>
              <a:t>28)</a:t>
            </a:r>
            <a:r>
              <a:rPr lang="ko-KR" altLang="en-US"/>
              <a:t> </a:t>
            </a:r>
            <a:r>
              <a:rPr lang="en-US" altLang="ko-KR"/>
              <a:t>29,</a:t>
            </a:r>
            <a:r>
              <a:rPr lang="ko-KR" altLang="en-US"/>
              <a:t> </a:t>
            </a:r>
            <a:r>
              <a:rPr lang="en-US" altLang="ko-KR"/>
              <a:t>30</a:t>
            </a:r>
          </a:p>
          <a:p>
            <a:r>
              <a:rPr lang="en-US" altLang="ko-KR"/>
              <a:t>29)</a:t>
            </a:r>
            <a:r>
              <a:rPr lang="ko-KR" altLang="en-US"/>
              <a:t> </a:t>
            </a:r>
            <a:r>
              <a:rPr lang="en-US" altLang="ko-KR"/>
              <a:t>30</a:t>
            </a:r>
          </a:p>
          <a:p>
            <a:endParaRPr lang="en-US" altLang="ko-KR"/>
          </a:p>
          <a:p>
            <a:r>
              <a:rPr lang="en-US" altLang="ko-KR"/>
              <a:t>-&gt;</a:t>
            </a:r>
            <a:r>
              <a:rPr lang="ko-KR" altLang="en-US"/>
              <a:t> 한 단계 더 가서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상대 차례에 </a:t>
            </a:r>
            <a:r>
              <a:rPr lang="en-US" altLang="ko-KR"/>
              <a:t>23</a:t>
            </a:r>
            <a:r>
              <a:rPr lang="ko-KR" altLang="en-US"/>
              <a:t>이상에서 끝나면 무조건 이김</a:t>
            </a:r>
            <a:endParaRPr lang="en-US" altLang="ko-KR"/>
          </a:p>
          <a:p>
            <a:r>
              <a:rPr lang="en-US" altLang="ko-KR"/>
              <a:t>(=</a:t>
            </a:r>
            <a:r>
              <a:rPr lang="ko-KR" altLang="en-US"/>
              <a:t> 내가 </a:t>
            </a:r>
            <a:r>
              <a:rPr lang="en-US" altLang="ko-KR"/>
              <a:t>26</a:t>
            </a:r>
            <a:r>
              <a:rPr lang="ko-KR" altLang="en-US"/>
              <a:t>으로 끝내면</a:t>
            </a:r>
            <a:r>
              <a:rPr lang="en-US" altLang="ko-KR"/>
              <a:t>)</a:t>
            </a:r>
          </a:p>
          <a:p>
            <a:r>
              <a:rPr lang="en-US" altLang="ko-KR"/>
              <a:t>23)</a:t>
            </a:r>
            <a:r>
              <a:rPr lang="ko-KR" altLang="en-US"/>
              <a:t> </a:t>
            </a:r>
            <a:r>
              <a:rPr lang="en-US" altLang="ko-KR"/>
              <a:t>24</a:t>
            </a:r>
            <a:r>
              <a:rPr lang="ko-KR" altLang="en-US"/>
              <a:t> </a:t>
            </a:r>
            <a:r>
              <a:rPr lang="en-US" altLang="ko-KR"/>
              <a:t>25</a:t>
            </a:r>
            <a:r>
              <a:rPr lang="ko-KR" altLang="en-US"/>
              <a:t> </a:t>
            </a:r>
            <a:r>
              <a:rPr lang="en-US" altLang="ko-KR"/>
              <a:t>26</a:t>
            </a:r>
          </a:p>
          <a:p>
            <a:r>
              <a:rPr lang="en-US" altLang="ko-KR"/>
              <a:t>24)</a:t>
            </a:r>
            <a:r>
              <a:rPr lang="ko-KR" altLang="en-US"/>
              <a:t> </a:t>
            </a:r>
            <a:r>
              <a:rPr lang="en-US" altLang="ko-KR"/>
              <a:t>25</a:t>
            </a:r>
            <a:r>
              <a:rPr lang="ko-KR" altLang="en-US"/>
              <a:t> </a:t>
            </a:r>
            <a:r>
              <a:rPr lang="en-US" altLang="ko-KR"/>
              <a:t>26</a:t>
            </a:r>
          </a:p>
          <a:p>
            <a:r>
              <a:rPr lang="en-US" altLang="ko-KR"/>
              <a:t>25)</a:t>
            </a:r>
            <a:r>
              <a:rPr lang="ko-KR" altLang="en-US"/>
              <a:t> </a:t>
            </a:r>
            <a:r>
              <a:rPr lang="en-US" altLang="ko-KR"/>
              <a:t>26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F0E4E-37AB-1FBA-4F0F-5DA5EB2DF52A}"/>
              </a:ext>
            </a:extLst>
          </p:cNvPr>
          <p:cNvSpPr txBox="1"/>
          <p:nvPr/>
        </p:nvSpPr>
        <p:spPr>
          <a:xfrm>
            <a:off x="1180848" y="1610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681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0912-C704-2D15-B7B5-EE635561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BBCA-A8FD-2A4D-F4F1-2B560904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20004</a:t>
            </a:r>
            <a:r>
              <a:rPr lang="ko-KR" altLang="en-US"/>
              <a:t>번</a:t>
            </a:r>
            <a:r>
              <a:rPr lang="en-US" altLang="ko-KR"/>
              <a:t>:</a:t>
            </a:r>
            <a:r>
              <a:rPr lang="ko-KR" altLang="en-US"/>
              <a:t> 베스킨라빈스 </a:t>
            </a:r>
            <a:r>
              <a:rPr lang="en-US" altLang="ko-KR"/>
              <a:t>31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실버</a:t>
            </a:r>
            <a:r>
              <a:rPr lang="en-US" altLang="ko-KR"/>
              <a:t>4)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선공을 뺏긴 상태에서</a:t>
            </a:r>
            <a:r>
              <a:rPr lang="en-US" altLang="ko-KR"/>
              <a:t>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규칙을 변경해 </a:t>
            </a:r>
            <a:r>
              <a:rPr lang="en-US" altLang="ko-KR"/>
              <a:t>3</a:t>
            </a:r>
            <a:r>
              <a:rPr lang="ko-KR" altLang="en-US"/>
              <a:t>개가 아닌 </a:t>
            </a:r>
            <a:r>
              <a:rPr lang="en-US" altLang="ko-KR"/>
              <a:t>n</a:t>
            </a:r>
            <a:r>
              <a:rPr lang="ko-KR" altLang="en-US"/>
              <a:t>개 이하의 수를 부를 수 있다고 할 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/>
              <a:t>n</a:t>
            </a:r>
            <a:r>
              <a:rPr lang="ko-KR" altLang="en-US"/>
              <a:t>이 몇일 때 내가 이길 수 있을까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312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7DBC-1E7C-0BD2-52F5-67633B0A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이론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CCC9-3730-350D-BC94-239E7014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584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함수 정의</a:t>
            </a:r>
            <a:endParaRPr lang="en-US"/>
          </a:p>
          <a:p>
            <a:pPr marL="0" indent="0">
              <a:buNone/>
            </a:pPr>
            <a:r>
              <a:rPr lang="en-US"/>
              <a:t>go(now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해당 차례에 </a:t>
            </a:r>
            <a:r>
              <a:rPr lang="en-US" altLang="ko-KR"/>
              <a:t>now</a:t>
            </a:r>
            <a:r>
              <a:rPr lang="ko-KR" altLang="en-US"/>
              <a:t>에서 끝났을 때</a:t>
            </a:r>
            <a:r>
              <a:rPr lang="en-US" altLang="ko-KR"/>
              <a:t>,</a:t>
            </a:r>
            <a:r>
              <a:rPr lang="ko-KR" altLang="en-US"/>
              <a:t> 이길 수 있는지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or 0</a:t>
            </a:r>
            <a:endParaRPr lang="en-US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ko-KR" altLang="en-US" sz="2000"/>
              <a:t>간단히 말하자면 </a:t>
            </a:r>
            <a:r>
              <a:rPr lang="en-US" sz="2000"/>
              <a:t>go(3</a:t>
            </a:r>
            <a:r>
              <a:rPr lang="en-US" altLang="ko-KR" sz="2000"/>
              <a:t>)</a:t>
            </a:r>
            <a:r>
              <a:rPr lang="ko-KR" altLang="en-US" sz="2000"/>
              <a:t>이라는 건 내가 마지막에 </a:t>
            </a:r>
            <a:r>
              <a:rPr lang="en-US" altLang="ko-KR" sz="2000"/>
              <a:t>3</a:t>
            </a:r>
            <a:r>
              <a:rPr lang="ko-KR" altLang="en-US" sz="2000"/>
              <a:t>을 말했고 상대 차례로 넘어갔다는 것</a:t>
            </a:r>
            <a:endParaRPr lang="en-US" altLang="ko-KR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altLang="ko-KR" sz="2000"/>
              <a:t>(</a:t>
            </a:r>
            <a:r>
              <a:rPr lang="ko-KR" altLang="en-US" sz="2000"/>
              <a:t>나 </a:t>
            </a:r>
            <a:r>
              <a:rPr lang="en-US" altLang="ko-KR" sz="2000"/>
              <a:t>1,</a:t>
            </a:r>
            <a:r>
              <a:rPr lang="ko-KR" altLang="en-US" sz="2000"/>
              <a:t> </a:t>
            </a:r>
            <a:r>
              <a:rPr lang="en-US" altLang="ko-KR" sz="2000"/>
              <a:t>2,</a:t>
            </a:r>
            <a:r>
              <a:rPr lang="ko-KR" altLang="en-US" sz="2000"/>
              <a:t> </a:t>
            </a:r>
            <a:r>
              <a:rPr lang="en-US" altLang="ko-KR" sz="2000"/>
              <a:t>3)</a:t>
            </a:r>
            <a:r>
              <a:rPr lang="ko-KR" altLang="en-US" sz="2000"/>
              <a:t> </a:t>
            </a:r>
            <a:r>
              <a:rPr lang="en-US" altLang="ko-KR" sz="2000"/>
              <a:t>==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상대 </a:t>
            </a:r>
            <a:r>
              <a:rPr lang="en-US" altLang="ko-KR" sz="2000"/>
              <a:t>1,</a:t>
            </a:r>
            <a:r>
              <a:rPr lang="ko-KR" altLang="en-US" sz="2000"/>
              <a:t> 나 </a:t>
            </a:r>
            <a:r>
              <a:rPr lang="en-US" altLang="ko-KR" sz="2000"/>
              <a:t>2,</a:t>
            </a:r>
            <a:r>
              <a:rPr lang="ko-KR" altLang="en-US" sz="2000"/>
              <a:t> </a:t>
            </a:r>
            <a:r>
              <a:rPr lang="en-US" altLang="ko-KR" sz="2000"/>
              <a:t>3)</a:t>
            </a:r>
            <a:r>
              <a:rPr lang="ko-KR" altLang="en-US" sz="2000"/>
              <a:t> </a:t>
            </a:r>
            <a:r>
              <a:rPr lang="en-US" altLang="ko-KR" sz="2000"/>
              <a:t>==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상대 </a:t>
            </a:r>
            <a:r>
              <a:rPr lang="en-US" altLang="ko-KR" sz="2000"/>
              <a:t>1,</a:t>
            </a:r>
            <a:r>
              <a:rPr lang="ko-KR" altLang="en-US" sz="2000"/>
              <a:t> </a:t>
            </a:r>
            <a:r>
              <a:rPr lang="en-US" altLang="ko-KR" sz="2000"/>
              <a:t>2</a:t>
            </a:r>
            <a:r>
              <a:rPr lang="ko-KR" altLang="en-US" sz="2000"/>
              <a:t> 나 </a:t>
            </a:r>
            <a:r>
              <a:rPr lang="en-US" altLang="ko-KR" sz="2000"/>
              <a:t>3)</a:t>
            </a:r>
            <a:r>
              <a:rPr lang="ko-KR" altLang="en-US" sz="2000"/>
              <a:t> </a:t>
            </a:r>
            <a:r>
              <a:rPr lang="en-US" altLang="ko-KR" sz="2000"/>
              <a:t>== go(3)</a:t>
            </a:r>
            <a:r>
              <a:rPr lang="ko-KR" altLang="en-US" sz="2000"/>
              <a:t> 모두 같은 상태임 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(</a:t>
            </a:r>
            <a:r>
              <a:rPr lang="ko-KR" altLang="en-US" sz="2000"/>
              <a:t>나</a:t>
            </a:r>
            <a:r>
              <a:rPr lang="en-US" altLang="ko-KR" sz="2000"/>
              <a:t>1,</a:t>
            </a:r>
            <a:r>
              <a:rPr lang="ko-KR" altLang="en-US" sz="2000"/>
              <a:t> 상대</a:t>
            </a:r>
            <a:r>
              <a:rPr lang="en-US" altLang="ko-KR" sz="2000"/>
              <a:t>2,</a:t>
            </a:r>
            <a:r>
              <a:rPr lang="ko-KR" altLang="en-US" sz="2000"/>
              <a:t> 나</a:t>
            </a:r>
            <a:r>
              <a:rPr lang="en-US" altLang="ko-KR" sz="2000"/>
              <a:t>3)</a:t>
            </a:r>
            <a:r>
              <a:rPr lang="ko-KR" altLang="en-US" sz="2000"/>
              <a:t> </a:t>
            </a:r>
            <a:r>
              <a:rPr lang="en-US" altLang="ko-KR" sz="2000">
                <a:sym typeface="Wingdings" pitchFamily="2" charset="2"/>
              </a:rPr>
              <a:t>=&gt;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이 상태에서 이길 수 있는가</a:t>
            </a:r>
            <a:r>
              <a:rPr lang="en-US" altLang="ko-KR" sz="2000"/>
              <a:t>?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그렇다면 </a:t>
            </a:r>
            <a:r>
              <a:rPr lang="en-US" altLang="ko-KR" sz="2000"/>
              <a:t>go(0)</a:t>
            </a:r>
            <a:r>
              <a:rPr lang="ko-KR" altLang="en-US" sz="2000"/>
              <a:t>이 상대 차례부터 시작하는 것이겠지요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go(0)</a:t>
            </a:r>
            <a:r>
              <a:rPr lang="ko-KR" altLang="en-US" sz="2000"/>
              <a:t>이 </a:t>
            </a:r>
            <a:r>
              <a:rPr lang="en-US" altLang="ko-KR" sz="2000"/>
              <a:t>1</a:t>
            </a:r>
            <a:r>
              <a:rPr lang="ko-KR" altLang="en-US" sz="2000"/>
              <a:t>이라면 이긴다는거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00431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842</Words>
  <Application>Microsoft Macintosh PowerPoint</Application>
  <PresentationFormat>Widescreen</PresentationFormat>
  <Paragraphs>160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Apple Braille</vt:lpstr>
      <vt:lpstr>Aptos</vt:lpstr>
      <vt:lpstr>Aptos Display</vt:lpstr>
      <vt:lpstr>Arial</vt:lpstr>
      <vt:lpstr>Wingdings</vt:lpstr>
      <vt:lpstr>Office Theme</vt:lpstr>
      <vt:lpstr>week4</vt:lpstr>
      <vt:lpstr>베르트랑 공준</vt:lpstr>
      <vt:lpstr>베르트랑 공준</vt:lpstr>
      <vt:lpstr>게임 이론</vt:lpstr>
      <vt:lpstr>게임 이론</vt:lpstr>
      <vt:lpstr>게임 이론</vt:lpstr>
      <vt:lpstr>게임 이론</vt:lpstr>
      <vt:lpstr>게임 이론</vt:lpstr>
      <vt:lpstr>게임 이론</vt:lpstr>
      <vt:lpstr>게임 이론</vt:lpstr>
      <vt:lpstr>게임 이론</vt:lpstr>
      <vt:lpstr>게임 이론</vt:lpstr>
      <vt:lpstr>게임 이론</vt:lpstr>
      <vt:lpstr>게임 이론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week4</dc:title>
  <dc:creator>노형준(학부생-소프트웨어전공)</dc:creator>
  <cp:lastModifiedBy>노형준(학부생-소프트웨어전공)</cp:lastModifiedBy>
  <cp:revision>6</cp:revision>
  <dcterms:created xsi:type="dcterms:W3CDTF">2024-07-24T12:26:59Z</dcterms:created>
  <dcterms:modified xsi:type="dcterms:W3CDTF">2024-07-25T13:35:25Z</dcterms:modified>
</cp:coreProperties>
</file>