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7"/>
    <p:restoredTop sz="94720"/>
  </p:normalViewPr>
  <p:slideViewPr>
    <p:cSldViewPr snapToGrid="0">
      <p:cViewPr varScale="1">
        <p:scale>
          <a:sx n="112" d="100"/>
          <a:sy n="112" d="100"/>
        </p:scale>
        <p:origin x="184" y="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BD5DE-5FC1-624F-8C2D-CE97893DF17F}" type="datetimeFigureOut">
              <a:t>8/1/24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E0412-4B3E-8C48-A1D6-645BFD53F360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831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E0412-4B3E-8C48-A1D6-645BFD53F360}" type="slidenum"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94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200B-DBD0-886C-17BA-B6396E691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C01DA-FC2C-1446-08C6-4CC66F34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76C-9CC8-DF5F-060F-CBB55183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593-A989-4942-9330-2FE723094C06}" type="datetimeFigureOut">
              <a:t>8/1/24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8F85B-2CB1-A057-39C1-BD76A7AE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70314-E872-5B79-89B3-11AE389A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147C-3A54-584B-8766-DACB8064F50D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3120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8B12-B4A3-4D37-DC28-170ACFA0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CBE21-D968-BE8B-8140-ACD4F97E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C3F0B-9D76-1D1E-D2F6-A9EB394D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593-A989-4942-9330-2FE723094C06}" type="datetimeFigureOut">
              <a:t>8/1/24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35B20-23C2-C536-9F4D-B7B47B9B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3781-6F3B-588A-6075-3CD3B3FE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147C-3A54-584B-8766-DACB8064F50D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5596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5D6B0-B558-93E3-8952-1398AA31A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77DC1-5398-5615-9213-96BDBF3AD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B75E-6481-A37A-7D86-C206BCE7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593-A989-4942-9330-2FE723094C06}" type="datetimeFigureOut">
              <a:t>8/1/24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46B45-5F22-3D90-E1E6-8952D75C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3F7F3-D871-6BEE-7924-7A76C108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147C-3A54-584B-8766-DACB8064F50D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9072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9C55-BDEF-DC32-7410-6D0B504A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F60D-71A5-B3A5-F3CF-7415C7FA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A6A67-B123-35F0-8246-CE1E5A90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593-A989-4942-9330-2FE723094C06}" type="datetimeFigureOut">
              <a:t>8/1/24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F73D-FDAB-3F29-509B-C019690B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E0119-7693-8375-FEC6-E7417458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147C-3A54-584B-8766-DACB8064F50D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837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02D6-B1E9-5C2D-6D10-1FE9CE07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17B8E-93EB-8ED3-BF10-ADE861820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C77A6-EE6F-6444-1F07-6306E684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593-A989-4942-9330-2FE723094C06}" type="datetimeFigureOut">
              <a:t>8/1/24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4FB7C-1707-635A-DB73-85C05E3D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D712-B6BC-1446-7572-DACED642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147C-3A54-584B-8766-DACB8064F50D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5375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2FAD-793C-D258-70EF-153B7CFA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591F-E99C-9FF3-1305-BBC935782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C5ECF-2ED6-AB98-A2D3-648B5864A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5A2EB-273C-BECB-7352-26C9650E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593-A989-4942-9330-2FE723094C06}" type="datetimeFigureOut">
              <a:t>8/1/24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9B37A-DED4-E882-6437-BF9DF826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33344-DC9F-D68D-948C-F5DE05FA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147C-3A54-584B-8766-DACB8064F50D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575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A4B1-857C-06E0-7CE3-2F7ECF0E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C2BAB-E656-FA60-14C6-862B1ED8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1AD28-C161-A22F-743B-18AC55A6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C8112-B6AE-95B6-C94B-6696A83B1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CDAC0-3931-C787-9EE2-C48AA23F6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0299A-5D8C-18A0-2566-F31940ED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593-A989-4942-9330-2FE723094C06}" type="datetimeFigureOut">
              <a:t>8/1/24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0BA0B-87CB-B932-2BF4-95DE3DF2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2D511-B4F5-7750-513B-F78D558D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147C-3A54-584B-8766-DACB8064F50D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0907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3833-F3D4-61AD-D54E-B81484AC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D22C3-FA86-9A47-581A-1650DE51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593-A989-4942-9330-2FE723094C06}" type="datetimeFigureOut">
              <a:t>8/1/24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2FACB-73D5-FD70-51DF-5DA4290E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05066-514D-32F5-0E35-28C3AA2D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147C-3A54-584B-8766-DACB8064F50D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222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C5006-3CC8-D05A-A9AB-4EB62B0C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593-A989-4942-9330-2FE723094C06}" type="datetimeFigureOut">
              <a:t>8/1/24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7AB73-BF52-37C3-4CA3-0CE3A572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47485-3C5E-05E6-1E68-751B05A9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147C-3A54-584B-8766-DACB8064F50D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3946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3E18-81F5-D894-7902-B9AD1ECD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C40A-3F4D-B089-BD5D-9461790E2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AC59F-50DB-D2BC-761C-F197FF70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5826-44B6-2C77-6BBF-6C0C9F1D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593-A989-4942-9330-2FE723094C06}" type="datetimeFigureOut">
              <a:t>8/1/24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272ED-8E2C-7ACE-40A1-5442DD11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40561-3F84-0AEA-8CE3-0ED0A69E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147C-3A54-584B-8766-DACB8064F50D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6667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60ED-F851-8318-82DC-02737CE1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99AC7-5778-B55D-4B3A-163245848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A7864-118A-6855-0A9E-6F4A209CE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CCC1C-A019-C520-5A51-064F1293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6593-A989-4942-9330-2FE723094C06}" type="datetimeFigureOut">
              <a:t>8/1/24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CFEC7-E571-BAD8-E8AF-51EBC2F4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AB2C5-05F6-8A4A-94F8-C720DA3A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147C-3A54-584B-8766-DACB8064F50D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8866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95C17-3412-9F57-70C2-72FE4F73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136A9-9E01-D2AF-14D0-75268381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978A8-A302-5C35-B191-508F219CC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16593-A989-4942-9330-2FE723094C06}" type="datetimeFigureOut">
              <a:t>8/1/24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3292-B650-20A1-D9ED-F452BEE80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AC63-FE2E-1443-3E41-718083894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C147C-3A54-584B-8766-DACB8064F50D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4024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A6BF-5D6A-6289-040D-54641E8B1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>
                <a:latin typeface="Apple Braille" pitchFamily="2" charset="0"/>
              </a:rPr>
              <a:t>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07159-CE6C-D596-2E0F-1F2CDDB78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>
                <a:latin typeface="Apple Braille" pitchFamily="2" charset="0"/>
              </a:rPr>
              <a:t>2024-08-01</a:t>
            </a:r>
          </a:p>
        </p:txBody>
      </p:sp>
    </p:spTree>
    <p:extLst>
      <p:ext uri="{BB962C8B-B14F-4D97-AF65-F5344CB8AC3E}">
        <p14:creationId xmlns:p14="http://schemas.microsoft.com/office/powerpoint/2010/main" val="67219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0AE8-E8D7-8DFC-8DC7-58AD770E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타임머신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6287-4B87-F4B8-6DDA-6F9F8ADB6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분명히 맞는데 자꾸 틀려서 한참을 들여다보다가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거리를 담는 배열을 </a:t>
            </a:r>
            <a:r>
              <a:rPr lang="en-US" altLang="ko-KR"/>
              <a:t>long long</a:t>
            </a:r>
            <a:r>
              <a:rPr lang="ko-KR" altLang="en-US"/>
              <a:t>으로 선언해야 한다는걸 알게됨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92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AA19-8235-B1C4-CC52-9BB9CADE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타임머신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03CB-7289-75D9-1A2A-B6279E3B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문제에서</a:t>
            </a:r>
            <a:r>
              <a:rPr lang="en-US" altLang="ko-KR"/>
              <a:t>,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ko-KR" altLang="en-US"/>
              <a:t>도시의 개수는 최대 </a:t>
            </a:r>
            <a:r>
              <a:rPr lang="en-US" altLang="ko-KR"/>
              <a:t>500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간선의 개수는 최대 </a:t>
            </a:r>
            <a:r>
              <a:rPr lang="en-US" altLang="ko-KR"/>
              <a:t>6000</a:t>
            </a:r>
            <a:r>
              <a:rPr lang="ko-KR" altLang="en-US"/>
              <a:t>개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간선의 가중치는 </a:t>
            </a:r>
            <a:r>
              <a:rPr lang="en-US" altLang="ko-KR"/>
              <a:t>[-10000, 10000]</a:t>
            </a:r>
            <a:r>
              <a:rPr lang="ko-KR" altLang="en-US"/>
              <a:t> 이다</a:t>
            </a:r>
            <a:endParaRPr lang="en-US" altLang="ko-KR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ko-KR" altLang="en-US"/>
              <a:t>최악의 경우를 생각해 본다면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591A-8425-9F7A-C1D3-19B00D39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타임머신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B161-B199-00A0-1C50-C7AE5A55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7509"/>
            <a:ext cx="11030833" cy="43208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500</a:t>
            </a:r>
            <a:r>
              <a:rPr lang="ko-KR" altLang="en-US"/>
              <a:t> * </a:t>
            </a:r>
            <a:r>
              <a:rPr lang="en-US" altLang="ko-KR"/>
              <a:t>10000</a:t>
            </a:r>
            <a:r>
              <a:rPr lang="ko-KR" altLang="en-US"/>
              <a:t>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5,000,000</a:t>
            </a:r>
            <a:r>
              <a:rPr lang="ko-KR" altLang="en-US"/>
              <a:t> 일 거라고 생각했음</a:t>
            </a:r>
            <a:endParaRPr lang="en-US" altLang="ko-KR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5,000,000 </a:t>
            </a:r>
            <a:r>
              <a:rPr lang="ko-KR" altLang="en-US"/>
              <a:t>은 </a:t>
            </a:r>
            <a:r>
              <a:rPr lang="en-US" altLang="ko-KR"/>
              <a:t>int</a:t>
            </a:r>
            <a:r>
              <a:rPr lang="ko-KR" altLang="en-US"/>
              <a:t>의 최댓값에 한참 못 미치는 값</a:t>
            </a:r>
            <a:endParaRPr lang="en-US" altLang="ko-KR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ko-KR" altLang="en-US"/>
              <a:t>근데 음의 가중치가 있어서 다시 생각해보아야 함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F45045-E127-C2FA-FE42-5AB1CF204F1C}"/>
              </a:ext>
            </a:extLst>
          </p:cNvPr>
          <p:cNvSpPr/>
          <p:nvPr/>
        </p:nvSpPr>
        <p:spPr>
          <a:xfrm>
            <a:off x="907866" y="2132545"/>
            <a:ext cx="792000" cy="79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894F06-B3E4-9317-BEFD-BCBCB25312D8}"/>
              </a:ext>
            </a:extLst>
          </p:cNvPr>
          <p:cNvCxnSpPr>
            <a:cxnSpLocks/>
          </p:cNvCxnSpPr>
          <p:nvPr/>
        </p:nvCxnSpPr>
        <p:spPr>
          <a:xfrm>
            <a:off x="1699866" y="2521311"/>
            <a:ext cx="825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C0D6497-0280-3BB5-AA56-1755EC64178A}"/>
              </a:ext>
            </a:extLst>
          </p:cNvPr>
          <p:cNvSpPr/>
          <p:nvPr/>
        </p:nvSpPr>
        <p:spPr>
          <a:xfrm>
            <a:off x="2525198" y="2144884"/>
            <a:ext cx="792000" cy="79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F1E6CC-50BB-3731-CE75-33A4DF0EF034}"/>
              </a:ext>
            </a:extLst>
          </p:cNvPr>
          <p:cNvCxnSpPr>
            <a:cxnSpLocks/>
          </p:cNvCxnSpPr>
          <p:nvPr/>
        </p:nvCxnSpPr>
        <p:spPr>
          <a:xfrm>
            <a:off x="3317198" y="2528545"/>
            <a:ext cx="825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F5049DD-C131-D6A5-4CEC-E5B71D0DA05C}"/>
              </a:ext>
            </a:extLst>
          </p:cNvPr>
          <p:cNvSpPr/>
          <p:nvPr/>
        </p:nvSpPr>
        <p:spPr>
          <a:xfrm>
            <a:off x="4137195" y="2132545"/>
            <a:ext cx="792000" cy="79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811F5D-1C63-0729-BC26-AF2934AE0133}"/>
              </a:ext>
            </a:extLst>
          </p:cNvPr>
          <p:cNvCxnSpPr>
            <a:cxnSpLocks/>
          </p:cNvCxnSpPr>
          <p:nvPr/>
        </p:nvCxnSpPr>
        <p:spPr>
          <a:xfrm>
            <a:off x="4929195" y="2521311"/>
            <a:ext cx="825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447E7D5-91DC-5E37-7653-4AE9F6C24B07}"/>
              </a:ext>
            </a:extLst>
          </p:cNvPr>
          <p:cNvSpPr/>
          <p:nvPr/>
        </p:nvSpPr>
        <p:spPr>
          <a:xfrm>
            <a:off x="5754527" y="2144884"/>
            <a:ext cx="792000" cy="79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357C6F-DE5C-EDA9-68F6-66AED4F2E947}"/>
              </a:ext>
            </a:extLst>
          </p:cNvPr>
          <p:cNvCxnSpPr>
            <a:cxnSpLocks/>
          </p:cNvCxnSpPr>
          <p:nvPr/>
        </p:nvCxnSpPr>
        <p:spPr>
          <a:xfrm>
            <a:off x="6546527" y="2528545"/>
            <a:ext cx="825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E1D345B-A0B6-15AE-992F-D6AEDF978F2F}"/>
              </a:ext>
            </a:extLst>
          </p:cNvPr>
          <p:cNvSpPr/>
          <p:nvPr/>
        </p:nvSpPr>
        <p:spPr>
          <a:xfrm>
            <a:off x="9510026" y="2144884"/>
            <a:ext cx="792000" cy="79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500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99D9F3-36F2-CFEF-437F-9155C5293776}"/>
              </a:ext>
            </a:extLst>
          </p:cNvPr>
          <p:cNvCxnSpPr>
            <a:cxnSpLocks/>
          </p:cNvCxnSpPr>
          <p:nvPr/>
        </p:nvCxnSpPr>
        <p:spPr>
          <a:xfrm>
            <a:off x="8684694" y="2532121"/>
            <a:ext cx="825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88E4BB-5613-8685-C6AD-32D8EEC2D93B}"/>
              </a:ext>
            </a:extLst>
          </p:cNvPr>
          <p:cNvSpPr txBox="1"/>
          <p:nvPr/>
        </p:nvSpPr>
        <p:spPr>
          <a:xfrm>
            <a:off x="7810020" y="238076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...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6EE0D6-4B25-9BB5-4DE4-FC5E7FF36C1A}"/>
              </a:ext>
            </a:extLst>
          </p:cNvPr>
          <p:cNvSpPr txBox="1"/>
          <p:nvPr/>
        </p:nvSpPr>
        <p:spPr>
          <a:xfrm>
            <a:off x="6570854" y="2054735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/>
              <a:t>10000</a:t>
            </a:r>
            <a:endParaRPr lang="en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0D6D6D-7636-1BFB-F481-3C8208234451}"/>
              </a:ext>
            </a:extLst>
          </p:cNvPr>
          <p:cNvSpPr txBox="1"/>
          <p:nvPr/>
        </p:nvSpPr>
        <p:spPr>
          <a:xfrm>
            <a:off x="3311863" y="2071389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/>
              <a:t>10000</a:t>
            </a:r>
            <a:endParaRPr lang="en-K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AFE2CF-CB90-DECB-32EB-D985BA285D40}"/>
              </a:ext>
            </a:extLst>
          </p:cNvPr>
          <p:cNvSpPr txBox="1"/>
          <p:nvPr/>
        </p:nvSpPr>
        <p:spPr>
          <a:xfrm>
            <a:off x="4962816" y="2071388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/>
              <a:t>10000</a:t>
            </a:r>
            <a:endParaRPr lang="en-K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915751-25A2-E26A-4759-09D0B74EDDA9}"/>
              </a:ext>
            </a:extLst>
          </p:cNvPr>
          <p:cNvSpPr txBox="1"/>
          <p:nvPr/>
        </p:nvSpPr>
        <p:spPr>
          <a:xfrm>
            <a:off x="1852266" y="2225386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/>
              <a:t>10000</a:t>
            </a:r>
            <a:endParaRPr lang="en-K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D35CBE-CB62-675A-3090-915921451CC9}"/>
              </a:ext>
            </a:extLst>
          </p:cNvPr>
          <p:cNvSpPr txBox="1"/>
          <p:nvPr/>
        </p:nvSpPr>
        <p:spPr>
          <a:xfrm>
            <a:off x="8684694" y="2071751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/>
              <a:t>10000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462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9B4B-9472-1F23-1B79-76330B02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타임머신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257A-E14A-6562-DDF1-AEEA0352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if(dist[j] != INF &amp;&amp; dist[next] &gt; dist[j] + d) {</a:t>
            </a:r>
            <a:br>
              <a:rPr lang="en-US"/>
            </a:br>
            <a:r>
              <a:rPr lang="en-US"/>
              <a:t>        dist[next] = dist[j] + d;</a:t>
            </a:r>
            <a:br>
              <a:rPr lang="en-US"/>
            </a:b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ko-KR" altLang="en-US"/>
              <a:t>코드에서</a:t>
            </a:r>
            <a:endParaRPr lang="en-US"/>
          </a:p>
          <a:p>
            <a:pPr marL="0" indent="0">
              <a:buNone/>
            </a:pPr>
            <a:r>
              <a:rPr lang="en-US"/>
              <a:t>next</a:t>
            </a:r>
            <a:r>
              <a:rPr lang="ko-KR" altLang="en-US"/>
              <a:t>까지의 거리보다</a:t>
            </a:r>
            <a:r>
              <a:rPr lang="en-US" altLang="ko-KR"/>
              <a:t>,</a:t>
            </a:r>
            <a:r>
              <a:rPr lang="ko-KR" altLang="en-US"/>
              <a:t> 현재까지의 거리 </a:t>
            </a:r>
            <a:r>
              <a:rPr lang="en-US" altLang="ko-KR"/>
              <a:t>+</a:t>
            </a:r>
            <a:r>
              <a:rPr lang="ko-KR" altLang="en-US"/>
              <a:t> 가중치가 작다면 갱신해줌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간선의 가중치가 전부 </a:t>
            </a:r>
            <a:r>
              <a:rPr lang="en-US" altLang="ko-KR"/>
              <a:t>-10000</a:t>
            </a:r>
            <a:r>
              <a:rPr lang="ko-KR" altLang="en-US"/>
              <a:t> 라면 계속 갱신됨</a:t>
            </a:r>
            <a:endParaRPr lang="en-US" altLang="ko-KR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KR" sz="2000"/>
          </a:p>
        </p:txBody>
      </p:sp>
    </p:spTree>
    <p:extLst>
      <p:ext uri="{BB962C8B-B14F-4D97-AF65-F5344CB8AC3E}">
        <p14:creationId xmlns:p14="http://schemas.microsoft.com/office/powerpoint/2010/main" val="107975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FBAC-FDC1-C500-9528-D73E6243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타임머신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8289-AC3F-E117-2EFE-2FC43CFC9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80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z="280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z="2400"/>
              <a:t>그래프가 위와같이 그려질 수도 있다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ko-KR" altLang="en-US" sz="2400"/>
              <a:t>그래서 거리의 최소값은 </a:t>
            </a:r>
            <a:r>
              <a:rPr lang="en-US" altLang="ko-KR" sz="2400"/>
              <a:t>500 * 500 * -10000, </a:t>
            </a:r>
            <a:r>
              <a:rPr lang="ko-KR" altLang="en-US" sz="2400"/>
              <a:t>최대값은 </a:t>
            </a:r>
            <a:r>
              <a:rPr lang="en-US" altLang="ko-KR" sz="2400"/>
              <a:t>500 * 10000</a:t>
            </a:r>
            <a:r>
              <a:rPr lang="ko-KR" altLang="en-US" sz="2400"/>
              <a:t> 의 범위를 가짐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[-2,500,000,000     5,000,000]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35899E-3B84-19AA-4A0B-F86C17A12D81}"/>
              </a:ext>
            </a:extLst>
          </p:cNvPr>
          <p:cNvSpPr/>
          <p:nvPr/>
        </p:nvSpPr>
        <p:spPr>
          <a:xfrm>
            <a:off x="907866" y="2132545"/>
            <a:ext cx="792000" cy="79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235241-FB3E-AE12-1AE3-4B2D563E467A}"/>
              </a:ext>
            </a:extLst>
          </p:cNvPr>
          <p:cNvCxnSpPr>
            <a:cxnSpLocks/>
          </p:cNvCxnSpPr>
          <p:nvPr/>
        </p:nvCxnSpPr>
        <p:spPr>
          <a:xfrm>
            <a:off x="1699866" y="2521311"/>
            <a:ext cx="825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35CDCA9-CA3F-87A9-53E5-07BD385ACA9B}"/>
              </a:ext>
            </a:extLst>
          </p:cNvPr>
          <p:cNvSpPr/>
          <p:nvPr/>
        </p:nvSpPr>
        <p:spPr>
          <a:xfrm>
            <a:off x="2525198" y="2144884"/>
            <a:ext cx="792000" cy="79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E48067-E1BD-2C53-BE0B-32D80AD7DD91}"/>
              </a:ext>
            </a:extLst>
          </p:cNvPr>
          <p:cNvCxnSpPr>
            <a:cxnSpLocks/>
          </p:cNvCxnSpPr>
          <p:nvPr/>
        </p:nvCxnSpPr>
        <p:spPr>
          <a:xfrm>
            <a:off x="3317198" y="2528545"/>
            <a:ext cx="825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8AF7273-49A0-318E-FF17-5D9AA6B7071F}"/>
              </a:ext>
            </a:extLst>
          </p:cNvPr>
          <p:cNvSpPr/>
          <p:nvPr/>
        </p:nvSpPr>
        <p:spPr>
          <a:xfrm>
            <a:off x="4137195" y="2132545"/>
            <a:ext cx="792000" cy="79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F03C0C-2306-47B6-F560-BD31014BAC2C}"/>
              </a:ext>
            </a:extLst>
          </p:cNvPr>
          <p:cNvCxnSpPr>
            <a:cxnSpLocks/>
          </p:cNvCxnSpPr>
          <p:nvPr/>
        </p:nvCxnSpPr>
        <p:spPr>
          <a:xfrm>
            <a:off x="4929195" y="2521311"/>
            <a:ext cx="825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E8CBAFF-8882-496A-BED1-981EB72A9F73}"/>
              </a:ext>
            </a:extLst>
          </p:cNvPr>
          <p:cNvSpPr/>
          <p:nvPr/>
        </p:nvSpPr>
        <p:spPr>
          <a:xfrm>
            <a:off x="5754527" y="2144884"/>
            <a:ext cx="792000" cy="79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A50DCB-6705-8775-A805-EAF400733373}"/>
              </a:ext>
            </a:extLst>
          </p:cNvPr>
          <p:cNvCxnSpPr>
            <a:cxnSpLocks/>
          </p:cNvCxnSpPr>
          <p:nvPr/>
        </p:nvCxnSpPr>
        <p:spPr>
          <a:xfrm>
            <a:off x="6546527" y="2528545"/>
            <a:ext cx="825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F7E3200-D1C3-8209-EBD3-E9B56E0608CE}"/>
              </a:ext>
            </a:extLst>
          </p:cNvPr>
          <p:cNvSpPr/>
          <p:nvPr/>
        </p:nvSpPr>
        <p:spPr>
          <a:xfrm>
            <a:off x="9510026" y="2144884"/>
            <a:ext cx="792000" cy="79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/>
              <a:t>500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FFE6FD-1993-F140-3E3D-8002D2EB9578}"/>
              </a:ext>
            </a:extLst>
          </p:cNvPr>
          <p:cNvCxnSpPr>
            <a:cxnSpLocks/>
          </p:cNvCxnSpPr>
          <p:nvPr/>
        </p:nvCxnSpPr>
        <p:spPr>
          <a:xfrm>
            <a:off x="8684694" y="2532121"/>
            <a:ext cx="825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D60746-F5CA-9710-701D-952108199337}"/>
              </a:ext>
            </a:extLst>
          </p:cNvPr>
          <p:cNvSpPr txBox="1"/>
          <p:nvPr/>
        </p:nvSpPr>
        <p:spPr>
          <a:xfrm>
            <a:off x="7810020" y="238076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3D313-CA28-9957-FFC3-FA0AB56B5293}"/>
              </a:ext>
            </a:extLst>
          </p:cNvPr>
          <p:cNvSpPr txBox="1"/>
          <p:nvPr/>
        </p:nvSpPr>
        <p:spPr>
          <a:xfrm>
            <a:off x="6570854" y="2054735"/>
            <a:ext cx="712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/>
              <a:t>-10000</a:t>
            </a:r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CB15A3-5117-3936-7B4F-540AB67EA207}"/>
              </a:ext>
            </a:extLst>
          </p:cNvPr>
          <p:cNvSpPr txBox="1"/>
          <p:nvPr/>
        </p:nvSpPr>
        <p:spPr>
          <a:xfrm>
            <a:off x="3311863" y="2071389"/>
            <a:ext cx="712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/>
              <a:t>-10000</a:t>
            </a:r>
            <a:endParaRPr lang="en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4F7B53-9304-C9C4-B5FF-111BAA15433B}"/>
              </a:ext>
            </a:extLst>
          </p:cNvPr>
          <p:cNvSpPr txBox="1"/>
          <p:nvPr/>
        </p:nvSpPr>
        <p:spPr>
          <a:xfrm>
            <a:off x="4962816" y="2071388"/>
            <a:ext cx="712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/>
              <a:t>-10000</a:t>
            </a:r>
            <a:endParaRPr lang="en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8B5A34-F706-3F7E-FF84-BE6BAB41B055}"/>
              </a:ext>
            </a:extLst>
          </p:cNvPr>
          <p:cNvSpPr txBox="1"/>
          <p:nvPr/>
        </p:nvSpPr>
        <p:spPr>
          <a:xfrm>
            <a:off x="1770599" y="2079454"/>
            <a:ext cx="712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/>
              <a:t>-10000</a:t>
            </a:r>
            <a:endParaRPr lang="en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AB9FDF-D0C8-D7E9-A9D5-963919270B4B}"/>
              </a:ext>
            </a:extLst>
          </p:cNvPr>
          <p:cNvSpPr txBox="1"/>
          <p:nvPr/>
        </p:nvSpPr>
        <p:spPr>
          <a:xfrm>
            <a:off x="8684694" y="2071751"/>
            <a:ext cx="712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/>
              <a:t>-10000</a:t>
            </a:r>
            <a:endParaRPr lang="en-KR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02D49AC-C148-AAD1-A842-F9B422F61634}"/>
              </a:ext>
            </a:extLst>
          </p:cNvPr>
          <p:cNvSpPr/>
          <p:nvPr/>
        </p:nvSpPr>
        <p:spPr>
          <a:xfrm>
            <a:off x="1489685" y="2997536"/>
            <a:ext cx="7999486" cy="381505"/>
          </a:xfrm>
          <a:custGeom>
            <a:avLst/>
            <a:gdLst>
              <a:gd name="connsiteX0" fmla="*/ 7999486 w 7999486"/>
              <a:gd name="connsiteY0" fmla="*/ 0 h 381505"/>
              <a:gd name="connsiteX1" fmla="*/ 7829928 w 7999486"/>
              <a:gd name="connsiteY1" fmla="*/ 48445 h 381505"/>
              <a:gd name="connsiteX2" fmla="*/ 7775428 w 7999486"/>
              <a:gd name="connsiteY2" fmla="*/ 60557 h 381505"/>
              <a:gd name="connsiteX3" fmla="*/ 7714871 w 7999486"/>
              <a:gd name="connsiteY3" fmla="*/ 78724 h 381505"/>
              <a:gd name="connsiteX4" fmla="*/ 7466590 w 7999486"/>
              <a:gd name="connsiteY4" fmla="*/ 109002 h 381505"/>
              <a:gd name="connsiteX5" fmla="*/ 7327311 w 7999486"/>
              <a:gd name="connsiteY5" fmla="*/ 127169 h 381505"/>
              <a:gd name="connsiteX6" fmla="*/ 7018474 w 7999486"/>
              <a:gd name="connsiteY6" fmla="*/ 211947 h 381505"/>
              <a:gd name="connsiteX7" fmla="*/ 6885250 w 7999486"/>
              <a:gd name="connsiteY7" fmla="*/ 230114 h 381505"/>
              <a:gd name="connsiteX8" fmla="*/ 6764138 w 7999486"/>
              <a:gd name="connsiteY8" fmla="*/ 248281 h 381505"/>
              <a:gd name="connsiteX9" fmla="*/ 6709637 w 7999486"/>
              <a:gd name="connsiteY9" fmla="*/ 260392 h 381505"/>
              <a:gd name="connsiteX10" fmla="*/ 6661192 w 7999486"/>
              <a:gd name="connsiteY10" fmla="*/ 272504 h 381505"/>
              <a:gd name="connsiteX11" fmla="*/ 6485579 w 7999486"/>
              <a:gd name="connsiteY11" fmla="*/ 284615 h 381505"/>
              <a:gd name="connsiteX12" fmla="*/ 6309965 w 7999486"/>
              <a:gd name="connsiteY12" fmla="*/ 302782 h 381505"/>
              <a:gd name="connsiteX13" fmla="*/ 6243353 w 7999486"/>
              <a:gd name="connsiteY13" fmla="*/ 314893 h 381505"/>
              <a:gd name="connsiteX14" fmla="*/ 6128296 w 7999486"/>
              <a:gd name="connsiteY14" fmla="*/ 320949 h 381505"/>
              <a:gd name="connsiteX15" fmla="*/ 5734681 w 7999486"/>
              <a:gd name="connsiteY15" fmla="*/ 333060 h 381505"/>
              <a:gd name="connsiteX16" fmla="*/ 5280508 w 7999486"/>
              <a:gd name="connsiteY16" fmla="*/ 339116 h 381505"/>
              <a:gd name="connsiteX17" fmla="*/ 5135173 w 7999486"/>
              <a:gd name="connsiteY17" fmla="*/ 345171 h 381505"/>
              <a:gd name="connsiteX18" fmla="*/ 5014061 w 7999486"/>
              <a:gd name="connsiteY18" fmla="*/ 369394 h 381505"/>
              <a:gd name="connsiteX19" fmla="*/ 4905059 w 7999486"/>
              <a:gd name="connsiteY19" fmla="*/ 381505 h 381505"/>
              <a:gd name="connsiteX20" fmla="*/ 3839269 w 7999486"/>
              <a:gd name="connsiteY20" fmla="*/ 369394 h 381505"/>
              <a:gd name="connsiteX21" fmla="*/ 3597043 w 7999486"/>
              <a:gd name="connsiteY21" fmla="*/ 357283 h 381505"/>
              <a:gd name="connsiteX22" fmla="*/ 3421430 w 7999486"/>
              <a:gd name="connsiteY22" fmla="*/ 351227 h 381505"/>
              <a:gd name="connsiteX23" fmla="*/ 3021759 w 7999486"/>
              <a:gd name="connsiteY23" fmla="*/ 351227 h 381505"/>
              <a:gd name="connsiteX24" fmla="*/ 2894590 w 7999486"/>
              <a:gd name="connsiteY24" fmla="*/ 333060 h 381505"/>
              <a:gd name="connsiteX25" fmla="*/ 2809812 w 7999486"/>
              <a:gd name="connsiteY25" fmla="*/ 320949 h 381505"/>
              <a:gd name="connsiteX26" fmla="*/ 2785589 w 7999486"/>
              <a:gd name="connsiteY26" fmla="*/ 314893 h 381505"/>
              <a:gd name="connsiteX27" fmla="*/ 2712922 w 7999486"/>
              <a:gd name="connsiteY27" fmla="*/ 308838 h 381505"/>
              <a:gd name="connsiteX28" fmla="*/ 2264805 w 7999486"/>
              <a:gd name="connsiteY28" fmla="*/ 296726 h 381505"/>
              <a:gd name="connsiteX29" fmla="*/ 2077081 w 7999486"/>
              <a:gd name="connsiteY29" fmla="*/ 290671 h 381505"/>
              <a:gd name="connsiteX30" fmla="*/ 1925690 w 7999486"/>
              <a:gd name="connsiteY30" fmla="*/ 284615 h 381505"/>
              <a:gd name="connsiteX31" fmla="*/ 1828800 w 7999486"/>
              <a:gd name="connsiteY31" fmla="*/ 278559 h 381505"/>
              <a:gd name="connsiteX32" fmla="*/ 1489685 w 7999486"/>
              <a:gd name="connsiteY32" fmla="*/ 266448 h 381505"/>
              <a:gd name="connsiteX33" fmla="*/ 1023401 w 7999486"/>
              <a:gd name="connsiteY33" fmla="*/ 266448 h 381505"/>
              <a:gd name="connsiteX34" fmla="*/ 841732 w 7999486"/>
              <a:gd name="connsiteY34" fmla="*/ 284615 h 381505"/>
              <a:gd name="connsiteX35" fmla="*/ 805398 w 7999486"/>
              <a:gd name="connsiteY35" fmla="*/ 296726 h 381505"/>
              <a:gd name="connsiteX36" fmla="*/ 817510 w 7999486"/>
              <a:gd name="connsiteY36" fmla="*/ 284615 h 381505"/>
              <a:gd name="connsiteX37" fmla="*/ 805398 w 7999486"/>
              <a:gd name="connsiteY37" fmla="*/ 272504 h 381505"/>
              <a:gd name="connsiteX38" fmla="*/ 756953 w 7999486"/>
              <a:gd name="connsiteY38" fmla="*/ 284615 h 381505"/>
              <a:gd name="connsiteX39" fmla="*/ 738787 w 7999486"/>
              <a:gd name="connsiteY39" fmla="*/ 290671 h 381505"/>
              <a:gd name="connsiteX40" fmla="*/ 708508 w 7999486"/>
              <a:gd name="connsiteY40" fmla="*/ 296726 h 381505"/>
              <a:gd name="connsiteX41" fmla="*/ 538951 w 7999486"/>
              <a:gd name="connsiteY41" fmla="*/ 284615 h 381505"/>
              <a:gd name="connsiteX42" fmla="*/ 478394 w 7999486"/>
              <a:gd name="connsiteY42" fmla="*/ 272504 h 381505"/>
              <a:gd name="connsiteX43" fmla="*/ 357282 w 7999486"/>
              <a:gd name="connsiteY43" fmla="*/ 254337 h 381505"/>
              <a:gd name="connsiteX44" fmla="*/ 308837 w 7999486"/>
              <a:gd name="connsiteY44" fmla="*/ 230114 h 381505"/>
              <a:gd name="connsiteX45" fmla="*/ 290670 w 7999486"/>
              <a:gd name="connsiteY45" fmla="*/ 218003 h 381505"/>
              <a:gd name="connsiteX46" fmla="*/ 260392 w 7999486"/>
              <a:gd name="connsiteY46" fmla="*/ 211947 h 381505"/>
              <a:gd name="connsiteX47" fmla="*/ 242225 w 7999486"/>
              <a:gd name="connsiteY47" fmla="*/ 205892 h 381505"/>
              <a:gd name="connsiteX48" fmla="*/ 218002 w 7999486"/>
              <a:gd name="connsiteY48" fmla="*/ 199836 h 381505"/>
              <a:gd name="connsiteX49" fmla="*/ 187724 w 7999486"/>
              <a:gd name="connsiteY49" fmla="*/ 169558 h 381505"/>
              <a:gd name="connsiteX50" fmla="*/ 169557 w 7999486"/>
              <a:gd name="connsiteY50" fmla="*/ 157447 h 381505"/>
              <a:gd name="connsiteX51" fmla="*/ 133224 w 7999486"/>
              <a:gd name="connsiteY51" fmla="*/ 133224 h 381505"/>
              <a:gd name="connsiteX52" fmla="*/ 109001 w 7999486"/>
              <a:gd name="connsiteY52" fmla="*/ 78724 h 381505"/>
              <a:gd name="connsiteX53" fmla="*/ 78723 w 7999486"/>
              <a:gd name="connsiteY53" fmla="*/ 48445 h 381505"/>
              <a:gd name="connsiteX54" fmla="*/ 60556 w 7999486"/>
              <a:gd name="connsiteY54" fmla="*/ 42390 h 381505"/>
              <a:gd name="connsiteX55" fmla="*/ 54500 w 7999486"/>
              <a:gd name="connsiteY55" fmla="*/ 60557 h 381505"/>
              <a:gd name="connsiteX56" fmla="*/ 36334 w 7999486"/>
              <a:gd name="connsiteY56" fmla="*/ 78724 h 381505"/>
              <a:gd name="connsiteX57" fmla="*/ 0 w 7999486"/>
              <a:gd name="connsiteY57" fmla="*/ 181669 h 381505"/>
              <a:gd name="connsiteX58" fmla="*/ 6055 w 7999486"/>
              <a:gd name="connsiteY58" fmla="*/ 199836 h 381505"/>
              <a:gd name="connsiteX59" fmla="*/ 42389 w 7999486"/>
              <a:gd name="connsiteY59" fmla="*/ 169558 h 381505"/>
              <a:gd name="connsiteX60" fmla="*/ 109001 w 7999486"/>
              <a:gd name="connsiteY60" fmla="*/ 121113 h 381505"/>
              <a:gd name="connsiteX61" fmla="*/ 133224 w 7999486"/>
              <a:gd name="connsiteY61" fmla="*/ 78724 h 381505"/>
              <a:gd name="connsiteX62" fmla="*/ 169557 w 7999486"/>
              <a:gd name="connsiteY62" fmla="*/ 48445 h 381505"/>
              <a:gd name="connsiteX63" fmla="*/ 199836 w 7999486"/>
              <a:gd name="connsiteY63" fmla="*/ 24223 h 381505"/>
              <a:gd name="connsiteX64" fmla="*/ 181669 w 7999486"/>
              <a:gd name="connsiteY64" fmla="*/ 18167 h 381505"/>
              <a:gd name="connsiteX65" fmla="*/ 90834 w 7999486"/>
              <a:gd name="connsiteY65" fmla="*/ 30279 h 381505"/>
              <a:gd name="connsiteX66" fmla="*/ 0 w 7999486"/>
              <a:gd name="connsiteY66" fmla="*/ 42390 h 38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7999486" h="381505">
                <a:moveTo>
                  <a:pt x="7999486" y="0"/>
                </a:moveTo>
                <a:cubicBezTo>
                  <a:pt x="7942967" y="16148"/>
                  <a:pt x="7887309" y="35693"/>
                  <a:pt x="7829928" y="48445"/>
                </a:cubicBezTo>
                <a:cubicBezTo>
                  <a:pt x="7811761" y="52482"/>
                  <a:pt x="7793425" y="55821"/>
                  <a:pt x="7775428" y="60557"/>
                </a:cubicBezTo>
                <a:cubicBezTo>
                  <a:pt x="7755047" y="65920"/>
                  <a:pt x="7735536" y="74591"/>
                  <a:pt x="7714871" y="78724"/>
                </a:cubicBezTo>
                <a:cubicBezTo>
                  <a:pt x="7611888" y="99320"/>
                  <a:pt x="7571562" y="97073"/>
                  <a:pt x="7466590" y="109002"/>
                </a:cubicBezTo>
                <a:cubicBezTo>
                  <a:pt x="7420070" y="114289"/>
                  <a:pt x="7373737" y="121113"/>
                  <a:pt x="7327311" y="127169"/>
                </a:cubicBezTo>
                <a:cubicBezTo>
                  <a:pt x="7286316" y="138882"/>
                  <a:pt x="7094688" y="196178"/>
                  <a:pt x="7018474" y="211947"/>
                </a:cubicBezTo>
                <a:cubicBezTo>
                  <a:pt x="6914252" y="233510"/>
                  <a:pt x="6971256" y="216534"/>
                  <a:pt x="6885250" y="230114"/>
                </a:cubicBezTo>
                <a:cubicBezTo>
                  <a:pt x="6746288" y="252055"/>
                  <a:pt x="6902840" y="234412"/>
                  <a:pt x="6764138" y="248281"/>
                </a:cubicBezTo>
                <a:lnTo>
                  <a:pt x="6709637" y="260392"/>
                </a:lnTo>
                <a:cubicBezTo>
                  <a:pt x="6693434" y="264205"/>
                  <a:pt x="6677634" y="269908"/>
                  <a:pt x="6661192" y="272504"/>
                </a:cubicBezTo>
                <a:cubicBezTo>
                  <a:pt x="6620360" y="278951"/>
                  <a:pt x="6515615" y="282059"/>
                  <a:pt x="6485579" y="284615"/>
                </a:cubicBezTo>
                <a:cubicBezTo>
                  <a:pt x="6426941" y="289606"/>
                  <a:pt x="6367866" y="292255"/>
                  <a:pt x="6309965" y="302782"/>
                </a:cubicBezTo>
                <a:cubicBezTo>
                  <a:pt x="6287761" y="306819"/>
                  <a:pt x="6265809" y="312647"/>
                  <a:pt x="6243353" y="314893"/>
                </a:cubicBezTo>
                <a:cubicBezTo>
                  <a:pt x="6205138" y="318715"/>
                  <a:pt x="6166648" y="318930"/>
                  <a:pt x="6128296" y="320949"/>
                </a:cubicBezTo>
                <a:cubicBezTo>
                  <a:pt x="5974980" y="346499"/>
                  <a:pt x="6099310" y="327617"/>
                  <a:pt x="5734681" y="333060"/>
                </a:cubicBezTo>
                <a:lnTo>
                  <a:pt x="5280508" y="339116"/>
                </a:lnTo>
                <a:cubicBezTo>
                  <a:pt x="5232063" y="341134"/>
                  <a:pt x="5183350" y="339696"/>
                  <a:pt x="5135173" y="345171"/>
                </a:cubicBezTo>
                <a:cubicBezTo>
                  <a:pt x="5094266" y="349820"/>
                  <a:pt x="5054979" y="364848"/>
                  <a:pt x="5014061" y="369394"/>
                </a:cubicBezTo>
                <a:lnTo>
                  <a:pt x="4905059" y="381505"/>
                </a:lnTo>
                <a:cubicBezTo>
                  <a:pt x="4384578" y="364155"/>
                  <a:pt x="4999271" y="383041"/>
                  <a:pt x="3839269" y="369394"/>
                </a:cubicBezTo>
                <a:cubicBezTo>
                  <a:pt x="3703951" y="367802"/>
                  <a:pt x="3714063" y="362484"/>
                  <a:pt x="3597043" y="357283"/>
                </a:cubicBezTo>
                <a:lnTo>
                  <a:pt x="3421430" y="351227"/>
                </a:lnTo>
                <a:cubicBezTo>
                  <a:pt x="3228277" y="360425"/>
                  <a:pt x="3283660" y="360751"/>
                  <a:pt x="3021759" y="351227"/>
                </a:cubicBezTo>
                <a:cubicBezTo>
                  <a:pt x="2967744" y="349263"/>
                  <a:pt x="2948901" y="341750"/>
                  <a:pt x="2894590" y="333060"/>
                </a:cubicBezTo>
                <a:cubicBezTo>
                  <a:pt x="2866402" y="328550"/>
                  <a:pt x="2837970" y="325642"/>
                  <a:pt x="2809812" y="320949"/>
                </a:cubicBezTo>
                <a:cubicBezTo>
                  <a:pt x="2801602" y="319581"/>
                  <a:pt x="2793848" y="315925"/>
                  <a:pt x="2785589" y="314893"/>
                </a:cubicBezTo>
                <a:cubicBezTo>
                  <a:pt x="2761470" y="311878"/>
                  <a:pt x="2737157" y="310702"/>
                  <a:pt x="2712922" y="308838"/>
                </a:cubicBezTo>
                <a:cubicBezTo>
                  <a:pt x="2526051" y="294464"/>
                  <a:pt x="2576396" y="301919"/>
                  <a:pt x="2264805" y="296726"/>
                </a:cubicBezTo>
                <a:cubicBezTo>
                  <a:pt x="2113378" y="282960"/>
                  <a:pt x="2175899" y="279690"/>
                  <a:pt x="2077081" y="290671"/>
                </a:cubicBezTo>
                <a:lnTo>
                  <a:pt x="1925690" y="284615"/>
                </a:lnTo>
                <a:cubicBezTo>
                  <a:pt x="1893369" y="283038"/>
                  <a:pt x="1861132" y="279906"/>
                  <a:pt x="1828800" y="278559"/>
                </a:cubicBezTo>
                <a:lnTo>
                  <a:pt x="1489685" y="266448"/>
                </a:lnTo>
                <a:cubicBezTo>
                  <a:pt x="1304502" y="249612"/>
                  <a:pt x="1360977" y="252382"/>
                  <a:pt x="1023401" y="266448"/>
                </a:cubicBezTo>
                <a:cubicBezTo>
                  <a:pt x="962595" y="268982"/>
                  <a:pt x="902288" y="278559"/>
                  <a:pt x="841732" y="284615"/>
                </a:cubicBezTo>
                <a:cubicBezTo>
                  <a:pt x="829621" y="288652"/>
                  <a:pt x="818164" y="296726"/>
                  <a:pt x="805398" y="296726"/>
                </a:cubicBezTo>
                <a:cubicBezTo>
                  <a:pt x="799689" y="296726"/>
                  <a:pt x="817510" y="290324"/>
                  <a:pt x="817510" y="284615"/>
                </a:cubicBezTo>
                <a:lnTo>
                  <a:pt x="805398" y="272504"/>
                </a:lnTo>
                <a:cubicBezTo>
                  <a:pt x="789250" y="276541"/>
                  <a:pt x="773012" y="280235"/>
                  <a:pt x="756953" y="284615"/>
                </a:cubicBezTo>
                <a:cubicBezTo>
                  <a:pt x="750795" y="286294"/>
                  <a:pt x="744979" y="289123"/>
                  <a:pt x="738787" y="290671"/>
                </a:cubicBezTo>
                <a:cubicBezTo>
                  <a:pt x="728801" y="293167"/>
                  <a:pt x="718601" y="294708"/>
                  <a:pt x="708508" y="296726"/>
                </a:cubicBezTo>
                <a:cubicBezTo>
                  <a:pt x="661718" y="294264"/>
                  <a:pt x="590443" y="292745"/>
                  <a:pt x="538951" y="284615"/>
                </a:cubicBezTo>
                <a:cubicBezTo>
                  <a:pt x="518618" y="281404"/>
                  <a:pt x="498647" y="276186"/>
                  <a:pt x="478394" y="272504"/>
                </a:cubicBezTo>
                <a:cubicBezTo>
                  <a:pt x="413314" y="260671"/>
                  <a:pt x="414428" y="261479"/>
                  <a:pt x="357282" y="254337"/>
                </a:cubicBezTo>
                <a:cubicBezTo>
                  <a:pt x="315192" y="226278"/>
                  <a:pt x="368094" y="259743"/>
                  <a:pt x="308837" y="230114"/>
                </a:cubicBezTo>
                <a:cubicBezTo>
                  <a:pt x="302327" y="226859"/>
                  <a:pt x="297485" y="220558"/>
                  <a:pt x="290670" y="218003"/>
                </a:cubicBezTo>
                <a:cubicBezTo>
                  <a:pt x="281033" y="214389"/>
                  <a:pt x="270377" y="214443"/>
                  <a:pt x="260392" y="211947"/>
                </a:cubicBezTo>
                <a:cubicBezTo>
                  <a:pt x="254199" y="210399"/>
                  <a:pt x="248363" y="207646"/>
                  <a:pt x="242225" y="205892"/>
                </a:cubicBezTo>
                <a:cubicBezTo>
                  <a:pt x="234222" y="203606"/>
                  <a:pt x="226076" y="201855"/>
                  <a:pt x="218002" y="199836"/>
                </a:cubicBezTo>
                <a:cubicBezTo>
                  <a:pt x="169557" y="167538"/>
                  <a:pt x="228098" y="209931"/>
                  <a:pt x="187724" y="169558"/>
                </a:cubicBezTo>
                <a:cubicBezTo>
                  <a:pt x="182578" y="164412"/>
                  <a:pt x="175148" y="162106"/>
                  <a:pt x="169557" y="157447"/>
                </a:cubicBezTo>
                <a:cubicBezTo>
                  <a:pt x="139315" y="132246"/>
                  <a:pt x="165150" y="143867"/>
                  <a:pt x="133224" y="133224"/>
                </a:cubicBezTo>
                <a:cubicBezTo>
                  <a:pt x="125285" y="109408"/>
                  <a:pt x="124503" y="96441"/>
                  <a:pt x="109001" y="78724"/>
                </a:cubicBezTo>
                <a:cubicBezTo>
                  <a:pt x="99602" y="67982"/>
                  <a:pt x="92264" y="52958"/>
                  <a:pt x="78723" y="48445"/>
                </a:cubicBezTo>
                <a:lnTo>
                  <a:pt x="60556" y="42390"/>
                </a:lnTo>
                <a:cubicBezTo>
                  <a:pt x="58537" y="48446"/>
                  <a:pt x="58041" y="55246"/>
                  <a:pt x="54500" y="60557"/>
                </a:cubicBezTo>
                <a:cubicBezTo>
                  <a:pt x="49750" y="67683"/>
                  <a:pt x="39848" y="70915"/>
                  <a:pt x="36334" y="78724"/>
                </a:cubicBezTo>
                <a:cubicBezTo>
                  <a:pt x="21401" y="111909"/>
                  <a:pt x="0" y="181669"/>
                  <a:pt x="0" y="181669"/>
                </a:cubicBezTo>
                <a:cubicBezTo>
                  <a:pt x="2018" y="187725"/>
                  <a:pt x="-138" y="198288"/>
                  <a:pt x="6055" y="199836"/>
                </a:cubicBezTo>
                <a:cubicBezTo>
                  <a:pt x="13015" y="201576"/>
                  <a:pt x="40648" y="170983"/>
                  <a:pt x="42389" y="169558"/>
                </a:cubicBezTo>
                <a:cubicBezTo>
                  <a:pt x="72240" y="145134"/>
                  <a:pt x="82842" y="138552"/>
                  <a:pt x="109001" y="121113"/>
                </a:cubicBezTo>
                <a:cubicBezTo>
                  <a:pt x="117075" y="106983"/>
                  <a:pt x="124197" y="92265"/>
                  <a:pt x="133224" y="78724"/>
                </a:cubicBezTo>
                <a:cubicBezTo>
                  <a:pt x="140073" y="68450"/>
                  <a:pt x="162683" y="54173"/>
                  <a:pt x="169557" y="48445"/>
                </a:cubicBezTo>
                <a:cubicBezTo>
                  <a:pt x="204065" y="19688"/>
                  <a:pt x="154929" y="54160"/>
                  <a:pt x="199836" y="24223"/>
                </a:cubicBezTo>
                <a:cubicBezTo>
                  <a:pt x="193780" y="22204"/>
                  <a:pt x="188052" y="18167"/>
                  <a:pt x="181669" y="18167"/>
                </a:cubicBezTo>
                <a:cubicBezTo>
                  <a:pt x="95471" y="18167"/>
                  <a:pt x="148818" y="23837"/>
                  <a:pt x="90834" y="30279"/>
                </a:cubicBezTo>
                <a:cubicBezTo>
                  <a:pt x="294" y="40339"/>
                  <a:pt x="36905" y="23936"/>
                  <a:pt x="0" y="4239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50DFE4-6F6E-EBE7-610D-431115E75A5E}"/>
              </a:ext>
            </a:extLst>
          </p:cNvPr>
          <p:cNvSpPr txBox="1"/>
          <p:nvPr/>
        </p:nvSpPr>
        <p:spPr>
          <a:xfrm>
            <a:off x="4802682" y="3408794"/>
            <a:ext cx="712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/>
              <a:t>-10000</a:t>
            </a:r>
          </a:p>
        </p:txBody>
      </p:sp>
    </p:spTree>
    <p:extLst>
      <p:ext uri="{BB962C8B-B14F-4D97-AF65-F5344CB8AC3E}">
        <p14:creationId xmlns:p14="http://schemas.microsoft.com/office/powerpoint/2010/main" val="161126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3A8B-8A17-74B4-9C4D-7FFC3A93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타임머신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A8E6-3843-529B-5365-7266C650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/>
              <a:t>[-2,500,000,000     5,000,000]</a:t>
            </a:r>
          </a:p>
          <a:p>
            <a:pPr marL="0" indent="0">
              <a:buNone/>
            </a:pPr>
            <a:r>
              <a:rPr lang="en-US" altLang="ko-KR" sz="2400"/>
              <a:t>-2,500,000,000</a:t>
            </a:r>
            <a:r>
              <a:rPr lang="ko-KR" altLang="en-US" sz="2400"/>
              <a:t> 은 </a:t>
            </a:r>
            <a:r>
              <a:rPr lang="en-US" altLang="ko-KR" sz="2400"/>
              <a:t>int</a:t>
            </a:r>
            <a:r>
              <a:rPr lang="ko-KR" altLang="en-US" sz="2400"/>
              <a:t>의 최솟값을 넘어선다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int</a:t>
            </a:r>
            <a:r>
              <a:rPr lang="ko-KR" altLang="en-US" sz="2400"/>
              <a:t>는 대략  </a:t>
            </a:r>
            <a:r>
              <a:rPr lang="en-US" altLang="ko-KR" sz="2400"/>
              <a:t>±2.1</a:t>
            </a:r>
            <a:r>
              <a:rPr lang="ko-KR" altLang="en-US" sz="2400"/>
              <a:t> </a:t>
            </a:r>
            <a:r>
              <a:rPr lang="en-US" altLang="ko-KR" sz="2400"/>
              <a:t>x 10 ^ 9 </a:t>
            </a:r>
            <a:r>
              <a:rPr lang="ko-KR" altLang="en-US" sz="2400"/>
              <a:t>정도라고 보면 됨  </a:t>
            </a:r>
            <a:r>
              <a:rPr lang="en-US" altLang="ko-KR" sz="2400"/>
              <a:t>(2,147,483,647)</a:t>
            </a:r>
          </a:p>
          <a:p>
            <a:pPr marL="0" indent="0">
              <a:buNone/>
            </a:pPr>
            <a:r>
              <a:rPr lang="ko-KR" altLang="en-US" sz="2400"/>
              <a:t>문제에서 가끔 </a:t>
            </a:r>
            <a:r>
              <a:rPr lang="en-US" altLang="ko-KR" sz="2400"/>
              <a:t>1,000,000,007</a:t>
            </a:r>
            <a:r>
              <a:rPr lang="ko-KR" altLang="en-US" sz="2400"/>
              <a:t>로 나눈 나머지를 구하라고 하는데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1,000,000,007</a:t>
            </a:r>
            <a:r>
              <a:rPr lang="ko-KR" altLang="en-US" sz="2400"/>
              <a:t>은 두배해도 간당하게 </a:t>
            </a:r>
            <a:r>
              <a:rPr lang="en-US" altLang="ko-KR" sz="2400"/>
              <a:t>int</a:t>
            </a:r>
            <a:r>
              <a:rPr lang="ko-KR" altLang="en-US" sz="2400"/>
              <a:t>를 넘지 않음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long long</a:t>
            </a:r>
            <a:r>
              <a:rPr lang="ko-KR" altLang="en-US" sz="2400"/>
              <a:t>은 대략 </a:t>
            </a:r>
            <a:r>
              <a:rPr lang="en-US" altLang="ko-KR" sz="2400"/>
              <a:t>±9 x 10 ^ 18</a:t>
            </a:r>
            <a:r>
              <a:rPr lang="ko-KR" altLang="en-US" sz="2400"/>
              <a:t> 정도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그래서 </a:t>
            </a:r>
            <a:r>
              <a:rPr lang="en-US" altLang="ko-KR" sz="2400"/>
              <a:t>longlong</a:t>
            </a:r>
            <a:r>
              <a:rPr lang="ko-KR" altLang="en-US" sz="2400"/>
              <a:t>의 최대값으로 보통 </a:t>
            </a:r>
            <a:r>
              <a:rPr lang="en-US" altLang="ko-KR" sz="2400"/>
              <a:t>1e18 </a:t>
            </a:r>
            <a:r>
              <a:rPr lang="ko-KR" altLang="en-US" sz="2400"/>
              <a:t>을 사용함 그 이상 넘어갈 일은 별로 없음</a:t>
            </a:r>
            <a:endParaRPr lang="en-US" altLang="ko-KR" sz="240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905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257F-904E-2CD6-B357-7373DD9F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박스나누기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D737-650C-765B-7FB5-890E699AE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886" y="838631"/>
            <a:ext cx="6343776" cy="51807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/>
              <a:t>int go(int n, int m) {</a:t>
            </a:r>
            <a:br>
              <a:rPr lang="en-US" sz="2000"/>
            </a:br>
            <a:r>
              <a:rPr lang="en-US" sz="2000"/>
              <a:t>    if(n == 1 &amp;&amp; m == 1) return 1;</a:t>
            </a:r>
            <a:br>
              <a:rPr lang="en-US" sz="2000"/>
            </a:br>
            <a:br>
              <a:rPr lang="en-US" sz="2000"/>
            </a:br>
            <a:r>
              <a:rPr lang="en-US" sz="2000"/>
              <a:t>    int &amp;ret = dp[n][m];</a:t>
            </a:r>
            <a:br>
              <a:rPr lang="en-US" sz="2000"/>
            </a:br>
            <a:r>
              <a:rPr lang="en-US" sz="2000"/>
              <a:t>    if(ret != -1) return ret;</a:t>
            </a:r>
            <a:br>
              <a:rPr lang="en-US" sz="2000"/>
            </a:br>
            <a:r>
              <a:rPr lang="en-US" sz="2000"/>
              <a:t>    ret = 1;</a:t>
            </a:r>
            <a:br>
              <a:rPr lang="en-US" sz="2000"/>
            </a:br>
            <a:r>
              <a:rPr lang="en-US" sz="2000"/>
              <a:t>    for(int i = 1; i &lt;= m / 2; i++) {</a:t>
            </a:r>
            <a:br>
              <a:rPr lang="en-US" sz="2000"/>
            </a:br>
            <a:r>
              <a:rPr lang="en-US" sz="2000"/>
              <a:t>        ret = min(ret , 1 - go(i, m - i));</a:t>
            </a:r>
            <a:br>
              <a:rPr lang="en-US" sz="2000"/>
            </a:br>
            <a:r>
              <a:rPr lang="en-US" sz="2000"/>
              <a:t>    }</a:t>
            </a:r>
            <a:br>
              <a:rPr lang="en-US" sz="2000"/>
            </a:br>
            <a:r>
              <a:rPr lang="en-US" sz="2000"/>
              <a:t>    for(int i = 1; i &lt;= n / 2; i++) {</a:t>
            </a:r>
            <a:br>
              <a:rPr lang="en-US" sz="2000"/>
            </a:br>
            <a:r>
              <a:rPr lang="en-US" sz="2000"/>
              <a:t>        ret = min(ret , 1 - go(i, n - i));</a:t>
            </a:r>
            <a:br>
              <a:rPr lang="en-US" sz="2000"/>
            </a:br>
            <a:r>
              <a:rPr lang="en-US" sz="2000"/>
              <a:t>    }</a:t>
            </a:r>
            <a:br>
              <a:rPr lang="en-US" sz="2000"/>
            </a:br>
            <a:r>
              <a:rPr lang="en-US" sz="2000"/>
              <a:t>    return ret;</a:t>
            </a:r>
            <a:br>
              <a:rPr lang="en-US" sz="2000"/>
            </a:br>
            <a:r>
              <a:rPr lang="en-US" sz="2000"/>
              <a:t>}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KR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0D628-B7FA-4DBB-B3B7-35629ECE4E2B}"/>
              </a:ext>
            </a:extLst>
          </p:cNvPr>
          <p:cNvSpPr txBox="1"/>
          <p:nvPr/>
        </p:nvSpPr>
        <p:spPr>
          <a:xfrm>
            <a:off x="597488" y="1681951"/>
            <a:ext cx="54985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/>
              <a:t>dp[a][b] </a:t>
            </a:r>
            <a:r>
              <a:rPr lang="ko-KR" altLang="en-US" sz="2000"/>
              <a:t>는 </a:t>
            </a:r>
            <a:r>
              <a:rPr lang="en-US" altLang="ko-KR" sz="2000"/>
              <a:t>dp[b][a]</a:t>
            </a:r>
            <a:r>
              <a:rPr lang="ko-KR" altLang="en-US" sz="2000"/>
              <a:t> 와 정확히 똑같은 상태임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en-US" altLang="ko-KR" sz="2000"/>
          </a:p>
          <a:p>
            <a:endParaRPr lang="en-US" sz="2000"/>
          </a:p>
          <a:p>
            <a:r>
              <a:rPr lang="ko-KR" altLang="en-US" sz="2000"/>
              <a:t>그래서 </a:t>
            </a:r>
            <a:r>
              <a:rPr lang="en-US" altLang="ko-KR" sz="2000"/>
              <a:t>for</a:t>
            </a:r>
            <a:r>
              <a:rPr lang="ko-KR" altLang="en-US" sz="2000"/>
              <a:t>문을 사용할 때 </a:t>
            </a:r>
            <a:r>
              <a:rPr lang="en-US" altLang="ko-KR" sz="2000"/>
              <a:t>[1..</a:t>
            </a:r>
            <a:r>
              <a:rPr lang="ko-KR" altLang="en-US" sz="2000"/>
              <a:t> </a:t>
            </a:r>
            <a:r>
              <a:rPr lang="en-US" altLang="ko-KR" sz="2000"/>
              <a:t>m</a:t>
            </a:r>
            <a:r>
              <a:rPr lang="ko-KR" altLang="en-US" sz="2000"/>
              <a:t> </a:t>
            </a:r>
            <a:r>
              <a:rPr lang="en-US" altLang="ko-KR" sz="2000"/>
              <a:t>–</a:t>
            </a:r>
            <a:r>
              <a:rPr lang="ko-KR" altLang="en-US" sz="2000"/>
              <a:t> </a:t>
            </a:r>
            <a:r>
              <a:rPr lang="en-US" altLang="ko-KR" sz="2000"/>
              <a:t>1]</a:t>
            </a:r>
            <a:r>
              <a:rPr lang="ko-KR" altLang="en-US" sz="2000"/>
              <a:t>을 하지 않고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절반까지만 돌면서 작은 값을 왼쪽에 주면 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조금 더 효율적으로 해결할 수 있다</a:t>
            </a:r>
            <a:endParaRPr lang="en-US" sz="2000"/>
          </a:p>
          <a:p>
            <a:endParaRPr lang="en-US"/>
          </a:p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801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442</Words>
  <Application>Microsoft Macintosh PowerPoint</Application>
  <PresentationFormat>Widescreen</PresentationFormat>
  <Paragraphs>83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Apple Braille</vt:lpstr>
      <vt:lpstr>Aptos</vt:lpstr>
      <vt:lpstr>Aptos Display</vt:lpstr>
      <vt:lpstr>Arial</vt:lpstr>
      <vt:lpstr>Office Theme</vt:lpstr>
      <vt:lpstr>week 5</vt:lpstr>
      <vt:lpstr>타임머신</vt:lpstr>
      <vt:lpstr>타임머신</vt:lpstr>
      <vt:lpstr>타임머신</vt:lpstr>
      <vt:lpstr>타임머신</vt:lpstr>
      <vt:lpstr>타임머신</vt:lpstr>
      <vt:lpstr>타임머신</vt:lpstr>
      <vt:lpstr>박스나누기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노형준(학부생-소프트웨어전공)</dc:creator>
  <cp:lastModifiedBy>노형준(학부생-소프트웨어전공)</cp:lastModifiedBy>
  <cp:revision>3</cp:revision>
  <dcterms:created xsi:type="dcterms:W3CDTF">2024-08-01T08:06:32Z</dcterms:created>
  <dcterms:modified xsi:type="dcterms:W3CDTF">2024-08-01T13:36:36Z</dcterms:modified>
</cp:coreProperties>
</file>