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5E03FF"/>
              </a:gs>
              <a:gs pos="100000">
                <a:srgbClr val="FF00F7"/>
              </a:gs>
            </a:gsLst>
            <a:lin ang="396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5E03FF"/>
              </a:gs>
              <a:gs pos="100000">
                <a:srgbClr val="FF00F7"/>
              </a:gs>
            </a:gsLst>
            <a:lin ang="396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5E03FF"/>
              </a:gs>
              <a:gs pos="100000">
                <a:srgbClr val="FF00F7"/>
              </a:gs>
            </a:gsLst>
            <a:lin ang="396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5E03FF"/>
              </a:gs>
              <a:gs pos="100000">
                <a:srgbClr val="FF00F7"/>
              </a:gs>
            </a:gsLst>
            <a:lin ang="396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5E03FF"/>
              </a:gs>
              <a:gs pos="100000">
                <a:srgbClr val="FF00F7"/>
              </a:gs>
            </a:gsLst>
            <a:lin ang="396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5E03FF"/>
              </a:gs>
              <a:gs pos="100000">
                <a:srgbClr val="FF00F7"/>
              </a:gs>
            </a:gsLst>
            <a:lin ang="396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5E03FF"/>
              </a:gs>
              <a:gs pos="100000">
                <a:srgbClr val="FF00F7"/>
              </a:gs>
            </a:gsLst>
            <a:lin ang="396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5E03FF"/>
              </a:gs>
              <a:gs pos="100000">
                <a:srgbClr val="FF00F7"/>
              </a:gs>
            </a:gsLst>
            <a:lin ang="396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5E03FF"/>
              </a:gs>
              <a:gs pos="100000">
                <a:srgbClr val="FF00F7"/>
              </a:gs>
            </a:gsLst>
            <a:lin ang="396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ental Health News Analysis Using NLP and Machine Learn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825500">
              <a:lnSpc>
                <a:spcPct val="80000"/>
              </a:lnSpc>
              <a:defRPr spc="-231" sz="77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Mental Health News Analysis Using NLP and Machine Learning</a:t>
            </a:r>
          </a:p>
        </p:txBody>
      </p:sp>
      <p:sp>
        <p:nvSpPr>
          <p:cNvPr id="172" name="Muniprathap Murari"/>
          <p:cNvSpPr txBox="1"/>
          <p:nvPr>
            <p:ph type="subTitle" sz="quarter" idx="1"/>
          </p:nvPr>
        </p:nvSpPr>
        <p:spPr>
          <a:xfrm>
            <a:off x="14890390" y="9563855"/>
            <a:ext cx="8361763" cy="1345338"/>
          </a:xfrm>
          <a:prstGeom prst="rect">
            <a:avLst/>
          </a:prstGeom>
        </p:spPr>
        <p:txBody>
          <a:bodyPr/>
          <a:lstStyle/>
          <a:p>
            <a:pPr/>
            <a:r>
              <a:t>Muniprathap Murari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opic Modeling (LDA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 Modeling (LDA)</a:t>
            </a:r>
          </a:p>
        </p:txBody>
      </p:sp>
      <p:sp>
        <p:nvSpPr>
          <p:cNvPr id="206" name="Chosen number of topics: 6 (to align with keyword categories)…"/>
          <p:cNvSpPr txBox="1"/>
          <p:nvPr>
            <p:ph type="body" sz="half" idx="1"/>
          </p:nvPr>
        </p:nvSpPr>
        <p:spPr>
          <a:xfrm>
            <a:off x="1868662" y="3944843"/>
            <a:ext cx="12938981" cy="7658569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Chosen number of topics: 6 (to align with keyword categories)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Each topic matched core mental health themes:</a:t>
            </a:r>
          </a:p>
          <a:p>
            <a:pPr lvl="1" marL="914400" indent="-317500" defTabSz="457200">
              <a:spcBef>
                <a:spcPts val="1200"/>
              </a:spcBef>
              <a:buFont typeface="Times Roman"/>
              <a:buChar char="◦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Topic 1: anxiety, stress, health</a:t>
            </a:r>
          </a:p>
          <a:p>
            <a:pPr lvl="1" marL="914400" indent="-317500" defTabSz="457200">
              <a:spcBef>
                <a:spcPts val="1200"/>
              </a:spcBef>
              <a:buFont typeface="Times Roman"/>
              <a:buChar char="◦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Topic 2: bipolar, diagnosis</a:t>
            </a:r>
          </a:p>
          <a:p>
            <a:pPr lvl="1" marL="914400" indent="-317500" defTabSz="457200">
              <a:spcBef>
                <a:spcPts val="1200"/>
              </a:spcBef>
              <a:buFont typeface="Times Roman"/>
              <a:buChar char="◦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Topic 3: depression, suicidal</a:t>
            </a:r>
          </a:p>
          <a:p>
            <a:pPr lvl="1" marL="914400" indent="-317500" defTabSz="457200">
              <a:spcBef>
                <a:spcPts val="1200"/>
              </a:spcBef>
              <a:buFont typeface="Times Roman"/>
              <a:buChar char="◦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Topic 4: politics, stress, anxiety</a:t>
            </a:r>
          </a:p>
          <a:p>
            <a:pPr lvl="1" marL="914400" indent="-317500" defTabSz="457200">
              <a:spcBef>
                <a:spcPts val="1200"/>
              </a:spcBef>
              <a:buFont typeface="Times Roman"/>
              <a:buChar char="◦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Topic 5: suicidal, PTSD, police</a:t>
            </a:r>
          </a:p>
          <a:p>
            <a:pPr lvl="1" marL="914400" indent="-317500" defTabSz="457200">
              <a:spcBef>
                <a:spcPts val="1200"/>
              </a:spcBef>
              <a:buFont typeface="Times Roman"/>
              <a:buChar char="◦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Topic 6: depression, PTSD, study</a:t>
            </a:r>
          </a:p>
        </p:txBody>
      </p:sp>
      <p:pic>
        <p:nvPicPr>
          <p:cNvPr id="20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80175" y="4935835"/>
            <a:ext cx="7845432" cy="6154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10" name="Supervised models performed well, with Logistic Regression achieving the best metrics.…"/>
          <p:cNvSpPr txBox="1"/>
          <p:nvPr>
            <p:ph type="body" sz="half" idx="1"/>
          </p:nvPr>
        </p:nvSpPr>
        <p:spPr>
          <a:xfrm>
            <a:off x="2628504" y="4588558"/>
            <a:ext cx="18446931" cy="453888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Supervised models performed well, with Logistic Regression achieving the best metrics.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Clustering was less effective due to low silhouette scores and content overlap.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LDA topic modeling revealed meaningful groupings aligned with keywords.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Analysis reflects emotional and social focus of media.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Can inform health communication, research, and policy.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hank You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75" name="Mental health is one of the most widely discussed and reported topics in the media today.…"/>
          <p:cNvSpPr txBox="1"/>
          <p:nvPr>
            <p:ph type="body" sz="half" idx="1"/>
          </p:nvPr>
        </p:nvSpPr>
        <p:spPr>
          <a:xfrm>
            <a:off x="2847066" y="4336276"/>
            <a:ext cx="18689868" cy="6632675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Mental health is one of the most widely discussed and reported topics in the media today.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News articles play a major role in shaping public perception and awareness around conditions like depression, anxiety, PTSD, and more.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Understanding how these topics are represented, how sentiment shifts over time, and what patterns emerge in coverage can offer valuable insights.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Objective: Analyze a large set of mental health–related news articles using NLP and machine learning to classify, explore sentiment, and uncover key themes.** Use Natural Language Processing (NLP) and machine learning to classify, cluster, and uncover themes in mental health news articles.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ataset &amp; Data Col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 &amp; Data Collection</a:t>
            </a:r>
          </a:p>
        </p:txBody>
      </p:sp>
      <p:sp>
        <p:nvSpPr>
          <p:cNvPr id="178" name="News articles were collected using keyword-based filtering from a large news API.…"/>
          <p:cNvSpPr txBox="1"/>
          <p:nvPr>
            <p:ph type="body" sz="half" idx="1"/>
          </p:nvPr>
        </p:nvSpPr>
        <p:spPr>
          <a:xfrm>
            <a:off x="2893837" y="4336276"/>
            <a:ext cx="18596326" cy="6361586"/>
          </a:xfrm>
          <a:prstGeom prst="rect">
            <a:avLst/>
          </a:prstGeom>
        </p:spPr>
        <p:txBody>
          <a:bodyPr/>
          <a:lstStyle/>
          <a:p>
            <a:pPr marL="448055" indent="-311150" defTabSz="448055">
              <a:spcBef>
                <a:spcPts val="1100"/>
              </a:spcBef>
              <a:buFont typeface="Times Roman"/>
              <a:defRPr sz="372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News articles were collected using keyword-based filtering from a large news API.</a:t>
            </a:r>
          </a:p>
          <a:p>
            <a:pPr marL="448055" indent="-311150" defTabSz="448055">
              <a:spcBef>
                <a:spcPts val="1100"/>
              </a:spcBef>
              <a:buFont typeface="Times Roman"/>
              <a:defRPr sz="372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Keywords included: depression, anxiety, suicide, PTSD, bipolar, addiction, stress, and suicidal.</a:t>
            </a:r>
          </a:p>
          <a:p>
            <a:pPr marL="448055" indent="-311150" defTabSz="448055">
              <a:spcBef>
                <a:spcPts val="1100"/>
              </a:spcBef>
              <a:buFont typeface="Times Roman"/>
              <a:defRPr sz="372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For each keyword, up to 1,000 articles were gathered, resulting in several thousand total articles.</a:t>
            </a:r>
          </a:p>
          <a:p>
            <a:pPr marL="448055" indent="-311150" defTabSz="448055">
              <a:spcBef>
                <a:spcPts val="1100"/>
              </a:spcBef>
              <a:buFont typeface="Times Roman"/>
              <a:defRPr sz="372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dataset included: title, description, full article content, source name, URL, publication timestamp, and associated keyword label.</a:t>
            </a:r>
          </a:p>
          <a:p>
            <a:pPr marL="448055" indent="-311150" defTabSz="448055">
              <a:spcBef>
                <a:spcPts val="1100"/>
              </a:spcBef>
              <a:buFont typeface="Times Roman"/>
              <a:defRPr sz="372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Sources included reputable outlets such as CNN, New York Post, Newsweek, and others.</a:t>
            </a:r>
          </a:p>
          <a:p>
            <a:pPr marL="448055" indent="-311150" defTabSz="448055">
              <a:spcBef>
                <a:spcPts val="1100"/>
              </a:spcBef>
              <a:buFont typeface="Times Roman"/>
              <a:defRPr sz="372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Articles were stored in a structured format for further analysis after filtering and preprocessing. 6,000+ articles collected using APIs and filtered for duplicates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ata Pre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Preprocessing</a:t>
            </a:r>
          </a:p>
        </p:txBody>
      </p:sp>
      <p:sp>
        <p:nvSpPr>
          <p:cNvPr id="181" name="Cleaned and prepared articles for analysis by applying multiple preprocessing steps.…"/>
          <p:cNvSpPr txBox="1"/>
          <p:nvPr>
            <p:ph type="body" idx="1"/>
          </p:nvPr>
        </p:nvSpPr>
        <p:spPr>
          <a:xfrm>
            <a:off x="1947363" y="3193906"/>
            <a:ext cx="20489274" cy="9483069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1200"/>
              </a:spcBef>
              <a:buClrTx/>
              <a:buSzTx/>
              <a:buNone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Cleaned and prepared articles for analysis by applying multiple preprocessing steps.</a:t>
            </a:r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1. Keyword Filtering:</a:t>
            </a:r>
          </a:p>
          <a:p>
            <a:pPr lvl="1" marL="1001183" indent="-442383" defTabSz="457200">
              <a:spcBef>
                <a:spcPts val="1200"/>
              </a:spcBef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Started with 8 mental health keywords: depression, anxiety, suicide, PTSD, bipolar, addiction, stress, and suicidal.</a:t>
            </a:r>
          </a:p>
          <a:p>
            <a:pPr lvl="1" marL="1001183" indent="-442383" defTabSz="457200">
              <a:spcBef>
                <a:spcPts val="1200"/>
              </a:spcBef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Removed less frequent categories like psychosis and psychological support for better model consistency.</a:t>
            </a:r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2. Duplicate Removal:</a:t>
            </a:r>
          </a:p>
          <a:p>
            <a:pPr lvl="1" marL="1001183" indent="-442383" defTabSz="457200">
              <a:spcBef>
                <a:spcPts val="1200"/>
              </a:spcBef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Applied a custom priority order to retain more relevant articles.</a:t>
            </a:r>
          </a:p>
          <a:p>
            <a:pPr lvl="1" marL="1001183" indent="-442383" defTabSz="457200">
              <a:spcBef>
                <a:spcPts val="1200"/>
              </a:spcBef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Dropped duplicates based on URL, title, description, or content fields.</a:t>
            </a:r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3. Text Cleaning:</a:t>
            </a:r>
          </a:p>
          <a:p>
            <a:pPr lvl="1" marL="1001183" indent="-442383" defTabSz="457200">
              <a:spcBef>
                <a:spcPts val="1200"/>
              </a:spcBef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Merged title, description, and content into one column.</a:t>
            </a:r>
          </a:p>
          <a:p>
            <a:pPr lvl="1" marL="1001183" indent="-442383" defTabSz="457200">
              <a:spcBef>
                <a:spcPts val="1200"/>
              </a:spcBef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Removed HTML tags, URLs, punctuation, and normalized spacing.</a:t>
            </a:r>
          </a:p>
          <a:p>
            <a:pPr lvl="1" marL="1001183" indent="-442383" defTabSz="457200">
              <a:spcBef>
                <a:spcPts val="1200"/>
              </a:spcBef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Final cleaned text was used for vectorization and modeling.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entiment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Sentiment Analysis</a:t>
            </a:r>
          </a:p>
        </p:txBody>
      </p:sp>
      <p:sp>
        <p:nvSpPr>
          <p:cNvPr id="184" name="Used TextBlob to assess the emotional tone of each article.…"/>
          <p:cNvSpPr txBox="1"/>
          <p:nvPr>
            <p:ph type="body" sz="half" idx="1"/>
          </p:nvPr>
        </p:nvSpPr>
        <p:spPr>
          <a:xfrm>
            <a:off x="1360977" y="3138950"/>
            <a:ext cx="11151987" cy="9326299"/>
          </a:xfrm>
          <a:prstGeom prst="rect">
            <a:avLst/>
          </a:prstGeom>
        </p:spPr>
        <p:txBody>
          <a:bodyPr/>
          <a:lstStyle/>
          <a:p>
            <a:pPr marL="425195" indent="-295275" defTabSz="425195">
              <a:spcBef>
                <a:spcPts val="1100"/>
              </a:spcBef>
              <a:buFont typeface="Times Roman"/>
              <a:defRPr sz="353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Used TextBlob to assess the emotional tone of each article.</a:t>
            </a:r>
          </a:p>
          <a:p>
            <a:pPr marL="0" indent="0" defTabSz="425195">
              <a:spcBef>
                <a:spcPts val="1100"/>
              </a:spcBef>
              <a:buClrTx/>
              <a:buSzTx/>
              <a:buNone/>
              <a:defRPr b="1" sz="353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1. Sentiment Scoring:</a:t>
            </a:r>
            <a:endParaRPr b="0"/>
          </a:p>
          <a:p>
            <a:pPr marL="425195" indent="-295275" defTabSz="425195">
              <a:spcBef>
                <a:spcPts val="1100"/>
              </a:spcBef>
              <a:buFont typeface="Times Roman"/>
              <a:defRPr sz="353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Calculated polarity score for each article: range from -1.0 (negative) to 1.0 (positive).</a:t>
            </a:r>
          </a:p>
          <a:p>
            <a:pPr marL="425195" indent="-295275" defTabSz="425195">
              <a:spcBef>
                <a:spcPts val="1100"/>
              </a:spcBef>
              <a:buFont typeface="Times Roman"/>
              <a:defRPr sz="353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Articles with a score of 0 were labeled as neutral.</a:t>
            </a:r>
          </a:p>
          <a:p>
            <a:pPr marL="0" indent="0" defTabSz="425195">
              <a:spcBef>
                <a:spcPts val="1100"/>
              </a:spcBef>
              <a:buClrTx/>
              <a:buSzTx/>
              <a:buNone/>
              <a:defRPr b="1" sz="353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2. Sentiment Labels:</a:t>
            </a:r>
            <a:endParaRPr b="0"/>
          </a:p>
          <a:p>
            <a:pPr marL="425195" indent="-295275" defTabSz="425195">
              <a:spcBef>
                <a:spcPts val="1100"/>
              </a:spcBef>
              <a:buFont typeface="Times Roman"/>
              <a:defRPr sz="353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Positive if polarity &gt; 0</a:t>
            </a:r>
          </a:p>
          <a:p>
            <a:pPr marL="425195" indent="-295275" defTabSz="425195">
              <a:spcBef>
                <a:spcPts val="1100"/>
              </a:spcBef>
              <a:buFont typeface="Times Roman"/>
              <a:defRPr sz="353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Negative if polarity &lt; 0</a:t>
            </a:r>
          </a:p>
          <a:p>
            <a:pPr marL="425195" indent="-295275" defTabSz="425195">
              <a:spcBef>
                <a:spcPts val="1100"/>
              </a:spcBef>
              <a:buFont typeface="Times Roman"/>
              <a:defRPr sz="353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Neutral if polarity = 0</a:t>
            </a:r>
          </a:p>
          <a:p>
            <a:pPr marL="425195" indent="-295275" defTabSz="425195">
              <a:spcBef>
                <a:spcPts val="1100"/>
              </a:spcBef>
              <a:buFont typeface="Times Roman"/>
              <a:defRPr sz="353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Sentiment labels were added as a new column in the dataset.</a:t>
            </a:r>
          </a:p>
          <a:p>
            <a:pPr marL="425195" indent="-295275" defTabSz="425195">
              <a:spcBef>
                <a:spcPts val="1100"/>
              </a:spcBef>
              <a:buFont typeface="Times Roman"/>
              <a:defRPr sz="353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lexicon-based approach helped categorize emotional tone efficiently. Helped validate emotional tone in keyword-specific articles</a:t>
            </a:r>
          </a:p>
        </p:txBody>
      </p:sp>
      <p:pic>
        <p:nvPicPr>
          <p:cNvPr id="18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98944" y="2999970"/>
            <a:ext cx="8805222" cy="4346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55055" y="7976584"/>
            <a:ext cx="7493001" cy="495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DA – Keyword &amp; Source Tre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 – Keyword &amp; Source Trends</a:t>
            </a:r>
          </a:p>
        </p:txBody>
      </p:sp>
      <p:sp>
        <p:nvSpPr>
          <p:cNvPr id="189" name="1 Keyword Frequency…"/>
          <p:cNvSpPr txBox="1"/>
          <p:nvPr>
            <p:ph type="body" sz="half" idx="1"/>
          </p:nvPr>
        </p:nvSpPr>
        <p:spPr>
          <a:xfrm>
            <a:off x="1523280" y="3792388"/>
            <a:ext cx="9820915" cy="7789059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1200"/>
              </a:spcBef>
              <a:buClrTx/>
              <a:buSzTx/>
              <a:buNone/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 Keyword Frequency</a:t>
            </a:r>
            <a:endParaRPr b="0"/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Bar chart shows 'anxiety', 'stress', and 'depression' were the most common.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Indicates strong media focus on these mental health concerns.</a:t>
            </a:r>
            <a:br/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2 Top News Sources</a:t>
            </a:r>
            <a:endParaRPr b="0"/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Most articles were published by: New York Post, CNN, Essentially Sports, and Newsweek.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Highlights key outlets contributing to mental health discourse.</a:t>
            </a:r>
          </a:p>
        </p:txBody>
      </p:sp>
      <p:pic>
        <p:nvPicPr>
          <p:cNvPr id="19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59262" y="3217591"/>
            <a:ext cx="8329723" cy="41121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82611" y="8415497"/>
            <a:ext cx="9570415" cy="3773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DA – Temporal Tre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EDA – Temporal Trends</a:t>
            </a:r>
          </a:p>
        </p:txBody>
      </p:sp>
      <p:sp>
        <p:nvSpPr>
          <p:cNvPr id="194" name="3 Article Count Over Time…"/>
          <p:cNvSpPr txBox="1"/>
          <p:nvPr>
            <p:ph type="body" sz="half" idx="1"/>
          </p:nvPr>
        </p:nvSpPr>
        <p:spPr>
          <a:xfrm>
            <a:off x="1269999" y="3576435"/>
            <a:ext cx="11864248" cy="84328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1200"/>
              </a:spcBef>
              <a:buClrTx/>
              <a:buSzTx/>
              <a:buNone/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3 Article Count Over Time</a:t>
            </a:r>
            <a:endParaRPr b="0"/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Surge in article count observed from 2023 onwards.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Possibly related to post-pandemic stress and increased mental health awareness.</a:t>
            </a:r>
            <a:br/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4 Keyword Trends Over Time</a:t>
            </a:r>
            <a:endParaRPr b="0"/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Keywords like 'stress' and 'anxiety' saw rising mentions in 2024–2025.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Shows evolving focus of media on mental health challenges.</a:t>
            </a:r>
          </a:p>
        </p:txBody>
      </p:sp>
      <p:pic>
        <p:nvPicPr>
          <p:cNvPr id="19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53899" y="3079104"/>
            <a:ext cx="8602574" cy="4268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83485" y="8056702"/>
            <a:ext cx="9035401" cy="4478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Model Building – Supervised &amp; Unsupervi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Building – Supervised &amp; Unsupervised</a:t>
            </a:r>
          </a:p>
        </p:txBody>
      </p:sp>
      <p:sp>
        <p:nvSpPr>
          <p:cNvPr id="199" name="We built models to classify and explore patterns in mental health news articles.…"/>
          <p:cNvSpPr txBox="1"/>
          <p:nvPr>
            <p:ph type="body" idx="1"/>
          </p:nvPr>
        </p:nvSpPr>
        <p:spPr>
          <a:xfrm>
            <a:off x="2681345" y="3091820"/>
            <a:ext cx="18088417" cy="9855435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We built models to classify and explore patterns in mental health news articles.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Each keyword category was balanced with the same number of samples (947 each).</a:t>
            </a:r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Supervised Models:</a:t>
            </a:r>
          </a:p>
          <a:p>
            <a:pPr marL="8255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Used BERT embeddings to convert text into numeric vectors.</a:t>
            </a:r>
          </a:p>
          <a:p>
            <a:pPr marL="8255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Applied three models:</a:t>
            </a:r>
          </a:p>
          <a:p>
            <a:pPr marL="13335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Logistic Regression: Simple and interpretable.</a:t>
            </a:r>
          </a:p>
          <a:p>
            <a:pPr marL="13335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Random Forest: Captures non-linear patterns.</a:t>
            </a:r>
          </a:p>
          <a:p>
            <a:pPr marL="13335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Neural Network: Learns complex relationships through multiple layers.</a:t>
            </a:r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Unsupervised Models:</a:t>
            </a:r>
          </a:p>
          <a:p>
            <a:pPr marL="8255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Explored natural structure in the data:</a:t>
            </a:r>
          </a:p>
          <a:p>
            <a:pPr marL="13335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KMeans Clustering (K=6): Grouped articles without labels.</a:t>
            </a:r>
          </a:p>
          <a:p>
            <a:pPr marL="13335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DBSCAN: Found dense areas and outliers.</a:t>
            </a:r>
          </a:p>
          <a:p>
            <a:pPr marL="13335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LDA Topic Modeling: Discovered common themes across articles.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202" name="Supervised Model Results…"/>
          <p:cNvSpPr txBox="1"/>
          <p:nvPr>
            <p:ph type="body" sz="half" idx="1"/>
          </p:nvPr>
        </p:nvSpPr>
        <p:spPr>
          <a:xfrm>
            <a:off x="1269999" y="3207307"/>
            <a:ext cx="10723407" cy="9492693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1400"/>
              </a:spcBef>
              <a:buClrTx/>
              <a:buSzTx/>
              <a:buNone/>
              <a:defRPr b="1" sz="38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Supervised Model Results</a:t>
            </a:r>
          </a:p>
          <a:p>
            <a:pPr marL="0" indent="0" defTabSz="457200">
              <a:spcBef>
                <a:spcPts val="1400"/>
              </a:spcBef>
              <a:buClrTx/>
              <a:buSzTx/>
              <a:buNone/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Logistic Regression:</a:t>
            </a:r>
            <a:endParaRPr b="0"/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Accuracy: 88%, ROC-AUC: 0.9828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Random Forest:</a:t>
            </a:r>
            <a:endParaRPr b="0"/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Accuracy: 86%, ROC-AUC: 0.9736</a:t>
            </a:r>
            <a:br/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Neural Network:</a:t>
            </a:r>
            <a:endParaRPr b="0"/>
          </a:p>
          <a:p>
            <a:pPr marL="457200" indent="-317500" defTabSz="457200">
              <a:spcBef>
                <a:spcPts val="1200"/>
              </a:spcBef>
              <a:buFont typeface="Times Roman"/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Accuracy: 82%, ROC-AUC: 0.8920</a:t>
            </a:r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Logistic Regression chosen as final model</a:t>
            </a:r>
          </a:p>
        </p:txBody>
      </p:sp>
      <p:sp>
        <p:nvSpPr>
          <p:cNvPr id="203" name="Unsupervised Learning – Clustering…"/>
          <p:cNvSpPr txBox="1"/>
          <p:nvPr/>
        </p:nvSpPr>
        <p:spPr>
          <a:xfrm>
            <a:off x="12205941" y="3391511"/>
            <a:ext cx="11335111" cy="9492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57200">
              <a:spcBef>
                <a:spcPts val="1400"/>
              </a:spcBef>
              <a:defRPr b="1" sz="38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Unsupervised Learning – Clustering</a:t>
            </a:r>
          </a:p>
          <a:p>
            <a:pPr defTabSz="457200">
              <a:spcBef>
                <a:spcPts val="1400"/>
              </a:spcBef>
              <a:defRPr b="1" sz="3800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400"/>
              </a:spcBef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KMeans:</a:t>
            </a:r>
          </a:p>
          <a:p>
            <a:pPr defTabSz="457200">
              <a:spcBef>
                <a:spcPts val="1400"/>
              </a:spcBef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Chosen k = 6 (based on keywords)</a:t>
            </a:r>
          </a:p>
          <a:p>
            <a:pPr defTabSz="457200">
              <a:spcBef>
                <a:spcPts val="1400"/>
              </a:spcBef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Silhouette Score: 0.030 (low, overlapping clusters)</a:t>
            </a:r>
          </a:p>
          <a:p>
            <a:pPr defTabSz="457200">
              <a:spcBef>
                <a:spcPts val="1400"/>
              </a:spcBef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1400"/>
              </a:spcBef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DBSCAN:</a:t>
            </a:r>
          </a:p>
          <a:p>
            <a:pPr defTabSz="457200">
              <a:spcBef>
                <a:spcPts val="1400"/>
              </a:spcBef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Silhouette Score: -0.027</a:t>
            </a:r>
          </a:p>
          <a:p>
            <a:pPr defTabSz="457200">
              <a:spcBef>
                <a:spcPts val="1400"/>
              </a:spcBef>
              <a:defRPr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High noise, failed to find distinct clusters</a:t>
            </a:r>
          </a:p>
          <a:p>
            <a:pPr defTabSz="457200">
              <a:spcBef>
                <a:spcPts val="1400"/>
              </a:spcBef>
              <a:defRPr b="1" sz="3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Weak cluster separability due to overlapping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