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6" r:id="rId3"/>
    <p:sldId id="375" r:id="rId4"/>
    <p:sldId id="380" r:id="rId5"/>
    <p:sldId id="381" r:id="rId6"/>
    <p:sldId id="379" r:id="rId7"/>
    <p:sldId id="376" r:id="rId8"/>
    <p:sldId id="377" r:id="rId9"/>
    <p:sldId id="383" r:id="rId10"/>
    <p:sldId id="384" r:id="rId11"/>
    <p:sldId id="382" r:id="rId12"/>
    <p:sldId id="378" r:id="rId13"/>
    <p:sldId id="386" r:id="rId14"/>
    <p:sldId id="374" r:id="rId15"/>
    <p:sldId id="385" r:id="rId16"/>
    <p:sldId id="351" r:id="rId17"/>
    <p:sldId id="348" r:id="rId18"/>
    <p:sldId id="357" r:id="rId19"/>
    <p:sldId id="349" r:id="rId20"/>
    <p:sldId id="350" r:id="rId21"/>
    <p:sldId id="352" r:id="rId22"/>
    <p:sldId id="356" r:id="rId23"/>
    <p:sldId id="358" r:id="rId24"/>
    <p:sldId id="359" r:id="rId25"/>
    <p:sldId id="360" r:id="rId26"/>
    <p:sldId id="387" r:id="rId27"/>
    <p:sldId id="388" r:id="rId28"/>
    <p:sldId id="389" r:id="rId29"/>
    <p:sldId id="390" r:id="rId30"/>
    <p:sldId id="373" r:id="rId31"/>
    <p:sldId id="391" r:id="rId32"/>
    <p:sldId id="392" r:id="rId33"/>
    <p:sldId id="393" r:id="rId34"/>
    <p:sldId id="353" r:id="rId35"/>
    <p:sldId id="361" r:id="rId36"/>
    <p:sldId id="362" r:id="rId37"/>
    <p:sldId id="363" r:id="rId38"/>
    <p:sldId id="364" r:id="rId39"/>
    <p:sldId id="354" r:id="rId40"/>
    <p:sldId id="365" r:id="rId41"/>
    <p:sldId id="366" r:id="rId42"/>
    <p:sldId id="371" r:id="rId43"/>
    <p:sldId id="395" r:id="rId44"/>
    <p:sldId id="396" r:id="rId45"/>
    <p:sldId id="394" r:id="rId46"/>
    <p:sldId id="367" r:id="rId47"/>
    <p:sldId id="368" r:id="rId48"/>
    <p:sldId id="369" r:id="rId49"/>
    <p:sldId id="370" r:id="rId50"/>
    <p:sldId id="397" r:id="rId51"/>
    <p:sldId id="27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43" d="100"/>
          <a:sy n="43" d="100"/>
        </p:scale>
        <p:origin x="42"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5013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13648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373582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39D501-B30C-47E1-A79F-A63D58366B5C}"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578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39D501-B30C-47E1-A79F-A63D58366B5C}"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7399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9D501-B30C-47E1-A79F-A63D58366B5C}"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1631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39D501-B30C-47E1-A79F-A63D58366B5C}"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9264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39D501-B30C-47E1-A79F-A63D58366B5C}"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60701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9D501-B30C-47E1-A79F-A63D58366B5C}"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689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274926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39D501-B30C-47E1-A79F-A63D58366B5C}"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B59E6-CDDC-4370-9D6F-D48C94D03408}" type="slidenum">
              <a:rPr lang="en-US" smtClean="0"/>
              <a:t>‹#›</a:t>
            </a:fld>
            <a:endParaRPr lang="en-US"/>
          </a:p>
        </p:txBody>
      </p:sp>
    </p:spTree>
    <p:extLst>
      <p:ext uri="{BB962C8B-B14F-4D97-AF65-F5344CB8AC3E}">
        <p14:creationId xmlns:p14="http://schemas.microsoft.com/office/powerpoint/2010/main" val="41561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D501-B30C-47E1-A79F-A63D58366B5C}" type="datetimeFigureOut">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B59E6-CDDC-4370-9D6F-D48C94D03408}" type="slidenum">
              <a:rPr lang="en-US" smtClean="0"/>
              <a:t>‹#›</a:t>
            </a:fld>
            <a:endParaRPr lang="en-US"/>
          </a:p>
        </p:txBody>
      </p:sp>
    </p:spTree>
    <p:extLst>
      <p:ext uri="{BB962C8B-B14F-4D97-AF65-F5344CB8AC3E}">
        <p14:creationId xmlns:p14="http://schemas.microsoft.com/office/powerpoint/2010/main" val="274969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40698" y="2223133"/>
            <a:ext cx="11612879" cy="2503740"/>
          </a:xfrm>
          <a:prstGeom prst="rect">
            <a:avLst/>
          </a:prstGeom>
        </p:spPr>
        <p:txBody>
          <a:bodyPr vert="horz" wrap="square" lIns="0" tIns="10646" rIns="0" bIns="0" rtlCol="0" anchor="ctr">
            <a:spAutoFit/>
          </a:bodyPr>
          <a:lstStyle/>
          <a:p>
            <a:pPr algn="ctr"/>
            <a:r>
              <a:rPr lang="en-US" sz="6000" b="1" dirty="0" smtClean="0">
                <a:latin typeface="+mj-lt"/>
                <a:ea typeface="Times New Roman" panose="02020603050405020304" pitchFamily="18" charset="0"/>
              </a:rPr>
              <a:t>First &amp; Follow </a:t>
            </a:r>
            <a:br>
              <a:rPr lang="en-US" sz="6000" b="1" dirty="0" smtClean="0">
                <a:latin typeface="+mj-lt"/>
                <a:ea typeface="Times New Roman" panose="02020603050405020304" pitchFamily="18" charset="0"/>
              </a:rPr>
            </a:br>
            <a:r>
              <a:rPr lang="en-US" sz="6000" b="1" dirty="0" smtClean="0">
                <a:latin typeface="+mj-lt"/>
                <a:ea typeface="Times New Roman" panose="02020603050405020304" pitchFamily="18" charset="0"/>
              </a:rPr>
              <a:t>and </a:t>
            </a:r>
            <a:br>
              <a:rPr lang="en-US" sz="6000" b="1" dirty="0" smtClean="0">
                <a:latin typeface="+mj-lt"/>
                <a:ea typeface="Times New Roman" panose="02020603050405020304" pitchFamily="18" charset="0"/>
              </a:rPr>
            </a:br>
            <a:r>
              <a:rPr lang="en-US" sz="6000" b="1" dirty="0" smtClean="0">
                <a:latin typeface="+mj-lt"/>
                <a:ea typeface="Times New Roman" panose="02020603050405020304" pitchFamily="18" charset="0"/>
              </a:rPr>
              <a:t>LL(1) Grammar </a:t>
            </a:r>
            <a:endParaRPr lang="en-US" sz="6000" b="1" dirty="0">
              <a:latin typeface="+mj-lt"/>
              <a:ea typeface="Times New Roman" panose="02020603050405020304" pitchFamily="18" charset="0"/>
            </a:endParaRPr>
          </a:p>
        </p:txBody>
      </p:sp>
    </p:spTree>
    <p:extLst>
      <p:ext uri="{BB962C8B-B14F-4D97-AF65-F5344CB8AC3E}">
        <p14:creationId xmlns:p14="http://schemas.microsoft.com/office/powerpoint/2010/main" val="365094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4"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Classification of Top-Down Parsing</a:t>
            </a:r>
            <a:endParaRPr lang="en-US" sz="4000" b="1" dirty="0">
              <a:latin typeface="+mj-lt"/>
              <a:ea typeface="Times New Roman" panose="02020603050405020304" pitchFamily="18" charset="0"/>
            </a:endParaRPr>
          </a:p>
        </p:txBody>
      </p:sp>
      <p:sp>
        <p:nvSpPr>
          <p:cNvPr id="51" name="TextBox 50"/>
          <p:cNvSpPr txBox="1"/>
          <p:nvPr/>
        </p:nvSpPr>
        <p:spPr>
          <a:xfrm>
            <a:off x="1115122" y="1756741"/>
            <a:ext cx="10236897" cy="2431435"/>
          </a:xfrm>
          <a:prstGeom prst="rect">
            <a:avLst/>
          </a:prstGeom>
          <a:noFill/>
        </p:spPr>
        <p:txBody>
          <a:bodyPr wrap="square" rtlCol="0">
            <a:spAutoFit/>
          </a:bodyPr>
          <a:lstStyle/>
          <a:p>
            <a:pPr fontAlgn="base"/>
            <a:r>
              <a:rPr lang="en-US" sz="3200" b="1" dirty="0" smtClean="0"/>
              <a:t>Recursive </a:t>
            </a:r>
            <a:r>
              <a:rPr lang="en-US" sz="3200" b="1" dirty="0"/>
              <a:t>Descent Parsing </a:t>
            </a:r>
            <a:endParaRPr lang="en-US" sz="3200" dirty="0"/>
          </a:p>
          <a:p>
            <a:pPr fontAlgn="base"/>
            <a:r>
              <a:rPr lang="en-US" sz="3000" dirty="0" smtClean="0"/>
              <a:t>Consider the grammar</a:t>
            </a:r>
          </a:p>
          <a:p>
            <a:pPr fontAlgn="base"/>
            <a:r>
              <a:rPr lang="en-US" sz="3000" dirty="0" smtClean="0"/>
              <a:t>S</a:t>
            </a:r>
            <a:r>
              <a:rPr lang="en-US" sz="3000" dirty="0" smtClean="0">
                <a:sym typeface="Wingdings" panose="05000000000000000000" pitchFamily="2" charset="2"/>
              </a:rPr>
              <a:t> c A d</a:t>
            </a:r>
          </a:p>
          <a:p>
            <a:pPr fontAlgn="base"/>
            <a:r>
              <a:rPr lang="en-US" sz="3000" dirty="0" smtClean="0">
                <a:sym typeface="Wingdings" panose="05000000000000000000" pitchFamily="2" charset="2"/>
              </a:rPr>
              <a:t>A a b | a</a:t>
            </a:r>
          </a:p>
          <a:p>
            <a:pPr fontAlgn="base"/>
            <a:r>
              <a:rPr lang="en-US" sz="3000" dirty="0" smtClean="0">
                <a:sym typeface="Wingdings" panose="05000000000000000000" pitchFamily="2" charset="2"/>
              </a:rPr>
              <a:t>Construct a parse tree top-down for input string w = c a d</a:t>
            </a:r>
            <a:endParaRPr lang="en-US" sz="3000" dirty="0"/>
          </a:p>
        </p:txBody>
      </p:sp>
      <p:pic>
        <p:nvPicPr>
          <p:cNvPr id="50" name="Picture 49"/>
          <p:cNvPicPr>
            <a:picLocks noChangeAspect="1"/>
          </p:cNvPicPr>
          <p:nvPr/>
        </p:nvPicPr>
        <p:blipFill>
          <a:blip r:embed="rId6"/>
          <a:stretch>
            <a:fillRect/>
          </a:stretch>
        </p:blipFill>
        <p:spPr>
          <a:xfrm>
            <a:off x="1284224" y="4188176"/>
            <a:ext cx="9414941" cy="1931270"/>
          </a:xfrm>
          <a:prstGeom prst="rect">
            <a:avLst/>
          </a:prstGeom>
        </p:spPr>
      </p:pic>
      <p:sp>
        <p:nvSpPr>
          <p:cNvPr id="52" name="TextBox 51"/>
          <p:cNvSpPr txBox="1"/>
          <p:nvPr/>
        </p:nvSpPr>
        <p:spPr>
          <a:xfrm>
            <a:off x="3936023" y="6128825"/>
            <a:ext cx="4511363" cy="584775"/>
          </a:xfrm>
          <a:prstGeom prst="rect">
            <a:avLst/>
          </a:prstGeom>
          <a:noFill/>
        </p:spPr>
        <p:txBody>
          <a:bodyPr wrap="none" rtlCol="0">
            <a:spAutoFit/>
          </a:bodyPr>
          <a:lstStyle/>
          <a:p>
            <a:r>
              <a:rPr lang="en-US" sz="3200" dirty="0" smtClean="0"/>
              <a:t>Steps in a top-down parse</a:t>
            </a:r>
            <a:endParaRPr lang="en-US" sz="3200" dirty="0"/>
          </a:p>
        </p:txBody>
      </p:sp>
    </p:spTree>
    <p:extLst>
      <p:ext uri="{BB962C8B-B14F-4D97-AF65-F5344CB8AC3E}">
        <p14:creationId xmlns:p14="http://schemas.microsoft.com/office/powerpoint/2010/main" val="4197494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4"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Classification of Top-Down Parsing</a:t>
            </a:r>
            <a:endParaRPr lang="en-US" sz="4000" b="1" dirty="0">
              <a:latin typeface="+mj-lt"/>
              <a:ea typeface="Times New Roman" panose="02020603050405020304" pitchFamily="18" charset="0"/>
            </a:endParaRPr>
          </a:p>
        </p:txBody>
      </p:sp>
      <p:sp>
        <p:nvSpPr>
          <p:cNvPr id="51" name="TextBox 50"/>
          <p:cNvSpPr txBox="1"/>
          <p:nvPr/>
        </p:nvSpPr>
        <p:spPr>
          <a:xfrm>
            <a:off x="887658" y="5672247"/>
            <a:ext cx="10236897" cy="584775"/>
          </a:xfrm>
          <a:prstGeom prst="rect">
            <a:avLst/>
          </a:prstGeom>
          <a:noFill/>
        </p:spPr>
        <p:txBody>
          <a:bodyPr wrap="square" rtlCol="0">
            <a:spAutoFit/>
          </a:bodyPr>
          <a:lstStyle/>
          <a:p>
            <a:pPr fontAlgn="base"/>
            <a:r>
              <a:rPr lang="en-US" sz="3200" dirty="0" smtClean="0"/>
              <a:t>A typical procedure for a non terminal in a top-down parser.</a:t>
            </a:r>
            <a:endParaRPr lang="en-US" sz="3200" dirty="0"/>
          </a:p>
        </p:txBody>
      </p:sp>
      <p:pic>
        <p:nvPicPr>
          <p:cNvPr id="50" name="Picture 49"/>
          <p:cNvPicPr>
            <a:picLocks noChangeAspect="1"/>
          </p:cNvPicPr>
          <p:nvPr/>
        </p:nvPicPr>
        <p:blipFill>
          <a:blip r:embed="rId6"/>
          <a:stretch>
            <a:fillRect/>
          </a:stretch>
        </p:blipFill>
        <p:spPr>
          <a:xfrm>
            <a:off x="1800864" y="1982243"/>
            <a:ext cx="8573492" cy="3497644"/>
          </a:xfrm>
          <a:prstGeom prst="rect">
            <a:avLst/>
          </a:prstGeom>
        </p:spPr>
      </p:pic>
    </p:spTree>
    <p:extLst>
      <p:ext uri="{BB962C8B-B14F-4D97-AF65-F5344CB8AC3E}">
        <p14:creationId xmlns:p14="http://schemas.microsoft.com/office/powerpoint/2010/main" val="3345437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4"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Classification of Top-Down Parsing</a:t>
            </a:r>
            <a:endParaRPr lang="en-US" sz="4000" b="1" dirty="0">
              <a:latin typeface="+mj-lt"/>
              <a:ea typeface="Times New Roman" panose="02020603050405020304" pitchFamily="18" charset="0"/>
            </a:endParaRPr>
          </a:p>
        </p:txBody>
      </p:sp>
      <p:sp>
        <p:nvSpPr>
          <p:cNvPr id="51" name="TextBox 50"/>
          <p:cNvSpPr txBox="1"/>
          <p:nvPr/>
        </p:nvSpPr>
        <p:spPr>
          <a:xfrm>
            <a:off x="1115122" y="2014647"/>
            <a:ext cx="10236897" cy="4524315"/>
          </a:xfrm>
          <a:prstGeom prst="rect">
            <a:avLst/>
          </a:prstGeom>
          <a:noFill/>
        </p:spPr>
        <p:txBody>
          <a:bodyPr wrap="square" rtlCol="0">
            <a:spAutoFit/>
          </a:bodyPr>
          <a:lstStyle/>
          <a:p>
            <a:pPr fontAlgn="base"/>
            <a:r>
              <a:rPr lang="en-US" sz="3200" b="1" dirty="0"/>
              <a:t>LL(1) or Table Driver or Predictive Parser –</a:t>
            </a:r>
            <a:endParaRPr lang="en-US" sz="3200" dirty="0"/>
          </a:p>
          <a:p>
            <a:pPr marL="514350" indent="-514350" fontAlgn="base">
              <a:buFont typeface="+mj-lt"/>
              <a:buAutoNum type="arabicPeriod"/>
            </a:pPr>
            <a:r>
              <a:rPr lang="en-US" sz="3200" dirty="0"/>
              <a:t>In LL1, first L stands for Left to Right and second L stands for Left-most Derivation. 1 stands for number of Look </a:t>
            </a:r>
            <a:r>
              <a:rPr lang="en-US" sz="3200" dirty="0" err="1"/>
              <a:t>Aheads</a:t>
            </a:r>
            <a:r>
              <a:rPr lang="en-US" sz="3200" dirty="0"/>
              <a:t> token used by parser while parsing a sentence.</a:t>
            </a:r>
          </a:p>
          <a:p>
            <a:pPr marL="514350" indent="-514350" fontAlgn="base">
              <a:buFont typeface="+mj-lt"/>
              <a:buAutoNum type="arabicPeriod"/>
            </a:pPr>
            <a:r>
              <a:rPr lang="en-US" sz="3200" dirty="0"/>
              <a:t>LL(1) parsing is constructed from the grammar which is free from left recursion, common prefix, and ambiguity.</a:t>
            </a:r>
          </a:p>
          <a:p>
            <a:pPr marL="514350" indent="-514350" fontAlgn="base">
              <a:buFont typeface="+mj-lt"/>
              <a:buAutoNum type="arabicPeriod"/>
            </a:pPr>
            <a:r>
              <a:rPr lang="en-US" sz="3200" dirty="0"/>
              <a:t>LL(1) parser depends on 1 look ahead symbol to predict the production to expand the parse tree.</a:t>
            </a:r>
          </a:p>
          <a:p>
            <a:pPr marL="514350" indent="-514350" fontAlgn="base">
              <a:buFont typeface="+mj-lt"/>
              <a:buAutoNum type="arabicPeriod"/>
            </a:pPr>
            <a:r>
              <a:rPr lang="en-US" sz="3200" dirty="0"/>
              <a:t>This parser is Non-Recursive.</a:t>
            </a:r>
          </a:p>
        </p:txBody>
      </p:sp>
    </p:spTree>
    <p:extLst>
      <p:ext uri="{BB962C8B-B14F-4D97-AF65-F5344CB8AC3E}">
        <p14:creationId xmlns:p14="http://schemas.microsoft.com/office/powerpoint/2010/main" val="1472803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4"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Classification of Top-Down Parsing</a:t>
            </a:r>
            <a:endParaRPr lang="en-US" sz="4000" b="1" dirty="0">
              <a:latin typeface="+mj-lt"/>
              <a:ea typeface="Times New Roman" panose="02020603050405020304" pitchFamily="18" charset="0"/>
            </a:endParaRPr>
          </a:p>
        </p:txBody>
      </p:sp>
      <p:sp>
        <p:nvSpPr>
          <p:cNvPr id="51" name="TextBox 50"/>
          <p:cNvSpPr txBox="1"/>
          <p:nvPr/>
        </p:nvSpPr>
        <p:spPr>
          <a:xfrm>
            <a:off x="1115122" y="1747023"/>
            <a:ext cx="10236897" cy="5016758"/>
          </a:xfrm>
          <a:prstGeom prst="rect">
            <a:avLst/>
          </a:prstGeom>
          <a:noFill/>
        </p:spPr>
        <p:txBody>
          <a:bodyPr wrap="square" rtlCol="0">
            <a:spAutoFit/>
          </a:bodyPr>
          <a:lstStyle/>
          <a:p>
            <a:pPr fontAlgn="base"/>
            <a:r>
              <a:rPr lang="en-US" sz="3200" b="1" dirty="0"/>
              <a:t>LL(1) or Table Driver or Predictive Parser </a:t>
            </a:r>
            <a:r>
              <a:rPr lang="en-US" sz="3200" b="1" dirty="0" smtClean="0"/>
              <a:t>–</a:t>
            </a:r>
          </a:p>
          <a:p>
            <a:pPr fontAlgn="base"/>
            <a:r>
              <a:rPr lang="en-US" sz="3200" dirty="0" smtClean="0"/>
              <a:t>In many cases, by carefully writing a grammar, eliminating left recursion from it, and left factoring the resulting grammar, we can obtain a grammar that can be parsed by a recursive-descent parser that needs no backtracking. </a:t>
            </a:r>
            <a:r>
              <a:rPr lang="en-US" sz="3200" dirty="0" err="1" smtClean="0"/>
              <a:t>i.e</a:t>
            </a:r>
            <a:r>
              <a:rPr lang="en-US" sz="3200" dirty="0" smtClean="0"/>
              <a:t> a predictive parser. To construct a predictive parser, we must know, given the current input symbol a and the nonterminal A</a:t>
            </a:r>
            <a:r>
              <a:rPr lang="en-US" sz="3200" dirty="0" smtClean="0">
                <a:sym typeface="Wingdings" panose="05000000000000000000" pitchFamily="2" charset="2"/>
              </a:rPr>
              <a:t>a1|a2|…|an is the unique alternatives of production with a. </a:t>
            </a:r>
            <a:r>
              <a:rPr lang="en-US" sz="3200" dirty="0" smtClean="0">
                <a:sym typeface="Wingdings" panose="05000000000000000000" pitchFamily="2" charset="2"/>
              </a:rPr>
              <a:t>For example, </a:t>
            </a:r>
            <a:r>
              <a:rPr lang="en-US" sz="3200" dirty="0" err="1" smtClean="0">
                <a:solidFill>
                  <a:schemeClr val="accent1"/>
                </a:solidFill>
                <a:sym typeface="Wingdings" panose="05000000000000000000" pitchFamily="2" charset="2"/>
              </a:rPr>
              <a:t>stmt</a:t>
            </a:r>
            <a:r>
              <a:rPr lang="en-US" sz="3200" dirty="0" smtClean="0">
                <a:solidFill>
                  <a:schemeClr val="accent1"/>
                </a:solidFill>
                <a:sym typeface="Wingdings" panose="05000000000000000000" pitchFamily="2" charset="2"/>
              </a:rPr>
              <a:t> if expr then </a:t>
            </a:r>
            <a:r>
              <a:rPr lang="en-US" sz="3200" dirty="0" err="1" smtClean="0">
                <a:solidFill>
                  <a:schemeClr val="accent1"/>
                </a:solidFill>
                <a:sym typeface="Wingdings" panose="05000000000000000000" pitchFamily="2" charset="2"/>
              </a:rPr>
              <a:t>stmt</a:t>
            </a:r>
            <a:r>
              <a:rPr lang="en-US" sz="3200" dirty="0" smtClean="0">
                <a:solidFill>
                  <a:schemeClr val="accent1"/>
                </a:solidFill>
                <a:sym typeface="Wingdings" panose="05000000000000000000" pitchFamily="2" charset="2"/>
              </a:rPr>
              <a:t> else </a:t>
            </a:r>
            <a:r>
              <a:rPr lang="en-US" sz="3200" dirty="0" err="1" smtClean="0">
                <a:solidFill>
                  <a:schemeClr val="accent1"/>
                </a:solidFill>
                <a:sym typeface="Wingdings" panose="05000000000000000000" pitchFamily="2" charset="2"/>
              </a:rPr>
              <a:t>stmt</a:t>
            </a:r>
            <a:r>
              <a:rPr lang="en-US" sz="3200" dirty="0" smtClean="0">
                <a:solidFill>
                  <a:schemeClr val="accent1"/>
                </a:solidFill>
                <a:sym typeface="Wingdings" panose="05000000000000000000" pitchFamily="2" charset="2"/>
              </a:rPr>
              <a:t> | while expr do </a:t>
            </a:r>
            <a:r>
              <a:rPr lang="en-US" sz="3200" dirty="0" err="1" smtClean="0">
                <a:solidFill>
                  <a:schemeClr val="accent1"/>
                </a:solidFill>
                <a:sym typeface="Wingdings" panose="05000000000000000000" pitchFamily="2" charset="2"/>
              </a:rPr>
              <a:t>stmt</a:t>
            </a:r>
            <a:r>
              <a:rPr lang="en-US" sz="3200" dirty="0" smtClean="0">
                <a:solidFill>
                  <a:schemeClr val="accent1"/>
                </a:solidFill>
                <a:sym typeface="Wingdings" panose="05000000000000000000" pitchFamily="2" charset="2"/>
              </a:rPr>
              <a:t> | begin </a:t>
            </a:r>
            <a:r>
              <a:rPr lang="en-US" sz="3200" dirty="0" err="1" smtClean="0">
                <a:solidFill>
                  <a:schemeClr val="accent1"/>
                </a:solidFill>
                <a:sym typeface="Wingdings" panose="05000000000000000000" pitchFamily="2" charset="2"/>
              </a:rPr>
              <a:t>stmt_list</a:t>
            </a:r>
            <a:r>
              <a:rPr lang="en-US" sz="3200" dirty="0" smtClean="0">
                <a:solidFill>
                  <a:schemeClr val="accent1"/>
                </a:solidFill>
                <a:sym typeface="Wingdings" panose="05000000000000000000" pitchFamily="2" charset="2"/>
              </a:rPr>
              <a:t> end</a:t>
            </a:r>
            <a:endParaRPr lang="en-US" sz="3200" dirty="0" smtClean="0">
              <a:solidFill>
                <a:schemeClr val="accent1"/>
              </a:solidFill>
              <a:sym typeface="Wingdings" panose="05000000000000000000" pitchFamily="2" charset="2"/>
            </a:endParaRPr>
          </a:p>
        </p:txBody>
      </p:sp>
    </p:spTree>
    <p:extLst>
      <p:ext uri="{BB962C8B-B14F-4D97-AF65-F5344CB8AC3E}">
        <p14:creationId xmlns:p14="http://schemas.microsoft.com/office/powerpoint/2010/main" val="1325928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FIRST &amp; FOLLOW</a:t>
            </a:r>
            <a:endParaRPr lang="en-US" sz="4000" b="1" dirty="0">
              <a:latin typeface="+mj-lt"/>
              <a:ea typeface="Times New Roman" panose="02020603050405020304" pitchFamily="18" charset="0"/>
            </a:endParaRPr>
          </a:p>
        </p:txBody>
      </p:sp>
      <p:sp>
        <p:nvSpPr>
          <p:cNvPr id="51" name="TextBox 50"/>
          <p:cNvSpPr txBox="1"/>
          <p:nvPr/>
        </p:nvSpPr>
        <p:spPr>
          <a:xfrm>
            <a:off x="1115122" y="1984910"/>
            <a:ext cx="10236897"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The construction of both top-down and bottom-up parsers is aided by two functions, FIRST and FOLLOW, associated with a grammar G. </a:t>
            </a:r>
            <a:endParaRPr lang="en-US" sz="3200" dirty="0" smtClean="0"/>
          </a:p>
          <a:p>
            <a:pPr marL="457200" indent="-457200">
              <a:buFont typeface="Arial" panose="020B0604020202020204" pitchFamily="34" charset="0"/>
              <a:buChar char="•"/>
            </a:pPr>
            <a:r>
              <a:rPr lang="en-US" sz="3200" dirty="0" smtClean="0"/>
              <a:t>During </a:t>
            </a:r>
            <a:r>
              <a:rPr lang="en-US" sz="3200" dirty="0" err="1"/>
              <a:t>topdown</a:t>
            </a:r>
            <a:r>
              <a:rPr lang="en-US" sz="3200" dirty="0"/>
              <a:t> parsing, FIRST and FOLLOW allow us to choose which production to apply, based on the next input symbol. </a:t>
            </a:r>
            <a:endParaRPr lang="en-US" sz="3200" dirty="0" smtClean="0"/>
          </a:p>
          <a:p>
            <a:pPr marL="457200" indent="-457200">
              <a:buFont typeface="Arial" panose="020B0604020202020204" pitchFamily="34" charset="0"/>
              <a:buChar char="•"/>
            </a:pPr>
            <a:r>
              <a:rPr lang="en-US" sz="3200" dirty="0" smtClean="0"/>
              <a:t>During </a:t>
            </a:r>
            <a:r>
              <a:rPr lang="en-US" sz="3200" dirty="0"/>
              <a:t>panic-mode error recovery, sets of tokens produced by FOLLOW can be used as synchronizing tokens</a:t>
            </a:r>
            <a:endParaRPr lang="en-US" sz="3200" dirty="0"/>
          </a:p>
        </p:txBody>
      </p:sp>
    </p:spTree>
    <p:extLst>
      <p:ext uri="{BB962C8B-B14F-4D97-AF65-F5344CB8AC3E}">
        <p14:creationId xmlns:p14="http://schemas.microsoft.com/office/powerpoint/2010/main" val="792483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46900" y="710417"/>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FIRST &amp; FOLLOW</a:t>
            </a:r>
            <a:endParaRPr lang="en-US" sz="4000" b="1" dirty="0">
              <a:latin typeface="+mj-lt"/>
              <a:ea typeface="Times New Roman" panose="02020603050405020304" pitchFamily="18" charset="0"/>
            </a:endParaRPr>
          </a:p>
        </p:txBody>
      </p:sp>
      <p:sp>
        <p:nvSpPr>
          <p:cNvPr id="51" name="TextBox 50"/>
          <p:cNvSpPr txBox="1"/>
          <p:nvPr/>
        </p:nvSpPr>
        <p:spPr>
          <a:xfrm>
            <a:off x="1115122" y="2319445"/>
            <a:ext cx="10236897"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The construction of a predictive parser is aided by two functions </a:t>
            </a:r>
            <a:r>
              <a:rPr lang="en-US" sz="3200" dirty="0" smtClean="0"/>
              <a:t>First and </a:t>
            </a:r>
            <a:r>
              <a:rPr lang="en-US" sz="3200" dirty="0" smtClean="0"/>
              <a:t>Follow </a:t>
            </a:r>
            <a:r>
              <a:rPr lang="en-US" sz="3200" dirty="0" smtClean="0"/>
              <a:t>associated </a:t>
            </a:r>
            <a:r>
              <a:rPr lang="en-US" sz="3200" dirty="0"/>
              <a:t>with a grammar G. </a:t>
            </a:r>
            <a:r>
              <a:rPr lang="en-US" sz="3200" dirty="0" smtClean="0"/>
              <a:t> </a:t>
            </a:r>
          </a:p>
          <a:p>
            <a:pPr marL="457200" indent="-457200">
              <a:buFont typeface="Arial" panose="020B0604020202020204" pitchFamily="34" charset="0"/>
              <a:buChar char="•"/>
            </a:pPr>
            <a:r>
              <a:rPr lang="en-US" sz="3200" dirty="0" smtClean="0"/>
              <a:t>These </a:t>
            </a:r>
            <a:r>
              <a:rPr lang="en-US" sz="3200" dirty="0"/>
              <a:t>functions, FIRST and FOLLOW, allow us to fill in the entries of a predictive parsing table for </a:t>
            </a:r>
            <a:r>
              <a:rPr lang="en-US" sz="3200" dirty="0" smtClean="0"/>
              <a:t>G</a:t>
            </a:r>
            <a:r>
              <a:rPr lang="en-US" sz="3200" dirty="0"/>
              <a:t>.</a:t>
            </a:r>
            <a:endParaRPr lang="en-US" sz="3200" dirty="0" smtClean="0"/>
          </a:p>
          <a:p>
            <a:pPr marL="457200" indent="-457200">
              <a:buFont typeface="Arial" panose="020B0604020202020204" pitchFamily="34" charset="0"/>
              <a:buChar char="•"/>
            </a:pPr>
            <a:r>
              <a:rPr lang="en-US" sz="3200" dirty="0" smtClean="0"/>
              <a:t>Sets </a:t>
            </a:r>
            <a:r>
              <a:rPr lang="en-US" sz="3200" dirty="0"/>
              <a:t>of tokens yielded by the FOLLOW function can also be used as synchronizing tokens during panic-mode error recovery.</a:t>
            </a:r>
          </a:p>
        </p:txBody>
      </p:sp>
    </p:spTree>
    <p:extLst>
      <p:ext uri="{BB962C8B-B14F-4D97-AF65-F5344CB8AC3E}">
        <p14:creationId xmlns:p14="http://schemas.microsoft.com/office/powerpoint/2010/main" val="1854677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FIRST SET</a:t>
            </a:r>
            <a:endParaRPr lang="en-US" sz="4000" b="1" dirty="0">
              <a:latin typeface="+mj-lt"/>
              <a:ea typeface="Times New Roman" panose="02020603050405020304" pitchFamily="18" charset="0"/>
            </a:endParaRPr>
          </a:p>
        </p:txBody>
      </p:sp>
      <p:sp>
        <p:nvSpPr>
          <p:cNvPr id="51" name="TextBox 50"/>
          <p:cNvSpPr txBox="1"/>
          <p:nvPr/>
        </p:nvSpPr>
        <p:spPr>
          <a:xfrm>
            <a:off x="1115122" y="2118724"/>
            <a:ext cx="10236897"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If </a:t>
            </a:r>
            <a:r>
              <a:rPr lang="en-US" sz="3200" dirty="0"/>
              <a:t>α is any string of grammar symbols, let FIRST(α) be the set of terminals that begin the strings derived from a. If a =&gt; Ɛ then Ɛ is also in FIRST(α). </a:t>
            </a:r>
            <a:r>
              <a:rPr lang="en-US" sz="3200" dirty="0" smtClean="0"/>
              <a:t> </a:t>
            </a:r>
          </a:p>
          <a:p>
            <a:pPr marL="457200" indent="-457200">
              <a:buFont typeface="Arial" panose="020B0604020202020204" pitchFamily="34" charset="0"/>
              <a:buChar char="•"/>
            </a:pPr>
            <a:r>
              <a:rPr lang="en-US" sz="3200" dirty="0" smtClean="0"/>
              <a:t>To </a:t>
            </a:r>
            <a:r>
              <a:rPr lang="en-US" sz="3200" dirty="0"/>
              <a:t>compute FIRST(X) for all grammar symbols X, apply the following rules until no more terminals or Ɛ can be added to any FIRST set.</a:t>
            </a:r>
          </a:p>
        </p:txBody>
      </p:sp>
    </p:spTree>
    <p:extLst>
      <p:ext uri="{BB962C8B-B14F-4D97-AF65-F5344CB8AC3E}">
        <p14:creationId xmlns:p14="http://schemas.microsoft.com/office/powerpoint/2010/main" val="3895179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16548"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RULES FOR FIRST SET</a:t>
            </a:r>
            <a:endParaRPr lang="en-US" sz="4000" b="1" dirty="0">
              <a:latin typeface="+mj-lt"/>
              <a:ea typeface="Times New Roman" panose="02020603050405020304" pitchFamily="18" charset="0"/>
            </a:endParaRPr>
          </a:p>
        </p:txBody>
      </p:sp>
      <p:sp>
        <p:nvSpPr>
          <p:cNvPr id="51" name="TextBox 50"/>
          <p:cNvSpPr txBox="1"/>
          <p:nvPr/>
        </p:nvSpPr>
        <p:spPr>
          <a:xfrm>
            <a:off x="847494" y="1851100"/>
            <a:ext cx="11173522" cy="4524315"/>
          </a:xfrm>
          <a:prstGeom prst="rect">
            <a:avLst/>
          </a:prstGeom>
          <a:noFill/>
        </p:spPr>
        <p:txBody>
          <a:bodyPr wrap="square" rtlCol="0">
            <a:spAutoFit/>
          </a:bodyPr>
          <a:lstStyle/>
          <a:p>
            <a:pPr marL="514350" indent="-514350">
              <a:buAutoNum type="arabicPeriod"/>
            </a:pPr>
            <a:r>
              <a:rPr lang="en-US" sz="3200" dirty="0" smtClean="0"/>
              <a:t>If </a:t>
            </a:r>
            <a:r>
              <a:rPr lang="en-US" sz="3200" dirty="0"/>
              <a:t>X is terminal, then FIRST(X) is {X}. </a:t>
            </a:r>
            <a:endParaRPr lang="en-US" sz="3200" dirty="0" smtClean="0"/>
          </a:p>
          <a:p>
            <a:pPr marL="514350" indent="-514350">
              <a:buAutoNum type="arabicPeriod"/>
            </a:pPr>
            <a:r>
              <a:rPr lang="en-US" sz="3200" dirty="0" smtClean="0"/>
              <a:t>If </a:t>
            </a:r>
            <a:r>
              <a:rPr lang="en-US" sz="3200" dirty="0"/>
              <a:t>X =&gt; Ɛ is a production, then add Ɛ to FIRST(X). </a:t>
            </a:r>
            <a:endParaRPr lang="en-US" sz="3200" dirty="0" smtClean="0"/>
          </a:p>
          <a:p>
            <a:pPr marL="514350" indent="-514350">
              <a:buAutoNum type="arabicPeriod"/>
            </a:pPr>
            <a:r>
              <a:rPr lang="en-US" sz="3200" dirty="0" smtClean="0"/>
              <a:t> </a:t>
            </a:r>
            <a:r>
              <a:rPr lang="en-US" sz="3200" dirty="0"/>
              <a:t>If X is nonterminal and X =&gt; Y1 Y2 ... </a:t>
            </a:r>
            <a:r>
              <a:rPr lang="en-US" sz="3200" dirty="0" err="1"/>
              <a:t>Yk</a:t>
            </a:r>
            <a:r>
              <a:rPr lang="en-US" sz="3200" dirty="0"/>
              <a:t>. is a production, then place a in FIRST(X) if for some </a:t>
            </a:r>
            <a:r>
              <a:rPr lang="en-US" sz="3200" dirty="0" err="1"/>
              <a:t>i</a:t>
            </a:r>
            <a:r>
              <a:rPr lang="en-US" sz="3200" dirty="0"/>
              <a:t>, a is in FIRST(Yi), and Ɛ is in all of FIRST(Y1), ... , FIRST(Yi-1); that is, Y1, ... ,Yi-1 </a:t>
            </a:r>
            <a:endParaRPr lang="en-US" sz="3200" dirty="0" smtClean="0"/>
          </a:p>
          <a:p>
            <a:r>
              <a:rPr lang="en-US" sz="3200" dirty="0"/>
              <a:t> </a:t>
            </a:r>
            <a:r>
              <a:rPr lang="en-US" sz="3200" dirty="0" smtClean="0"/>
              <a:t> =&gt; </a:t>
            </a:r>
            <a:r>
              <a:rPr lang="en-US" sz="3200" dirty="0"/>
              <a:t>Ɛ. If Ɛ is in FIRST(</a:t>
            </a:r>
            <a:r>
              <a:rPr lang="en-US" sz="3200" dirty="0" err="1"/>
              <a:t>Yj</a:t>
            </a:r>
            <a:r>
              <a:rPr lang="en-US" sz="3200" dirty="0"/>
              <a:t>) for all j = 1, 2, ... , k, then add Ɛ </a:t>
            </a:r>
            <a:r>
              <a:rPr lang="en-US" sz="3200" dirty="0" smtClean="0"/>
              <a:t>to FIRST(X). </a:t>
            </a:r>
            <a:endParaRPr lang="en-US" sz="3200" dirty="0"/>
          </a:p>
          <a:p>
            <a:r>
              <a:rPr lang="en-US" sz="3200" dirty="0" smtClean="0"/>
              <a:t>For </a:t>
            </a:r>
            <a:r>
              <a:rPr lang="en-US" sz="3200" dirty="0"/>
              <a:t>example, everything in FIRST(Y1) is surely in FIRST(X). If Y1 does not derive Ɛ, then we add nothing more to FIRST(X), but if Y1 =&gt; Ɛ, then we add FIRST(Y2) and so on.</a:t>
            </a:r>
          </a:p>
        </p:txBody>
      </p:sp>
    </p:spTree>
    <p:extLst>
      <p:ext uri="{BB962C8B-B14F-4D97-AF65-F5344CB8AC3E}">
        <p14:creationId xmlns:p14="http://schemas.microsoft.com/office/powerpoint/2010/main" val="2940884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516548"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RULES FOR FIRST SET</a:t>
            </a:r>
            <a:endParaRPr lang="en-US" sz="4000" b="1" dirty="0">
              <a:latin typeface="+mj-lt"/>
              <a:ea typeface="Times New Roman" panose="02020603050405020304" pitchFamily="18" charset="0"/>
            </a:endParaRPr>
          </a:p>
        </p:txBody>
      </p:sp>
      <p:sp>
        <p:nvSpPr>
          <p:cNvPr id="51" name="TextBox 50"/>
          <p:cNvSpPr txBox="1"/>
          <p:nvPr/>
        </p:nvSpPr>
        <p:spPr>
          <a:xfrm>
            <a:off x="847494" y="2194000"/>
            <a:ext cx="11173522" cy="3046988"/>
          </a:xfrm>
          <a:prstGeom prst="rect">
            <a:avLst/>
          </a:prstGeom>
          <a:noFill/>
        </p:spPr>
        <p:txBody>
          <a:bodyPr wrap="square" rtlCol="0">
            <a:spAutoFit/>
          </a:bodyPr>
          <a:lstStyle/>
          <a:p>
            <a:r>
              <a:rPr lang="en-US" sz="3200" dirty="0"/>
              <a:t>Now, we can compute FIRST for any string X1X2 . . . </a:t>
            </a:r>
            <a:r>
              <a:rPr lang="en-US" sz="3200" dirty="0" err="1"/>
              <a:t>Xn</a:t>
            </a:r>
            <a:r>
              <a:rPr lang="en-US" sz="3200" dirty="0"/>
              <a:t> as follows. Add to FIRST(X1X2 ... </a:t>
            </a:r>
            <a:r>
              <a:rPr lang="en-US" sz="3200" dirty="0" err="1"/>
              <a:t>Xn</a:t>
            </a:r>
            <a:r>
              <a:rPr lang="en-US" sz="3200" dirty="0"/>
              <a:t>) all the none symbols of FIRST(X1). </a:t>
            </a:r>
            <a:endParaRPr lang="en-US" sz="3200" dirty="0" smtClean="0"/>
          </a:p>
          <a:p>
            <a:r>
              <a:rPr lang="en-US" sz="3200" dirty="0" smtClean="0"/>
              <a:t>Also </a:t>
            </a:r>
            <a:r>
              <a:rPr lang="en-US" sz="3200" dirty="0"/>
              <a:t>add the </a:t>
            </a:r>
            <a:r>
              <a:rPr lang="en-US" sz="3200" dirty="0" smtClean="0"/>
              <a:t>non-</a:t>
            </a:r>
            <a:r>
              <a:rPr lang="en-US" sz="3200" dirty="0"/>
              <a:t>Ɛ</a:t>
            </a:r>
            <a:r>
              <a:rPr lang="en-US" sz="3200" dirty="0" smtClean="0"/>
              <a:t> </a:t>
            </a:r>
            <a:r>
              <a:rPr lang="en-US" sz="3200" dirty="0"/>
              <a:t>symbols of FIRST(X2) if e is in FIRST(X1), the </a:t>
            </a:r>
            <a:r>
              <a:rPr lang="en-US" sz="3200" dirty="0" smtClean="0"/>
              <a:t>non-</a:t>
            </a:r>
            <a:r>
              <a:rPr lang="en-US" sz="3200" dirty="0"/>
              <a:t>Ɛ</a:t>
            </a:r>
            <a:r>
              <a:rPr lang="en-US" sz="3200" dirty="0" smtClean="0"/>
              <a:t> symbols of </a:t>
            </a:r>
            <a:r>
              <a:rPr lang="en-US" sz="3200" dirty="0"/>
              <a:t>FIRST(X3) if Ɛ</a:t>
            </a:r>
            <a:r>
              <a:rPr lang="en-US" sz="3200" dirty="0" smtClean="0"/>
              <a:t> </a:t>
            </a:r>
            <a:r>
              <a:rPr lang="en-US" sz="3200" dirty="0"/>
              <a:t>is in both FIRST(X1) and FIRST(X2), and so on. Finally, add Ɛ</a:t>
            </a:r>
            <a:r>
              <a:rPr lang="en-US" sz="3200" dirty="0" smtClean="0"/>
              <a:t> </a:t>
            </a:r>
            <a:r>
              <a:rPr lang="en-US" sz="3200" dirty="0"/>
              <a:t>to FIRST(X1X2 ... </a:t>
            </a:r>
            <a:r>
              <a:rPr lang="en-US" sz="3200" dirty="0" err="1"/>
              <a:t>Xn</a:t>
            </a:r>
            <a:r>
              <a:rPr lang="en-US" sz="3200" dirty="0"/>
              <a:t>) </a:t>
            </a:r>
            <a:r>
              <a:rPr lang="en-US" sz="3200" dirty="0" smtClean="0"/>
              <a:t>if, for </a:t>
            </a:r>
            <a:r>
              <a:rPr lang="en-US" sz="3200" dirty="0"/>
              <a:t>all </a:t>
            </a:r>
            <a:r>
              <a:rPr lang="en-US" sz="3200" dirty="0" err="1"/>
              <a:t>i</a:t>
            </a:r>
            <a:r>
              <a:rPr lang="en-US" sz="3200" dirty="0"/>
              <a:t>, </a:t>
            </a:r>
            <a:r>
              <a:rPr lang="en-US" sz="3200" dirty="0" smtClean="0"/>
              <a:t>FIRST(Xi) contains Ɛ.</a:t>
            </a:r>
            <a:endParaRPr lang="en-US" sz="3200" dirty="0"/>
          </a:p>
        </p:txBody>
      </p:sp>
    </p:spTree>
    <p:extLst>
      <p:ext uri="{BB962C8B-B14F-4D97-AF65-F5344CB8AC3E}">
        <p14:creationId xmlns:p14="http://schemas.microsoft.com/office/powerpoint/2010/main" val="825000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FOLLOW SET</a:t>
            </a:r>
            <a:endParaRPr lang="en-US" sz="4000" b="1" dirty="0">
              <a:latin typeface="+mj-lt"/>
              <a:ea typeface="Times New Roman" panose="02020603050405020304" pitchFamily="18" charset="0"/>
            </a:endParaRPr>
          </a:p>
        </p:txBody>
      </p:sp>
      <p:sp>
        <p:nvSpPr>
          <p:cNvPr id="51" name="TextBox 50"/>
          <p:cNvSpPr txBox="1"/>
          <p:nvPr/>
        </p:nvSpPr>
        <p:spPr>
          <a:xfrm>
            <a:off x="1115122" y="1782520"/>
            <a:ext cx="10359991"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a:t>Define FOLLOW(A), for nonterminal A, to be the set of terminals a that can appear immediately to the right of A in some sentential form, that is, the set of terminals a such that there exists a derivation of the form </a:t>
            </a:r>
          </a:p>
          <a:p>
            <a:pPr marL="457200" indent="-457200">
              <a:buFont typeface="Arial" panose="020B0604020202020204" pitchFamily="34" charset="0"/>
              <a:buChar char="•"/>
            </a:pPr>
            <a:r>
              <a:rPr lang="en-US" sz="3200" dirty="0" smtClean="0"/>
              <a:t>S </a:t>
            </a:r>
            <a:r>
              <a:rPr lang="en-US" sz="3200" dirty="0"/>
              <a:t>=&gt; α Aaβ for some α and β. Note that there may, at some time during the derivation, have been symbols between A and a, but if so, they derived Ɛ and disappeared. </a:t>
            </a:r>
          </a:p>
          <a:p>
            <a:pPr marL="457200" indent="-457200">
              <a:buFont typeface="Arial" panose="020B0604020202020204" pitchFamily="34" charset="0"/>
              <a:buChar char="•"/>
            </a:pPr>
            <a:r>
              <a:rPr lang="en-US" sz="3200" dirty="0" smtClean="0"/>
              <a:t>If </a:t>
            </a:r>
            <a:r>
              <a:rPr lang="en-US" sz="3200" dirty="0"/>
              <a:t>A can be the rightmost symbol in some sentential form, then $, representing the input right end marker, is in FOLLOW(A).</a:t>
            </a:r>
          </a:p>
        </p:txBody>
      </p:sp>
    </p:spTree>
    <p:extLst>
      <p:ext uri="{BB962C8B-B14F-4D97-AF65-F5344CB8AC3E}">
        <p14:creationId xmlns:p14="http://schemas.microsoft.com/office/powerpoint/2010/main" val="3738847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443516" y="710417"/>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Parsers</a:t>
            </a:r>
            <a:endParaRPr lang="en-US" sz="4000" b="1" dirty="0">
              <a:latin typeface="+mj-lt"/>
              <a:ea typeface="Times New Roman" panose="02020603050405020304" pitchFamily="18" charset="0"/>
            </a:endParaRPr>
          </a:p>
        </p:txBody>
      </p:sp>
      <p:sp>
        <p:nvSpPr>
          <p:cNvPr id="51" name="TextBox 50"/>
          <p:cNvSpPr txBox="1"/>
          <p:nvPr/>
        </p:nvSpPr>
        <p:spPr>
          <a:xfrm>
            <a:off x="1115122" y="2131877"/>
            <a:ext cx="10236897" cy="3539430"/>
          </a:xfrm>
          <a:prstGeom prst="rect">
            <a:avLst/>
          </a:prstGeom>
          <a:noFill/>
        </p:spPr>
        <p:txBody>
          <a:bodyPr wrap="square" rtlCol="0">
            <a:spAutoFit/>
          </a:bodyPr>
          <a:lstStyle/>
          <a:p>
            <a:r>
              <a:rPr lang="en-US" sz="3200" dirty="0"/>
              <a:t>Parsing is classified into two categories</a:t>
            </a:r>
            <a:r>
              <a:rPr lang="en-US" sz="3200" dirty="0" smtClean="0"/>
              <a:t>, </a:t>
            </a:r>
          </a:p>
          <a:p>
            <a:pPr marL="514350" indent="-514350">
              <a:buFont typeface="+mj-lt"/>
              <a:buAutoNum type="arabicPeriod"/>
            </a:pPr>
            <a:r>
              <a:rPr lang="en-US" sz="3200" dirty="0" smtClean="0"/>
              <a:t>Top </a:t>
            </a:r>
            <a:r>
              <a:rPr lang="en-US" sz="3200" dirty="0"/>
              <a:t>Down </a:t>
            </a:r>
            <a:r>
              <a:rPr lang="en-US" sz="3200" dirty="0" smtClean="0"/>
              <a:t>Parsing </a:t>
            </a:r>
          </a:p>
          <a:p>
            <a:pPr marL="514350" indent="-514350">
              <a:buFont typeface="+mj-lt"/>
              <a:buAutoNum type="arabicPeriod"/>
            </a:pPr>
            <a:r>
              <a:rPr lang="en-US" sz="3200" dirty="0" smtClean="0"/>
              <a:t>Bottom-Up </a:t>
            </a:r>
            <a:r>
              <a:rPr lang="en-US" sz="3200" dirty="0"/>
              <a:t>Parsing. </a:t>
            </a:r>
            <a:endParaRPr lang="en-US" sz="3200" dirty="0" smtClean="0"/>
          </a:p>
          <a:p>
            <a:pPr marL="514350" indent="-514350">
              <a:buFont typeface="+mj-lt"/>
              <a:buAutoNum type="arabicPeriod"/>
            </a:pPr>
            <a:endParaRPr lang="en-US" sz="3200" dirty="0" smtClean="0"/>
          </a:p>
          <a:p>
            <a:r>
              <a:rPr lang="en-US" sz="3200" dirty="0" smtClean="0"/>
              <a:t>Top-Down </a:t>
            </a:r>
            <a:r>
              <a:rPr lang="en-US" sz="3200" dirty="0"/>
              <a:t>Parsing is based on Left Most Derivation whereas Bottom Up Parsing is dependent on Reverse Right Most Derivation.</a:t>
            </a:r>
            <a:endParaRPr lang="en-US" sz="4800" dirty="0"/>
          </a:p>
        </p:txBody>
      </p:sp>
    </p:spTree>
    <p:extLst>
      <p:ext uri="{BB962C8B-B14F-4D97-AF65-F5344CB8AC3E}">
        <p14:creationId xmlns:p14="http://schemas.microsoft.com/office/powerpoint/2010/main" val="872308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4180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RULES FOR FOLLOW SET</a:t>
            </a:r>
            <a:endParaRPr lang="en-US" sz="4000" b="1" dirty="0">
              <a:latin typeface="+mj-lt"/>
              <a:ea typeface="Times New Roman" panose="02020603050405020304" pitchFamily="18" charset="0"/>
            </a:endParaRPr>
          </a:p>
        </p:txBody>
      </p:sp>
      <p:sp>
        <p:nvSpPr>
          <p:cNvPr id="51" name="TextBox 50"/>
          <p:cNvSpPr txBox="1"/>
          <p:nvPr/>
        </p:nvSpPr>
        <p:spPr>
          <a:xfrm>
            <a:off x="1115122" y="2079700"/>
            <a:ext cx="10236897" cy="3539430"/>
          </a:xfrm>
          <a:prstGeom prst="rect">
            <a:avLst/>
          </a:prstGeom>
          <a:noFill/>
        </p:spPr>
        <p:txBody>
          <a:bodyPr wrap="square" rtlCol="0">
            <a:spAutoFit/>
          </a:bodyPr>
          <a:lstStyle/>
          <a:p>
            <a:pPr marL="514350" indent="-514350">
              <a:buAutoNum type="arabicPeriod"/>
            </a:pPr>
            <a:r>
              <a:rPr lang="en-US" sz="3200" dirty="0" smtClean="0"/>
              <a:t>Place </a:t>
            </a:r>
            <a:r>
              <a:rPr lang="en-US" sz="3200" dirty="0"/>
              <a:t>$ in FOLLOW(S), where S is the start symbol and $ is the input right end marker. </a:t>
            </a:r>
            <a:endParaRPr lang="en-US" sz="3200" dirty="0" smtClean="0"/>
          </a:p>
          <a:p>
            <a:pPr marL="514350" indent="-514350">
              <a:buAutoNum type="arabicPeriod"/>
            </a:pPr>
            <a:r>
              <a:rPr lang="en-US" sz="3200" dirty="0" smtClean="0"/>
              <a:t>If </a:t>
            </a:r>
            <a:r>
              <a:rPr lang="en-US" sz="3200" dirty="0"/>
              <a:t>there is a production A =&gt; α Bβ, then everything in FIRST(β), except for Ɛ, is placed in FOLLOW(B). </a:t>
            </a:r>
          </a:p>
          <a:p>
            <a:pPr marL="514350" indent="-514350">
              <a:buAutoNum type="arabicPeriod"/>
            </a:pPr>
            <a:r>
              <a:rPr lang="en-US" sz="3200" dirty="0" smtClean="0"/>
              <a:t>If </a:t>
            </a:r>
            <a:r>
              <a:rPr lang="en-US" sz="3200" dirty="0"/>
              <a:t>there is a production A =&gt; α B, or a production A =&gt; α Bβ where FIRST(β) contains Ɛ (i.e., β =&gt; Ɛ), then everything in FOLLOW(A) is in FOLLOW(B).</a:t>
            </a:r>
            <a:endParaRPr lang="en-US" sz="4400" dirty="0"/>
          </a:p>
        </p:txBody>
      </p:sp>
    </p:spTree>
    <p:extLst>
      <p:ext uri="{BB962C8B-B14F-4D97-AF65-F5344CB8AC3E}">
        <p14:creationId xmlns:p14="http://schemas.microsoft.com/office/powerpoint/2010/main" val="16334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sp>
        <p:nvSpPr>
          <p:cNvPr id="51" name="TextBox 50"/>
          <p:cNvSpPr txBox="1"/>
          <p:nvPr/>
        </p:nvSpPr>
        <p:spPr>
          <a:xfrm>
            <a:off x="1303020" y="1890124"/>
            <a:ext cx="9967847" cy="2554545"/>
          </a:xfrm>
          <a:prstGeom prst="rect">
            <a:avLst/>
          </a:prstGeom>
          <a:noFill/>
        </p:spPr>
        <p:txBody>
          <a:bodyPr wrap="square" rtlCol="0">
            <a:spAutoFit/>
          </a:bodyPr>
          <a:lstStyle/>
          <a:p>
            <a:r>
              <a:rPr lang="en-US" sz="3200" dirty="0"/>
              <a:t>E =&gt; T E’ </a:t>
            </a:r>
            <a:endParaRPr lang="en-US" sz="3200" dirty="0" smtClean="0"/>
          </a:p>
          <a:p>
            <a:r>
              <a:rPr lang="en-US" sz="3200" dirty="0" smtClean="0"/>
              <a:t>E</a:t>
            </a:r>
            <a:r>
              <a:rPr lang="en-US" sz="3200" dirty="0"/>
              <a:t>’=&gt; + T E’ | Ɛ </a:t>
            </a:r>
            <a:endParaRPr lang="en-US" sz="3200" dirty="0" smtClean="0"/>
          </a:p>
          <a:p>
            <a:r>
              <a:rPr lang="en-US" sz="3200" dirty="0" smtClean="0"/>
              <a:t>T </a:t>
            </a:r>
            <a:r>
              <a:rPr lang="en-US" sz="3200" dirty="0"/>
              <a:t>=&gt; F T’ </a:t>
            </a:r>
            <a:endParaRPr lang="en-US" sz="3200" dirty="0" smtClean="0"/>
          </a:p>
          <a:p>
            <a:r>
              <a:rPr lang="en-US" sz="3200" dirty="0" smtClean="0"/>
              <a:t>T</a:t>
            </a:r>
            <a:r>
              <a:rPr lang="en-US" sz="3200" dirty="0"/>
              <a:t>’=&gt; * F T’ | Ɛ </a:t>
            </a:r>
            <a:endParaRPr lang="en-US" sz="3200" dirty="0" smtClean="0"/>
          </a:p>
          <a:p>
            <a:r>
              <a:rPr lang="en-US" sz="3200" dirty="0" smtClean="0"/>
              <a:t>F </a:t>
            </a:r>
            <a:r>
              <a:rPr lang="en-US" sz="3200" dirty="0"/>
              <a:t>=&gt; ( E ) | id </a:t>
            </a:r>
            <a:endParaRPr lang="en-US" sz="3200" dirty="0" smtClean="0"/>
          </a:p>
        </p:txBody>
      </p:sp>
      <p:sp>
        <p:nvSpPr>
          <p:cNvPr id="50" name="TextBox 49"/>
          <p:cNvSpPr txBox="1"/>
          <p:nvPr/>
        </p:nvSpPr>
        <p:spPr>
          <a:xfrm>
            <a:off x="5220904" y="1888920"/>
            <a:ext cx="6467861" cy="2062103"/>
          </a:xfrm>
          <a:prstGeom prst="rect">
            <a:avLst/>
          </a:prstGeom>
          <a:noFill/>
        </p:spPr>
        <p:txBody>
          <a:bodyPr wrap="none" rtlCol="0">
            <a:spAutoFit/>
          </a:bodyPr>
          <a:lstStyle/>
          <a:p>
            <a:r>
              <a:rPr lang="en-US" sz="3200" dirty="0" smtClean="0"/>
              <a:t>FIRST:</a:t>
            </a:r>
          </a:p>
          <a:p>
            <a:r>
              <a:rPr lang="en-US" sz="3200" dirty="0" smtClean="0"/>
              <a:t>FIRST(E</a:t>
            </a:r>
            <a:r>
              <a:rPr lang="en-US" sz="3200" dirty="0"/>
              <a:t>) = FIRST(T) = FIRST(F) = {( , id} </a:t>
            </a:r>
            <a:endParaRPr lang="en-US" sz="3200" dirty="0" smtClean="0"/>
          </a:p>
          <a:p>
            <a:r>
              <a:rPr lang="en-US" sz="3200" dirty="0" smtClean="0"/>
              <a:t>FIRST(E</a:t>
            </a:r>
            <a:r>
              <a:rPr lang="en-US" sz="3200" dirty="0"/>
              <a:t>’) = {+, Ɛ} </a:t>
            </a:r>
            <a:endParaRPr lang="en-US" sz="3200" dirty="0" smtClean="0"/>
          </a:p>
          <a:p>
            <a:r>
              <a:rPr lang="en-US" sz="3200" dirty="0" smtClean="0"/>
              <a:t>FIRST(T</a:t>
            </a:r>
            <a:r>
              <a:rPr lang="en-US" sz="3200" dirty="0"/>
              <a:t>’) = {*, Ɛ</a:t>
            </a:r>
            <a:r>
              <a:rPr lang="en-US" sz="3200" dirty="0" smtClean="0"/>
              <a:t>}</a:t>
            </a:r>
            <a:endParaRPr lang="en-US" sz="3200" dirty="0"/>
          </a:p>
        </p:txBody>
      </p:sp>
      <p:sp>
        <p:nvSpPr>
          <p:cNvPr id="52" name="TextBox 51"/>
          <p:cNvSpPr txBox="1"/>
          <p:nvPr/>
        </p:nvSpPr>
        <p:spPr>
          <a:xfrm>
            <a:off x="5220904" y="4071248"/>
            <a:ext cx="6120137" cy="2062103"/>
          </a:xfrm>
          <a:prstGeom prst="rect">
            <a:avLst/>
          </a:prstGeom>
          <a:noFill/>
        </p:spPr>
        <p:txBody>
          <a:bodyPr wrap="none" rtlCol="0">
            <a:spAutoFit/>
          </a:bodyPr>
          <a:lstStyle/>
          <a:p>
            <a:r>
              <a:rPr lang="en-US" sz="3200" dirty="0" smtClean="0"/>
              <a:t>FOLLOW:</a:t>
            </a:r>
          </a:p>
          <a:p>
            <a:r>
              <a:rPr lang="en-US" sz="3200" dirty="0" smtClean="0"/>
              <a:t>FOLLOW(E</a:t>
            </a:r>
            <a:r>
              <a:rPr lang="en-US" sz="3200" dirty="0"/>
              <a:t>) = FOLLOW(E’) = {) , $} </a:t>
            </a:r>
            <a:endParaRPr lang="en-US" sz="3200" dirty="0" smtClean="0"/>
          </a:p>
          <a:p>
            <a:r>
              <a:rPr lang="en-US" sz="3200" dirty="0" smtClean="0"/>
              <a:t>FOLLOW(T</a:t>
            </a:r>
            <a:r>
              <a:rPr lang="en-US" sz="3200" dirty="0"/>
              <a:t>) = FOLLOW(T’) = {+, ), $} </a:t>
            </a:r>
            <a:endParaRPr lang="en-US" sz="3200" dirty="0" smtClean="0"/>
          </a:p>
          <a:p>
            <a:r>
              <a:rPr lang="en-US" sz="3200" dirty="0" smtClean="0"/>
              <a:t>FOLLOW(F</a:t>
            </a:r>
            <a:r>
              <a:rPr lang="en-US" sz="3200" dirty="0"/>
              <a:t>) = {+, *, ), </a:t>
            </a:r>
            <a:r>
              <a:rPr lang="en-US" sz="3200" dirty="0" smtClean="0"/>
              <a:t>$}</a:t>
            </a:r>
            <a:endParaRPr lang="en-US" sz="3200" dirty="0"/>
          </a:p>
        </p:txBody>
      </p:sp>
    </p:spTree>
    <p:extLst>
      <p:ext uri="{BB962C8B-B14F-4D97-AF65-F5344CB8AC3E}">
        <p14:creationId xmlns:p14="http://schemas.microsoft.com/office/powerpoint/2010/main" val="1195661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sp>
        <p:nvSpPr>
          <p:cNvPr id="51" name="TextBox 50"/>
          <p:cNvSpPr txBox="1"/>
          <p:nvPr/>
        </p:nvSpPr>
        <p:spPr>
          <a:xfrm>
            <a:off x="1303020" y="1890124"/>
            <a:ext cx="9967847" cy="2062103"/>
          </a:xfrm>
          <a:prstGeom prst="rect">
            <a:avLst/>
          </a:prstGeom>
          <a:noFill/>
        </p:spPr>
        <p:txBody>
          <a:bodyPr wrap="square" rtlCol="0">
            <a:spAutoFit/>
          </a:bodyPr>
          <a:lstStyle/>
          <a:p>
            <a:r>
              <a:rPr lang="en-US" sz="3200" dirty="0"/>
              <a:t>S =&gt; A </a:t>
            </a:r>
            <a:r>
              <a:rPr lang="en-US" sz="3200" dirty="0" err="1"/>
              <a:t>a</a:t>
            </a:r>
            <a:r>
              <a:rPr lang="en-US" sz="3200" dirty="0"/>
              <a:t> </a:t>
            </a:r>
            <a:endParaRPr lang="en-US" sz="3200" dirty="0" smtClean="0"/>
          </a:p>
          <a:p>
            <a:r>
              <a:rPr lang="en-US" sz="3200" dirty="0" smtClean="0"/>
              <a:t>A </a:t>
            </a:r>
            <a:r>
              <a:rPr lang="en-US" sz="3200" dirty="0"/>
              <a:t>=&gt; B D </a:t>
            </a:r>
            <a:endParaRPr lang="en-US" sz="3200" dirty="0" smtClean="0"/>
          </a:p>
          <a:p>
            <a:r>
              <a:rPr lang="en-US" sz="3200" dirty="0" smtClean="0"/>
              <a:t>B </a:t>
            </a:r>
            <a:r>
              <a:rPr lang="en-US" sz="3200" dirty="0"/>
              <a:t>=&gt; b | Ɛ </a:t>
            </a:r>
            <a:endParaRPr lang="en-US" sz="3200" dirty="0" smtClean="0"/>
          </a:p>
          <a:p>
            <a:r>
              <a:rPr lang="en-US" sz="3200" dirty="0" smtClean="0"/>
              <a:t>D </a:t>
            </a:r>
            <a:r>
              <a:rPr lang="en-US" sz="3200" dirty="0"/>
              <a:t>=&gt; d | Ɛ </a:t>
            </a:r>
            <a:endParaRPr lang="en-US" sz="3200" dirty="0" smtClean="0"/>
          </a:p>
        </p:txBody>
      </p:sp>
      <p:sp>
        <p:nvSpPr>
          <p:cNvPr id="50" name="TextBox 49"/>
          <p:cNvSpPr txBox="1"/>
          <p:nvPr/>
        </p:nvSpPr>
        <p:spPr>
          <a:xfrm>
            <a:off x="5220904" y="1683180"/>
            <a:ext cx="3146631" cy="2554545"/>
          </a:xfrm>
          <a:prstGeom prst="rect">
            <a:avLst/>
          </a:prstGeom>
          <a:noFill/>
        </p:spPr>
        <p:txBody>
          <a:bodyPr wrap="none" rtlCol="0">
            <a:spAutoFit/>
          </a:bodyPr>
          <a:lstStyle/>
          <a:p>
            <a:r>
              <a:rPr lang="en-US" sz="3200" dirty="0" smtClean="0"/>
              <a:t>FIRST:</a:t>
            </a:r>
          </a:p>
          <a:p>
            <a:r>
              <a:rPr lang="en-US" sz="3200" dirty="0"/>
              <a:t>First(S) = {b, d, a} </a:t>
            </a:r>
            <a:endParaRPr lang="en-US" sz="3200" dirty="0" smtClean="0"/>
          </a:p>
          <a:p>
            <a:r>
              <a:rPr lang="en-US" sz="3200" dirty="0" smtClean="0"/>
              <a:t>First(A</a:t>
            </a:r>
            <a:r>
              <a:rPr lang="en-US" sz="3200" dirty="0"/>
              <a:t>) = {b, d, Ɛ} </a:t>
            </a:r>
            <a:endParaRPr lang="en-US" sz="3200" dirty="0" smtClean="0"/>
          </a:p>
          <a:p>
            <a:r>
              <a:rPr lang="en-US" sz="3200" dirty="0" smtClean="0"/>
              <a:t>First(B</a:t>
            </a:r>
            <a:r>
              <a:rPr lang="en-US" sz="3200" dirty="0"/>
              <a:t>) = {b, Ɛ} </a:t>
            </a:r>
            <a:endParaRPr lang="en-US" sz="3200" dirty="0" smtClean="0"/>
          </a:p>
          <a:p>
            <a:r>
              <a:rPr lang="en-US" sz="3200" dirty="0" smtClean="0"/>
              <a:t>First(D</a:t>
            </a:r>
            <a:r>
              <a:rPr lang="en-US" sz="3200" dirty="0"/>
              <a:t>) = {d, Ɛ }</a:t>
            </a:r>
          </a:p>
        </p:txBody>
      </p:sp>
      <p:sp>
        <p:nvSpPr>
          <p:cNvPr id="52" name="TextBox 51"/>
          <p:cNvSpPr txBox="1"/>
          <p:nvPr/>
        </p:nvSpPr>
        <p:spPr>
          <a:xfrm>
            <a:off x="5220904" y="4231268"/>
            <a:ext cx="3107710" cy="2554545"/>
          </a:xfrm>
          <a:prstGeom prst="rect">
            <a:avLst/>
          </a:prstGeom>
          <a:noFill/>
        </p:spPr>
        <p:txBody>
          <a:bodyPr wrap="none" rtlCol="0">
            <a:spAutoFit/>
          </a:bodyPr>
          <a:lstStyle/>
          <a:p>
            <a:r>
              <a:rPr lang="en-US" sz="3200" dirty="0" smtClean="0"/>
              <a:t>FOLLOW:</a:t>
            </a:r>
          </a:p>
          <a:p>
            <a:r>
              <a:rPr lang="en-US" sz="3200" dirty="0"/>
              <a:t>Follow(S) = {$} </a:t>
            </a:r>
            <a:endParaRPr lang="en-US" sz="3200" dirty="0" smtClean="0"/>
          </a:p>
          <a:p>
            <a:r>
              <a:rPr lang="en-US" sz="3200" dirty="0" smtClean="0"/>
              <a:t>Follow(A</a:t>
            </a:r>
            <a:r>
              <a:rPr lang="en-US" sz="3200" dirty="0"/>
              <a:t>) = {a} </a:t>
            </a:r>
            <a:endParaRPr lang="en-US" sz="3200" dirty="0" smtClean="0"/>
          </a:p>
          <a:p>
            <a:r>
              <a:rPr lang="en-US" sz="3200" dirty="0" smtClean="0"/>
              <a:t>Follow(B</a:t>
            </a:r>
            <a:r>
              <a:rPr lang="en-US" sz="3200" dirty="0"/>
              <a:t>) = {d, a} </a:t>
            </a:r>
            <a:endParaRPr lang="en-US" sz="3200" dirty="0" smtClean="0"/>
          </a:p>
          <a:p>
            <a:r>
              <a:rPr lang="en-US" sz="3200" dirty="0" smtClean="0"/>
              <a:t>Follow(D</a:t>
            </a:r>
            <a:r>
              <a:rPr lang="en-US" sz="3200" dirty="0"/>
              <a:t>) = {a}</a:t>
            </a:r>
          </a:p>
        </p:txBody>
      </p:sp>
    </p:spTree>
    <p:extLst>
      <p:ext uri="{BB962C8B-B14F-4D97-AF65-F5344CB8AC3E}">
        <p14:creationId xmlns:p14="http://schemas.microsoft.com/office/powerpoint/2010/main" val="4262060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sp>
        <p:nvSpPr>
          <p:cNvPr id="51" name="TextBox 50"/>
          <p:cNvSpPr txBox="1"/>
          <p:nvPr/>
        </p:nvSpPr>
        <p:spPr>
          <a:xfrm>
            <a:off x="1303020" y="1890124"/>
            <a:ext cx="9967847" cy="2062103"/>
          </a:xfrm>
          <a:prstGeom prst="rect">
            <a:avLst/>
          </a:prstGeom>
          <a:noFill/>
        </p:spPr>
        <p:txBody>
          <a:bodyPr wrap="square" rtlCol="0">
            <a:spAutoFit/>
          </a:bodyPr>
          <a:lstStyle/>
          <a:p>
            <a:r>
              <a:rPr lang="en-US" sz="3200" dirty="0"/>
              <a:t>S =&gt; A </a:t>
            </a:r>
            <a:r>
              <a:rPr lang="en-US" sz="3200" dirty="0" err="1" smtClean="0"/>
              <a:t>a</a:t>
            </a:r>
            <a:endParaRPr lang="en-US" sz="3200" dirty="0" smtClean="0"/>
          </a:p>
          <a:p>
            <a:r>
              <a:rPr lang="en-US" sz="3200" dirty="0" smtClean="0"/>
              <a:t>A </a:t>
            </a:r>
            <a:r>
              <a:rPr lang="en-US" sz="3200" dirty="0"/>
              <a:t>=&gt; </a:t>
            </a:r>
            <a:r>
              <a:rPr lang="en-US" sz="3200" dirty="0" err="1" smtClean="0"/>
              <a:t>aB</a:t>
            </a:r>
            <a:r>
              <a:rPr lang="en-US" sz="3200" dirty="0" smtClean="0"/>
              <a:t> /Ad </a:t>
            </a:r>
          </a:p>
          <a:p>
            <a:r>
              <a:rPr lang="en-US" sz="3200" dirty="0" smtClean="0"/>
              <a:t>B </a:t>
            </a:r>
            <a:r>
              <a:rPr lang="en-US" sz="3200" dirty="0"/>
              <a:t>=&gt; b </a:t>
            </a:r>
            <a:r>
              <a:rPr lang="en-US" sz="3200" dirty="0" smtClean="0"/>
              <a:t> </a:t>
            </a:r>
          </a:p>
          <a:p>
            <a:r>
              <a:rPr lang="en-US" sz="3200" dirty="0"/>
              <a:t>C</a:t>
            </a:r>
            <a:r>
              <a:rPr lang="en-US" sz="3200" dirty="0" smtClean="0"/>
              <a:t> </a:t>
            </a:r>
            <a:r>
              <a:rPr lang="en-US" sz="3200" dirty="0"/>
              <a:t>=&gt; g</a:t>
            </a:r>
            <a:endParaRPr lang="en-US" sz="3200" dirty="0" smtClean="0"/>
          </a:p>
        </p:txBody>
      </p:sp>
      <p:sp>
        <p:nvSpPr>
          <p:cNvPr id="52" name="TextBox 51"/>
          <p:cNvSpPr txBox="1"/>
          <p:nvPr/>
        </p:nvSpPr>
        <p:spPr>
          <a:xfrm>
            <a:off x="1380263" y="4231268"/>
            <a:ext cx="9431705" cy="1569660"/>
          </a:xfrm>
          <a:prstGeom prst="rect">
            <a:avLst/>
          </a:prstGeom>
          <a:noFill/>
        </p:spPr>
        <p:txBody>
          <a:bodyPr wrap="square" rtlCol="0">
            <a:spAutoFit/>
          </a:bodyPr>
          <a:lstStyle/>
          <a:p>
            <a:r>
              <a:rPr lang="en-US" sz="3200" dirty="0" smtClean="0"/>
              <a:t>We have,</a:t>
            </a:r>
          </a:p>
          <a:p>
            <a:r>
              <a:rPr lang="en-US" sz="3200" dirty="0" smtClean="0"/>
              <a:t>The given grammar is left recursive.</a:t>
            </a:r>
          </a:p>
          <a:p>
            <a:r>
              <a:rPr lang="en-US" sz="3200" dirty="0" smtClean="0"/>
              <a:t>So, we first remove left recursion from given grammar.</a:t>
            </a:r>
            <a:endParaRPr lang="en-US" sz="3200" dirty="0"/>
          </a:p>
        </p:txBody>
      </p:sp>
    </p:spTree>
    <p:extLst>
      <p:ext uri="{BB962C8B-B14F-4D97-AF65-F5344CB8AC3E}">
        <p14:creationId xmlns:p14="http://schemas.microsoft.com/office/powerpoint/2010/main" val="408332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sp>
        <p:nvSpPr>
          <p:cNvPr id="51" name="TextBox 50"/>
          <p:cNvSpPr txBox="1"/>
          <p:nvPr/>
        </p:nvSpPr>
        <p:spPr>
          <a:xfrm>
            <a:off x="1303020" y="1890124"/>
            <a:ext cx="9967847" cy="3539430"/>
          </a:xfrm>
          <a:prstGeom prst="rect">
            <a:avLst/>
          </a:prstGeom>
          <a:noFill/>
        </p:spPr>
        <p:txBody>
          <a:bodyPr wrap="square" rtlCol="0">
            <a:spAutoFit/>
          </a:bodyPr>
          <a:lstStyle/>
          <a:p>
            <a:r>
              <a:rPr lang="en-US" sz="3200" dirty="0" smtClean="0"/>
              <a:t>After eliminating left recursion, we get the following grammar</a:t>
            </a:r>
          </a:p>
          <a:p>
            <a:r>
              <a:rPr lang="en-US" sz="3200" dirty="0" smtClean="0"/>
              <a:t>S </a:t>
            </a:r>
            <a:r>
              <a:rPr lang="en-US" sz="3200" dirty="0"/>
              <a:t>=&gt; A </a:t>
            </a:r>
            <a:endParaRPr lang="en-US" sz="3200" dirty="0" smtClean="0"/>
          </a:p>
          <a:p>
            <a:r>
              <a:rPr lang="en-US" sz="3200" dirty="0" smtClean="0"/>
              <a:t>A </a:t>
            </a:r>
            <a:r>
              <a:rPr lang="en-US" sz="3200" dirty="0"/>
              <a:t>=&gt; </a:t>
            </a:r>
            <a:r>
              <a:rPr lang="en-US" sz="3200" dirty="0" err="1" smtClean="0"/>
              <a:t>aBA</a:t>
            </a:r>
            <a:r>
              <a:rPr lang="en-US" sz="3200" dirty="0" smtClean="0"/>
              <a:t>’</a:t>
            </a:r>
          </a:p>
          <a:p>
            <a:r>
              <a:rPr lang="en-US" sz="3200" dirty="0" smtClean="0"/>
              <a:t>A’ =&gt; </a:t>
            </a:r>
            <a:r>
              <a:rPr lang="en-US" sz="3200" dirty="0" err="1" smtClean="0"/>
              <a:t>dA</a:t>
            </a:r>
            <a:r>
              <a:rPr lang="en-US" sz="3200" dirty="0" smtClean="0"/>
              <a:t>’ / </a:t>
            </a:r>
            <a:r>
              <a:rPr lang="en-US" sz="3200" dirty="0"/>
              <a:t> Ɛ </a:t>
            </a:r>
            <a:endParaRPr lang="en-US" sz="3200" dirty="0" smtClean="0"/>
          </a:p>
          <a:p>
            <a:r>
              <a:rPr lang="en-US" sz="3200" dirty="0" smtClean="0"/>
              <a:t>B </a:t>
            </a:r>
            <a:r>
              <a:rPr lang="en-US" sz="3200" dirty="0"/>
              <a:t>=&gt; b </a:t>
            </a:r>
            <a:r>
              <a:rPr lang="en-US" sz="3200" dirty="0" smtClean="0"/>
              <a:t> </a:t>
            </a:r>
          </a:p>
          <a:p>
            <a:r>
              <a:rPr lang="en-US" sz="3200" dirty="0"/>
              <a:t>C</a:t>
            </a:r>
            <a:r>
              <a:rPr lang="en-US" sz="3200" dirty="0" smtClean="0"/>
              <a:t> </a:t>
            </a:r>
            <a:r>
              <a:rPr lang="en-US" sz="3200" dirty="0"/>
              <a:t>=&gt; g</a:t>
            </a:r>
            <a:endParaRPr lang="en-US" sz="3200" dirty="0" smtClean="0"/>
          </a:p>
        </p:txBody>
      </p:sp>
      <p:sp>
        <p:nvSpPr>
          <p:cNvPr id="52" name="TextBox 51"/>
          <p:cNvSpPr txBox="1"/>
          <p:nvPr/>
        </p:nvSpPr>
        <p:spPr>
          <a:xfrm>
            <a:off x="6056847" y="2486772"/>
            <a:ext cx="4744518" cy="3046988"/>
          </a:xfrm>
          <a:prstGeom prst="rect">
            <a:avLst/>
          </a:prstGeom>
          <a:noFill/>
        </p:spPr>
        <p:txBody>
          <a:bodyPr wrap="square" rtlCol="0">
            <a:spAutoFit/>
          </a:bodyPr>
          <a:lstStyle/>
          <a:p>
            <a:r>
              <a:rPr lang="en-US" sz="3200" b="1" dirty="0" smtClean="0"/>
              <a:t>FIRST:</a:t>
            </a:r>
          </a:p>
          <a:p>
            <a:r>
              <a:rPr lang="en-US" sz="3200" dirty="0" smtClean="0"/>
              <a:t>First(S) = First(A) ={ a }</a:t>
            </a:r>
          </a:p>
          <a:p>
            <a:r>
              <a:rPr lang="en-US" sz="3200" dirty="0"/>
              <a:t>First(A) ={ a }</a:t>
            </a:r>
          </a:p>
          <a:p>
            <a:r>
              <a:rPr lang="en-US" sz="3200" dirty="0" smtClean="0"/>
              <a:t>First(A’) </a:t>
            </a:r>
            <a:r>
              <a:rPr lang="en-US" sz="3200" dirty="0"/>
              <a:t>={ </a:t>
            </a:r>
            <a:r>
              <a:rPr lang="en-US" sz="3200" dirty="0" smtClean="0"/>
              <a:t>d , </a:t>
            </a:r>
            <a:r>
              <a:rPr lang="en-US" sz="3200" dirty="0"/>
              <a:t>Ɛ</a:t>
            </a:r>
            <a:r>
              <a:rPr lang="en-US" sz="3200" dirty="0" smtClean="0"/>
              <a:t> }</a:t>
            </a:r>
          </a:p>
          <a:p>
            <a:r>
              <a:rPr lang="en-US" sz="3200" dirty="0" smtClean="0"/>
              <a:t>First(B) </a:t>
            </a:r>
            <a:r>
              <a:rPr lang="en-US" sz="3200" dirty="0"/>
              <a:t>={ </a:t>
            </a:r>
            <a:r>
              <a:rPr lang="en-US" sz="3200" dirty="0" smtClean="0"/>
              <a:t>b }</a:t>
            </a:r>
          </a:p>
          <a:p>
            <a:r>
              <a:rPr lang="en-US" sz="3200" dirty="0" smtClean="0"/>
              <a:t>First(C) </a:t>
            </a:r>
            <a:r>
              <a:rPr lang="en-US" sz="3200" dirty="0"/>
              <a:t>={ </a:t>
            </a:r>
            <a:r>
              <a:rPr lang="en-US" sz="3200" dirty="0" smtClean="0"/>
              <a:t>g }</a:t>
            </a:r>
            <a:endParaRPr lang="en-US" sz="3200" dirty="0"/>
          </a:p>
        </p:txBody>
      </p:sp>
    </p:spTree>
    <p:extLst>
      <p:ext uri="{BB962C8B-B14F-4D97-AF65-F5344CB8AC3E}">
        <p14:creationId xmlns:p14="http://schemas.microsoft.com/office/powerpoint/2010/main" val="3507272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sp>
        <p:nvSpPr>
          <p:cNvPr id="51" name="TextBox 50"/>
          <p:cNvSpPr txBox="1"/>
          <p:nvPr/>
        </p:nvSpPr>
        <p:spPr>
          <a:xfrm>
            <a:off x="1303020" y="1890124"/>
            <a:ext cx="9967847" cy="3539430"/>
          </a:xfrm>
          <a:prstGeom prst="rect">
            <a:avLst/>
          </a:prstGeom>
          <a:noFill/>
        </p:spPr>
        <p:txBody>
          <a:bodyPr wrap="square" rtlCol="0">
            <a:spAutoFit/>
          </a:bodyPr>
          <a:lstStyle/>
          <a:p>
            <a:r>
              <a:rPr lang="en-US" sz="3200" dirty="0" smtClean="0"/>
              <a:t>After eliminating left recursion, we get the following grammar</a:t>
            </a:r>
          </a:p>
          <a:p>
            <a:r>
              <a:rPr lang="en-US" sz="3200" dirty="0" smtClean="0"/>
              <a:t>S </a:t>
            </a:r>
            <a:r>
              <a:rPr lang="en-US" sz="3200" dirty="0"/>
              <a:t>=&gt; A </a:t>
            </a:r>
            <a:endParaRPr lang="en-US" sz="3200" dirty="0" smtClean="0"/>
          </a:p>
          <a:p>
            <a:r>
              <a:rPr lang="en-US" sz="3200" dirty="0" smtClean="0"/>
              <a:t>A </a:t>
            </a:r>
            <a:r>
              <a:rPr lang="en-US" sz="3200" dirty="0"/>
              <a:t>=&gt; </a:t>
            </a:r>
            <a:r>
              <a:rPr lang="en-US" sz="3200" dirty="0" err="1" smtClean="0"/>
              <a:t>aBA</a:t>
            </a:r>
            <a:r>
              <a:rPr lang="en-US" sz="3200" dirty="0" smtClean="0"/>
              <a:t>’</a:t>
            </a:r>
          </a:p>
          <a:p>
            <a:r>
              <a:rPr lang="en-US" sz="3200" dirty="0" smtClean="0"/>
              <a:t>A’ =&gt; </a:t>
            </a:r>
            <a:r>
              <a:rPr lang="en-US" sz="3200" dirty="0" err="1" smtClean="0"/>
              <a:t>dA</a:t>
            </a:r>
            <a:r>
              <a:rPr lang="en-US" sz="3200" dirty="0" smtClean="0"/>
              <a:t>’ / </a:t>
            </a:r>
            <a:r>
              <a:rPr lang="en-US" sz="3200" dirty="0"/>
              <a:t> Ɛ </a:t>
            </a:r>
            <a:endParaRPr lang="en-US" sz="3200" dirty="0" smtClean="0"/>
          </a:p>
          <a:p>
            <a:r>
              <a:rPr lang="en-US" sz="3200" dirty="0" smtClean="0"/>
              <a:t>B </a:t>
            </a:r>
            <a:r>
              <a:rPr lang="en-US" sz="3200" dirty="0"/>
              <a:t>=&gt; b </a:t>
            </a:r>
            <a:r>
              <a:rPr lang="en-US" sz="3200" dirty="0" smtClean="0"/>
              <a:t> </a:t>
            </a:r>
          </a:p>
          <a:p>
            <a:r>
              <a:rPr lang="en-US" sz="3200" dirty="0"/>
              <a:t>C</a:t>
            </a:r>
            <a:r>
              <a:rPr lang="en-US" sz="3200" dirty="0" smtClean="0"/>
              <a:t> </a:t>
            </a:r>
            <a:r>
              <a:rPr lang="en-US" sz="3200" dirty="0"/>
              <a:t>=&gt; g</a:t>
            </a:r>
            <a:endParaRPr lang="en-US" sz="3200" dirty="0" smtClean="0"/>
          </a:p>
        </p:txBody>
      </p:sp>
      <p:sp>
        <p:nvSpPr>
          <p:cNvPr id="52" name="TextBox 51"/>
          <p:cNvSpPr txBox="1"/>
          <p:nvPr/>
        </p:nvSpPr>
        <p:spPr>
          <a:xfrm>
            <a:off x="3977640" y="2555352"/>
            <a:ext cx="8100060" cy="3046988"/>
          </a:xfrm>
          <a:prstGeom prst="rect">
            <a:avLst/>
          </a:prstGeom>
          <a:noFill/>
        </p:spPr>
        <p:txBody>
          <a:bodyPr wrap="square" rtlCol="0">
            <a:spAutoFit/>
          </a:bodyPr>
          <a:lstStyle/>
          <a:p>
            <a:r>
              <a:rPr lang="en-US" sz="3200" b="1" dirty="0" smtClean="0"/>
              <a:t>FOLLOW:</a:t>
            </a:r>
            <a:endParaRPr lang="en-US" sz="3200" dirty="0" smtClean="0"/>
          </a:p>
          <a:p>
            <a:r>
              <a:rPr lang="en-US" sz="3200" dirty="0" smtClean="0"/>
              <a:t>Follow(S) </a:t>
            </a:r>
            <a:r>
              <a:rPr lang="en-US" sz="3200" dirty="0"/>
              <a:t>={ $</a:t>
            </a:r>
            <a:r>
              <a:rPr lang="en-US" sz="3200" dirty="0" smtClean="0"/>
              <a:t> }</a:t>
            </a:r>
          </a:p>
          <a:p>
            <a:r>
              <a:rPr lang="en-US" sz="3200" dirty="0" smtClean="0"/>
              <a:t>Follow(A) = Follow(S</a:t>
            </a:r>
            <a:r>
              <a:rPr lang="en-US" sz="3200" dirty="0"/>
              <a:t>) ={ $ }</a:t>
            </a:r>
          </a:p>
          <a:p>
            <a:r>
              <a:rPr lang="en-US" sz="3200" dirty="0" smtClean="0"/>
              <a:t>Follow(A’) </a:t>
            </a:r>
            <a:r>
              <a:rPr lang="en-US" sz="3200" dirty="0"/>
              <a:t>= </a:t>
            </a:r>
            <a:r>
              <a:rPr lang="en-US" sz="3200" dirty="0" smtClean="0"/>
              <a:t>Follow(A) </a:t>
            </a:r>
            <a:r>
              <a:rPr lang="en-US" sz="3200" dirty="0"/>
              <a:t>={ $ }</a:t>
            </a:r>
          </a:p>
          <a:p>
            <a:r>
              <a:rPr lang="en-US" sz="3200" dirty="0" smtClean="0"/>
              <a:t>Follow(B) = {First(A’) – Ɛ } U Follow(A) = { d , $ }</a:t>
            </a:r>
          </a:p>
          <a:p>
            <a:r>
              <a:rPr lang="en-US" sz="3200" dirty="0" smtClean="0"/>
              <a:t>Follow(C) = NA</a:t>
            </a:r>
            <a:endParaRPr lang="en-US" sz="3200" dirty="0"/>
          </a:p>
        </p:txBody>
      </p:sp>
    </p:spTree>
    <p:extLst>
      <p:ext uri="{BB962C8B-B14F-4D97-AF65-F5344CB8AC3E}">
        <p14:creationId xmlns:p14="http://schemas.microsoft.com/office/powerpoint/2010/main" val="2458492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7092"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Transition Diagrams for Predictive Parsers</a:t>
            </a:r>
            <a:endParaRPr lang="en-US" sz="4000" b="1" dirty="0">
              <a:latin typeface="+mj-lt"/>
              <a:ea typeface="Times New Roman" panose="02020603050405020304" pitchFamily="18" charset="0"/>
            </a:endParaRPr>
          </a:p>
        </p:txBody>
      </p:sp>
      <p:sp>
        <p:nvSpPr>
          <p:cNvPr id="51" name="TextBox 50"/>
          <p:cNvSpPr txBox="1"/>
          <p:nvPr/>
        </p:nvSpPr>
        <p:spPr>
          <a:xfrm>
            <a:off x="1115122" y="2014647"/>
            <a:ext cx="10236897" cy="4031873"/>
          </a:xfrm>
          <a:prstGeom prst="rect">
            <a:avLst/>
          </a:prstGeom>
          <a:noFill/>
        </p:spPr>
        <p:txBody>
          <a:bodyPr wrap="square" rtlCol="0">
            <a:spAutoFit/>
          </a:bodyPr>
          <a:lstStyle/>
          <a:p>
            <a:pPr fontAlgn="base"/>
            <a:r>
              <a:rPr lang="en-US" sz="3200" dirty="0"/>
              <a:t>Transition diagrams are useful for visualizing predictive parsers. To construct the transition diagram from a grammar, first eliminate left recursion and then left factor the grammar. </a:t>
            </a:r>
            <a:r>
              <a:rPr lang="en-US" sz="3200" dirty="0" smtClean="0"/>
              <a:t>Then, for </a:t>
            </a:r>
            <a:r>
              <a:rPr lang="en-US" sz="3200" dirty="0"/>
              <a:t>each nonterminal A, </a:t>
            </a:r>
            <a:endParaRPr lang="en-US" sz="3200" dirty="0" smtClean="0"/>
          </a:p>
          <a:p>
            <a:pPr fontAlgn="base"/>
            <a:r>
              <a:rPr lang="en-US" sz="3200" dirty="0" smtClean="0"/>
              <a:t>1</a:t>
            </a:r>
            <a:r>
              <a:rPr lang="en-US" sz="3200" dirty="0"/>
              <a:t>. Create an initial and final (return) state.</a:t>
            </a:r>
          </a:p>
          <a:p>
            <a:pPr fontAlgn="base"/>
            <a:r>
              <a:rPr lang="en-US" sz="3200" dirty="0"/>
              <a:t>2. For each production </a:t>
            </a:r>
            <a:r>
              <a:rPr lang="en-US" sz="3200" dirty="0" smtClean="0"/>
              <a:t>A</a:t>
            </a:r>
            <a:r>
              <a:rPr lang="en-US" sz="3200" dirty="0" smtClean="0">
                <a:sym typeface="Wingdings" panose="05000000000000000000" pitchFamily="2" charset="2"/>
              </a:rPr>
              <a:t></a:t>
            </a:r>
            <a:r>
              <a:rPr lang="en-US" sz="3200" dirty="0" smtClean="0"/>
              <a:t> X1X2 … </a:t>
            </a:r>
            <a:r>
              <a:rPr lang="en-US" sz="3200" dirty="0" err="1"/>
              <a:t>Xk</a:t>
            </a:r>
            <a:r>
              <a:rPr lang="en-US" sz="3200" dirty="0"/>
              <a:t>, create a path from the </a:t>
            </a:r>
            <a:r>
              <a:rPr lang="en-US" sz="3200" dirty="0" smtClean="0"/>
              <a:t>initial to </a:t>
            </a:r>
            <a:r>
              <a:rPr lang="en-US" sz="3200" dirty="0"/>
              <a:t>the </a:t>
            </a:r>
            <a:r>
              <a:rPr lang="en-US" sz="3200" dirty="0" smtClean="0"/>
              <a:t>final </a:t>
            </a:r>
            <a:r>
              <a:rPr lang="en-US" sz="3200" dirty="0"/>
              <a:t>state, with edges labeled X1; </a:t>
            </a:r>
            <a:r>
              <a:rPr lang="en-US" sz="3200" dirty="0" smtClean="0"/>
              <a:t>X2 …. </a:t>
            </a:r>
            <a:r>
              <a:rPr lang="en-US" sz="3200" dirty="0" err="1" smtClean="0"/>
              <a:t>Xk</a:t>
            </a:r>
            <a:r>
              <a:rPr lang="en-US" sz="3200" dirty="0"/>
              <a:t>. If A </a:t>
            </a:r>
            <a:r>
              <a:rPr lang="en-US" sz="3200" dirty="0" smtClean="0">
                <a:sym typeface="Wingdings" panose="05000000000000000000" pitchFamily="2" charset="2"/>
              </a:rPr>
              <a:t> </a:t>
            </a:r>
            <a:r>
              <a:rPr lang="en-US" sz="3200" dirty="0" smtClean="0"/>
              <a:t>Ɛ , the path </a:t>
            </a:r>
            <a:r>
              <a:rPr lang="en-US" sz="3200" dirty="0"/>
              <a:t>is an edge labeled </a:t>
            </a:r>
            <a:r>
              <a:rPr lang="en-US" sz="3200" dirty="0" smtClean="0"/>
              <a:t>Ɛ. </a:t>
            </a:r>
            <a:endParaRPr lang="en-US" sz="3200" dirty="0" smtClean="0">
              <a:solidFill>
                <a:schemeClr val="accent1"/>
              </a:solidFill>
              <a:sym typeface="Wingdings" panose="05000000000000000000" pitchFamily="2" charset="2"/>
            </a:endParaRPr>
          </a:p>
        </p:txBody>
      </p:sp>
    </p:spTree>
    <p:extLst>
      <p:ext uri="{BB962C8B-B14F-4D97-AF65-F5344CB8AC3E}">
        <p14:creationId xmlns:p14="http://schemas.microsoft.com/office/powerpoint/2010/main" val="968437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7092"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Transition Diagrams for Predictive Parsers</a:t>
            </a:r>
            <a:endParaRPr lang="en-US" sz="4000" b="1" dirty="0">
              <a:latin typeface="+mj-lt"/>
              <a:ea typeface="Times New Roman" panose="02020603050405020304" pitchFamily="18" charset="0"/>
            </a:endParaRPr>
          </a:p>
        </p:txBody>
      </p:sp>
      <p:sp>
        <p:nvSpPr>
          <p:cNvPr id="51" name="TextBox 50"/>
          <p:cNvSpPr txBox="1"/>
          <p:nvPr/>
        </p:nvSpPr>
        <p:spPr>
          <a:xfrm>
            <a:off x="1115122" y="2014647"/>
            <a:ext cx="10236897" cy="4524315"/>
          </a:xfrm>
          <a:prstGeom prst="rect">
            <a:avLst/>
          </a:prstGeom>
          <a:noFill/>
        </p:spPr>
        <p:txBody>
          <a:bodyPr wrap="square" rtlCol="0">
            <a:spAutoFit/>
          </a:bodyPr>
          <a:lstStyle/>
          <a:p>
            <a:pPr fontAlgn="base"/>
            <a:r>
              <a:rPr lang="en-US" sz="3200" dirty="0"/>
              <a:t>Transition diagrams for predictive parsers </a:t>
            </a:r>
            <a:r>
              <a:rPr lang="en-US" sz="3200" dirty="0" smtClean="0"/>
              <a:t>differ </a:t>
            </a:r>
            <a:r>
              <a:rPr lang="en-US" sz="3200" dirty="0"/>
              <a:t>from those for lexical analyzers. Parsers have one diagram for each nonterminal. The labels of edges can be tokens or </a:t>
            </a:r>
            <a:r>
              <a:rPr lang="en-US" sz="3200" dirty="0" err="1"/>
              <a:t>nonterminals</a:t>
            </a:r>
            <a:r>
              <a:rPr lang="en-US" sz="3200" dirty="0"/>
              <a:t>. A transition on a token (terminal) means that we take that transition if that token is the next input symbol.</a:t>
            </a:r>
          </a:p>
          <a:p>
            <a:pPr fontAlgn="base"/>
            <a:r>
              <a:rPr lang="en-US" sz="3200" dirty="0"/>
              <a:t>A transition on a nonterminal A is a call of the procedure for A. With an LL(1) grammar, the ambiguity of whether or not to take </a:t>
            </a:r>
            <a:r>
              <a:rPr lang="en-US" sz="3200" dirty="0" smtClean="0"/>
              <a:t>an </a:t>
            </a:r>
            <a:r>
              <a:rPr lang="en-US" sz="3200" dirty="0"/>
              <a:t>Ɛ </a:t>
            </a:r>
            <a:r>
              <a:rPr lang="en-US" sz="3200" dirty="0" smtClean="0"/>
              <a:t>-edge </a:t>
            </a:r>
            <a:r>
              <a:rPr lang="en-US" sz="3200" dirty="0"/>
              <a:t>can be resolved by making Ɛ </a:t>
            </a:r>
            <a:r>
              <a:rPr lang="en-US" sz="3200" dirty="0" smtClean="0"/>
              <a:t>-</a:t>
            </a:r>
            <a:r>
              <a:rPr lang="en-US" sz="3200" dirty="0"/>
              <a:t>transitions the default choice.</a:t>
            </a:r>
            <a:endParaRPr lang="en-US" sz="3200" dirty="0" smtClean="0">
              <a:solidFill>
                <a:schemeClr val="accent1"/>
              </a:solidFill>
              <a:sym typeface="Wingdings" panose="05000000000000000000" pitchFamily="2" charset="2"/>
            </a:endParaRPr>
          </a:p>
        </p:txBody>
      </p:sp>
    </p:spTree>
    <p:extLst>
      <p:ext uri="{BB962C8B-B14F-4D97-AF65-F5344CB8AC3E}">
        <p14:creationId xmlns:p14="http://schemas.microsoft.com/office/powerpoint/2010/main" val="2663676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7092"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LL( 1 ) Grammars</a:t>
            </a:r>
            <a:endParaRPr lang="en-US" sz="4000" b="1" dirty="0">
              <a:latin typeface="+mj-lt"/>
              <a:ea typeface="Times New Roman" panose="02020603050405020304" pitchFamily="18" charset="0"/>
            </a:endParaRPr>
          </a:p>
        </p:txBody>
      </p:sp>
      <p:sp>
        <p:nvSpPr>
          <p:cNvPr id="51" name="TextBox 50"/>
          <p:cNvSpPr txBox="1"/>
          <p:nvPr/>
        </p:nvSpPr>
        <p:spPr>
          <a:xfrm>
            <a:off x="1115122" y="2014647"/>
            <a:ext cx="10236897" cy="4524315"/>
          </a:xfrm>
          <a:prstGeom prst="rect">
            <a:avLst/>
          </a:prstGeom>
          <a:noFill/>
        </p:spPr>
        <p:txBody>
          <a:bodyPr wrap="square" rtlCol="0">
            <a:spAutoFit/>
          </a:bodyPr>
          <a:lstStyle/>
          <a:p>
            <a:pPr fontAlgn="base"/>
            <a:r>
              <a:rPr lang="en-US" sz="3200" dirty="0"/>
              <a:t>The class of LL(1) grammars is rich enough to cover most programming constructs, although care is needed in writing a suitable grammar for the source language. For example, no left-recursive or ambiguous grammar can be LL(1). A grammar G is LL(1) if and only if whenever A </a:t>
            </a:r>
            <a:r>
              <a:rPr lang="en-US" sz="3200" dirty="0" smtClean="0">
                <a:sym typeface="Wingdings" panose="05000000000000000000" pitchFamily="2" charset="2"/>
              </a:rPr>
              <a:t> </a:t>
            </a:r>
            <a:r>
              <a:rPr lang="en-US" sz="3200" dirty="0"/>
              <a:t>α |</a:t>
            </a:r>
            <a:r>
              <a:rPr lang="en-US" sz="3200" dirty="0" smtClean="0"/>
              <a:t> β are </a:t>
            </a:r>
            <a:r>
              <a:rPr lang="en-US" sz="3200" dirty="0"/>
              <a:t>two distinct productions of G, the following conditions hold: </a:t>
            </a:r>
            <a:endParaRPr lang="en-US" sz="3200" dirty="0" smtClean="0"/>
          </a:p>
          <a:p>
            <a:pPr marL="514350" indent="-514350" fontAlgn="base">
              <a:buAutoNum type="arabicPeriod"/>
            </a:pPr>
            <a:r>
              <a:rPr lang="en-US" sz="3200" dirty="0" smtClean="0"/>
              <a:t>For </a:t>
            </a:r>
            <a:r>
              <a:rPr lang="en-US" sz="3200" dirty="0"/>
              <a:t>no terminal α</a:t>
            </a:r>
            <a:r>
              <a:rPr lang="en-US" sz="3200" dirty="0" smtClean="0"/>
              <a:t> </a:t>
            </a:r>
            <a:r>
              <a:rPr lang="en-US" sz="3200" dirty="0"/>
              <a:t>do both </a:t>
            </a:r>
            <a:r>
              <a:rPr lang="en-US" sz="3200" dirty="0" smtClean="0"/>
              <a:t>α </a:t>
            </a:r>
            <a:r>
              <a:rPr lang="en-US" sz="3200" dirty="0"/>
              <a:t>and β </a:t>
            </a:r>
            <a:r>
              <a:rPr lang="en-US" sz="3200" dirty="0" smtClean="0"/>
              <a:t>derive </a:t>
            </a:r>
            <a:r>
              <a:rPr lang="en-US" sz="3200" dirty="0"/>
              <a:t>strings beginning with α</a:t>
            </a:r>
            <a:r>
              <a:rPr lang="en-US" sz="3200" dirty="0" smtClean="0"/>
              <a:t>. </a:t>
            </a:r>
          </a:p>
          <a:p>
            <a:pPr marL="514350" indent="-514350" fontAlgn="base">
              <a:buAutoNum type="arabicPeriod"/>
            </a:pPr>
            <a:r>
              <a:rPr lang="en-US" sz="3200" dirty="0" smtClean="0"/>
              <a:t>At </a:t>
            </a:r>
            <a:r>
              <a:rPr lang="en-US" sz="3200" dirty="0"/>
              <a:t>most one of </a:t>
            </a:r>
            <a:r>
              <a:rPr lang="en-US" sz="3200" dirty="0" smtClean="0"/>
              <a:t>α </a:t>
            </a:r>
            <a:r>
              <a:rPr lang="en-US" sz="3200" dirty="0"/>
              <a:t>and β </a:t>
            </a:r>
            <a:r>
              <a:rPr lang="en-US" sz="3200" dirty="0" smtClean="0"/>
              <a:t> </a:t>
            </a:r>
            <a:r>
              <a:rPr lang="en-US" sz="3200" dirty="0"/>
              <a:t>can derive the empty string. </a:t>
            </a:r>
            <a:endParaRPr lang="en-US" sz="3200" dirty="0" smtClean="0">
              <a:solidFill>
                <a:schemeClr val="accent1"/>
              </a:solidFill>
              <a:sym typeface="Wingdings" panose="05000000000000000000" pitchFamily="2" charset="2"/>
            </a:endParaRPr>
          </a:p>
        </p:txBody>
      </p:sp>
    </p:spTree>
    <p:extLst>
      <p:ext uri="{BB962C8B-B14F-4D97-AF65-F5344CB8AC3E}">
        <p14:creationId xmlns:p14="http://schemas.microsoft.com/office/powerpoint/2010/main" val="3844649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797092"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LL( 1 ) Grammars</a:t>
            </a:r>
            <a:endParaRPr lang="en-US" sz="4000" b="1" dirty="0">
              <a:latin typeface="+mj-lt"/>
              <a:ea typeface="Times New Roman" panose="02020603050405020304" pitchFamily="18" charset="0"/>
            </a:endParaRPr>
          </a:p>
        </p:txBody>
      </p:sp>
      <p:sp>
        <p:nvSpPr>
          <p:cNvPr id="51" name="TextBox 50"/>
          <p:cNvSpPr txBox="1"/>
          <p:nvPr/>
        </p:nvSpPr>
        <p:spPr>
          <a:xfrm>
            <a:off x="1115122" y="2014647"/>
            <a:ext cx="10236897" cy="4031873"/>
          </a:xfrm>
          <a:prstGeom prst="rect">
            <a:avLst/>
          </a:prstGeom>
          <a:noFill/>
        </p:spPr>
        <p:txBody>
          <a:bodyPr wrap="square" rtlCol="0">
            <a:spAutoFit/>
          </a:bodyPr>
          <a:lstStyle/>
          <a:p>
            <a:pPr fontAlgn="base"/>
            <a:r>
              <a:rPr lang="en-US" sz="3200" dirty="0" smtClean="0"/>
              <a:t>3</a:t>
            </a:r>
            <a:r>
              <a:rPr lang="en-US" sz="3200" dirty="0"/>
              <a:t>. If β </a:t>
            </a:r>
            <a:r>
              <a:rPr lang="en-US" sz="3200" dirty="0" smtClean="0">
                <a:sym typeface="Wingdings" panose="05000000000000000000" pitchFamily="2" charset="2"/>
              </a:rPr>
              <a:t> </a:t>
            </a:r>
            <a:r>
              <a:rPr lang="en-US" sz="3200" dirty="0" smtClean="0"/>
              <a:t>Ɛ, </a:t>
            </a:r>
            <a:r>
              <a:rPr lang="en-US" sz="3200" dirty="0"/>
              <a:t>then </a:t>
            </a:r>
            <a:r>
              <a:rPr lang="en-US" sz="3200" dirty="0" smtClean="0"/>
              <a:t>α </a:t>
            </a:r>
            <a:r>
              <a:rPr lang="en-US" sz="3200" dirty="0"/>
              <a:t>does not derive any string beginning with a terminal in FOLLOW(A). Likewise, if </a:t>
            </a:r>
            <a:r>
              <a:rPr lang="en-US" sz="3200" dirty="0" smtClean="0"/>
              <a:t>α </a:t>
            </a:r>
            <a:r>
              <a:rPr lang="en-US" sz="3200" dirty="0" smtClean="0">
                <a:sym typeface="Wingdings" panose="05000000000000000000" pitchFamily="2" charset="2"/>
              </a:rPr>
              <a:t></a:t>
            </a:r>
            <a:r>
              <a:rPr lang="en-US" sz="3200" dirty="0"/>
              <a:t> </a:t>
            </a:r>
            <a:r>
              <a:rPr lang="en-US" sz="3200" dirty="0" smtClean="0"/>
              <a:t>Ɛ, </a:t>
            </a:r>
            <a:r>
              <a:rPr lang="en-US" sz="3200" dirty="0"/>
              <a:t>then </a:t>
            </a:r>
            <a:r>
              <a:rPr lang="en-US" sz="3200" dirty="0" smtClean="0"/>
              <a:t>does </a:t>
            </a:r>
            <a:r>
              <a:rPr lang="en-US" sz="3200" dirty="0"/>
              <a:t>not derive any string beginning with a terminal in FOLLOW(A</a:t>
            </a:r>
            <a:r>
              <a:rPr lang="en-US" sz="3200" dirty="0" smtClean="0"/>
              <a:t>).</a:t>
            </a:r>
          </a:p>
          <a:p>
            <a:pPr fontAlgn="base"/>
            <a:r>
              <a:rPr lang="en-US" sz="3200" dirty="0"/>
              <a:t>The </a:t>
            </a:r>
            <a:r>
              <a:rPr lang="en-US" sz="3200" dirty="0" smtClean="0"/>
              <a:t>first </a:t>
            </a:r>
            <a:r>
              <a:rPr lang="en-US" sz="3200" dirty="0"/>
              <a:t>two conditions are equivalent to the statement that </a:t>
            </a:r>
            <a:r>
              <a:rPr lang="en-US" sz="3200" dirty="0" smtClean="0"/>
              <a:t>FIRST(α) </a:t>
            </a:r>
            <a:r>
              <a:rPr lang="en-US" sz="3200" dirty="0"/>
              <a:t>and </a:t>
            </a:r>
            <a:r>
              <a:rPr lang="en-US" sz="3200" dirty="0" smtClean="0"/>
              <a:t>FIRST(β) </a:t>
            </a:r>
            <a:r>
              <a:rPr lang="en-US" sz="3200" dirty="0"/>
              <a:t>are disjoint sets. The third condition is equivalent to stating that if Ɛ</a:t>
            </a:r>
            <a:r>
              <a:rPr lang="en-US" sz="3200" dirty="0" smtClean="0"/>
              <a:t> </a:t>
            </a:r>
            <a:r>
              <a:rPr lang="en-US" sz="3200" dirty="0"/>
              <a:t>is in </a:t>
            </a:r>
            <a:r>
              <a:rPr lang="en-US" sz="3200" dirty="0" smtClean="0"/>
              <a:t>FIRST(β), </a:t>
            </a:r>
            <a:r>
              <a:rPr lang="en-US" sz="3200" dirty="0"/>
              <a:t>then </a:t>
            </a:r>
            <a:r>
              <a:rPr lang="en-US" sz="3200" dirty="0" smtClean="0"/>
              <a:t>FIRST(α) </a:t>
            </a:r>
            <a:r>
              <a:rPr lang="en-US" sz="3200" dirty="0"/>
              <a:t>and FOLLOW(A) are disjoint sets, and likewise if Ɛ</a:t>
            </a:r>
            <a:r>
              <a:rPr lang="en-US" sz="3200" dirty="0" smtClean="0"/>
              <a:t> </a:t>
            </a:r>
            <a:r>
              <a:rPr lang="en-US" sz="3200" dirty="0"/>
              <a:t>is in </a:t>
            </a:r>
            <a:r>
              <a:rPr lang="en-US" sz="3200" dirty="0" smtClean="0"/>
              <a:t>FIRST(α). </a:t>
            </a:r>
            <a:endParaRPr lang="en-US" sz="3200" dirty="0" smtClean="0">
              <a:solidFill>
                <a:schemeClr val="accent1"/>
              </a:solidFill>
              <a:sym typeface="Wingdings" panose="05000000000000000000" pitchFamily="2" charset="2"/>
            </a:endParaRPr>
          </a:p>
        </p:txBody>
      </p:sp>
    </p:spTree>
    <p:extLst>
      <p:ext uri="{BB962C8B-B14F-4D97-AF65-F5344CB8AC3E}">
        <p14:creationId xmlns:p14="http://schemas.microsoft.com/office/powerpoint/2010/main" val="389680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5" y="710417"/>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Top-Down Parsing</a:t>
            </a:r>
            <a:endParaRPr lang="en-US" sz="4000" b="1" dirty="0">
              <a:latin typeface="+mj-lt"/>
              <a:ea typeface="Times New Roman" panose="02020603050405020304" pitchFamily="18" charset="0"/>
            </a:endParaRPr>
          </a:p>
        </p:txBody>
      </p:sp>
      <p:sp>
        <p:nvSpPr>
          <p:cNvPr id="51" name="TextBox 50"/>
          <p:cNvSpPr txBox="1"/>
          <p:nvPr/>
        </p:nvSpPr>
        <p:spPr>
          <a:xfrm>
            <a:off x="1115122" y="2131877"/>
            <a:ext cx="10236897" cy="3539430"/>
          </a:xfrm>
          <a:prstGeom prst="rect">
            <a:avLst/>
          </a:prstGeom>
          <a:noFill/>
        </p:spPr>
        <p:txBody>
          <a:bodyPr wrap="square" rtlCol="0">
            <a:spAutoFit/>
          </a:bodyPr>
          <a:lstStyle/>
          <a:p>
            <a:pPr marL="457200" indent="-457200" fontAlgn="base">
              <a:buFont typeface="Arial" panose="020B0604020202020204" pitchFamily="34" charset="0"/>
              <a:buChar char="•"/>
            </a:pPr>
            <a:r>
              <a:rPr lang="en-US" sz="3200" dirty="0"/>
              <a:t>Top-down parsing can be viewed as the problem of constructing a parse tree for the input string, starting from the root and creating the nodes of the parse tree in preorder (depth-first). Equivalently, </a:t>
            </a:r>
            <a:r>
              <a:rPr lang="en-US" sz="3200" dirty="0" smtClean="0"/>
              <a:t>top-down parsing </a:t>
            </a:r>
            <a:r>
              <a:rPr lang="en-US" sz="3200" dirty="0"/>
              <a:t>can be viewed as finding a leftmost derivation for an input string</a:t>
            </a:r>
            <a:r>
              <a:rPr lang="en-US" sz="3200" dirty="0" smtClean="0"/>
              <a:t>.</a:t>
            </a:r>
          </a:p>
          <a:p>
            <a:pPr fontAlgn="base"/>
            <a:endParaRPr lang="en-US" sz="3200" dirty="0"/>
          </a:p>
        </p:txBody>
      </p:sp>
    </p:spTree>
    <p:extLst>
      <p:ext uri="{BB962C8B-B14F-4D97-AF65-F5344CB8AC3E}">
        <p14:creationId xmlns:p14="http://schemas.microsoft.com/office/powerpoint/2010/main" val="682731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3"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(1) Grammars</a:t>
            </a:r>
            <a:endParaRPr lang="en-US" sz="4000" b="1" dirty="0">
              <a:latin typeface="+mj-lt"/>
              <a:ea typeface="Times New Roman" panose="02020603050405020304" pitchFamily="18" charset="0"/>
            </a:endParaRPr>
          </a:p>
        </p:txBody>
      </p:sp>
      <p:sp>
        <p:nvSpPr>
          <p:cNvPr id="51" name="TextBox 50"/>
          <p:cNvSpPr txBox="1"/>
          <p:nvPr/>
        </p:nvSpPr>
        <p:spPr>
          <a:xfrm>
            <a:off x="1115122" y="1985666"/>
            <a:ext cx="10236897" cy="3539430"/>
          </a:xfrm>
          <a:prstGeom prst="rect">
            <a:avLst/>
          </a:prstGeom>
          <a:noFill/>
        </p:spPr>
        <p:txBody>
          <a:bodyPr wrap="square" rtlCol="0">
            <a:spAutoFit/>
          </a:bodyPr>
          <a:lstStyle/>
          <a:p>
            <a:r>
              <a:rPr lang="en-US" sz="3200" b="1" dirty="0" smtClean="0"/>
              <a:t>LL(1) Parsing:</a:t>
            </a:r>
          </a:p>
          <a:p>
            <a:r>
              <a:rPr lang="en-US" sz="3200" dirty="0"/>
              <a:t>Here the 1st </a:t>
            </a:r>
            <a:r>
              <a:rPr lang="en-US" sz="3200" b="1" dirty="0"/>
              <a:t>L</a:t>
            </a:r>
            <a:r>
              <a:rPr lang="en-US" sz="3200" dirty="0"/>
              <a:t> represents that the scanning of the Input will be done from Left to Right manner and second </a:t>
            </a:r>
            <a:r>
              <a:rPr lang="en-US" sz="3200" b="1" dirty="0"/>
              <a:t>L</a:t>
            </a:r>
            <a:r>
              <a:rPr lang="en-US" sz="3200" dirty="0"/>
              <a:t> shows that in this Parsing technique we are going to use Left most Derivation Tree. and finally the </a:t>
            </a:r>
            <a:r>
              <a:rPr lang="en-US" sz="3200" b="1" dirty="0"/>
              <a:t>1</a:t>
            </a:r>
            <a:r>
              <a:rPr lang="en-US" sz="3200" dirty="0"/>
              <a:t> represents the number of look ahead, means how many symbols are you going to see when you want to make a decision.</a:t>
            </a:r>
            <a:endParaRPr lang="en-US" sz="4800" b="1" dirty="0"/>
          </a:p>
        </p:txBody>
      </p:sp>
    </p:spTree>
    <p:extLst>
      <p:ext uri="{BB962C8B-B14F-4D97-AF65-F5344CB8AC3E}">
        <p14:creationId xmlns:p14="http://schemas.microsoft.com/office/powerpoint/2010/main" val="2577730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3"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(1) Grammars</a:t>
            </a:r>
            <a:endParaRPr lang="en-US" sz="4000" b="1" dirty="0">
              <a:latin typeface="+mj-lt"/>
              <a:ea typeface="Times New Roman" panose="02020603050405020304" pitchFamily="18" charset="0"/>
            </a:endParaRPr>
          </a:p>
        </p:txBody>
      </p:sp>
      <p:sp>
        <p:nvSpPr>
          <p:cNvPr id="51" name="TextBox 50"/>
          <p:cNvSpPr txBox="1"/>
          <p:nvPr/>
        </p:nvSpPr>
        <p:spPr>
          <a:xfrm>
            <a:off x="1115122" y="1784948"/>
            <a:ext cx="10236897" cy="5262979"/>
          </a:xfrm>
          <a:prstGeom prst="rect">
            <a:avLst/>
          </a:prstGeom>
          <a:noFill/>
        </p:spPr>
        <p:txBody>
          <a:bodyPr wrap="square" rtlCol="0">
            <a:spAutoFit/>
          </a:bodyPr>
          <a:lstStyle/>
          <a:p>
            <a:r>
              <a:rPr lang="en-US" sz="2800" b="1" dirty="0" smtClean="0"/>
              <a:t>Construction of a predictive parsing table (Algorithm)</a:t>
            </a:r>
          </a:p>
          <a:p>
            <a:r>
              <a:rPr lang="en-US" sz="2800" dirty="0" smtClean="0"/>
              <a:t>Input: Grammar G</a:t>
            </a:r>
          </a:p>
          <a:p>
            <a:r>
              <a:rPr lang="en-US" sz="2800" dirty="0" smtClean="0"/>
              <a:t>Output: Parsing table M</a:t>
            </a:r>
          </a:p>
          <a:p>
            <a:r>
              <a:rPr lang="en-US" sz="2800" dirty="0" smtClean="0"/>
              <a:t>Method: For each production A</a:t>
            </a:r>
            <a:r>
              <a:rPr lang="en-US" sz="2800" dirty="0" smtClean="0">
                <a:sym typeface="Wingdings" panose="05000000000000000000" pitchFamily="2" charset="2"/>
              </a:rPr>
              <a:t> </a:t>
            </a:r>
            <a:r>
              <a:rPr lang="en-US" sz="2800" dirty="0" smtClean="0"/>
              <a:t>α of the grammar, do the following</a:t>
            </a:r>
            <a:r>
              <a:rPr lang="en-US" sz="2800" dirty="0" smtClean="0"/>
              <a:t>:</a:t>
            </a:r>
          </a:p>
          <a:p>
            <a:pPr marL="514350" indent="-514350">
              <a:buAutoNum type="arabicPeriod"/>
            </a:pPr>
            <a:r>
              <a:rPr lang="en-US" sz="2800" dirty="0" smtClean="0"/>
              <a:t>For </a:t>
            </a:r>
            <a:r>
              <a:rPr lang="en-US" sz="2800" dirty="0"/>
              <a:t>each terminal a in </a:t>
            </a:r>
            <a:r>
              <a:rPr lang="en-US" sz="2800" dirty="0" smtClean="0"/>
              <a:t>FIRST(α), </a:t>
            </a:r>
            <a:r>
              <a:rPr lang="en-US" sz="2800" dirty="0"/>
              <a:t>add A </a:t>
            </a:r>
            <a:r>
              <a:rPr lang="en-US" sz="2800" dirty="0" smtClean="0">
                <a:sym typeface="Wingdings" panose="05000000000000000000" pitchFamily="2" charset="2"/>
              </a:rPr>
              <a:t></a:t>
            </a:r>
            <a:r>
              <a:rPr lang="en-US" sz="2800" dirty="0"/>
              <a:t> </a:t>
            </a:r>
            <a:r>
              <a:rPr lang="en-US" sz="2800" dirty="0" smtClean="0"/>
              <a:t>α </a:t>
            </a:r>
            <a:r>
              <a:rPr lang="en-US" sz="2800" dirty="0"/>
              <a:t>to </a:t>
            </a:r>
            <a:r>
              <a:rPr lang="en-US" sz="2800" dirty="0" smtClean="0"/>
              <a:t>M[A, </a:t>
            </a:r>
            <a:r>
              <a:rPr lang="en-US" sz="2800" dirty="0"/>
              <a:t>α</a:t>
            </a:r>
            <a:r>
              <a:rPr lang="en-US" sz="2800" dirty="0" smtClean="0"/>
              <a:t>]. </a:t>
            </a:r>
          </a:p>
          <a:p>
            <a:pPr marL="514350" indent="-514350">
              <a:buAutoNum type="arabicPeriod"/>
            </a:pPr>
            <a:r>
              <a:rPr lang="en-US" sz="2800" dirty="0" smtClean="0"/>
              <a:t>If </a:t>
            </a:r>
            <a:r>
              <a:rPr lang="en-US" sz="2800" dirty="0"/>
              <a:t>Ɛ</a:t>
            </a:r>
            <a:r>
              <a:rPr lang="en-US" sz="2800" dirty="0" smtClean="0"/>
              <a:t> </a:t>
            </a:r>
            <a:r>
              <a:rPr lang="en-US" sz="2800" dirty="0"/>
              <a:t>is in </a:t>
            </a:r>
            <a:r>
              <a:rPr lang="en-US" sz="2800" dirty="0" smtClean="0"/>
              <a:t>FIRST(α), </a:t>
            </a:r>
            <a:r>
              <a:rPr lang="en-US" sz="2800" dirty="0"/>
              <a:t>then for each terminal b in FOLLOW(A), add A </a:t>
            </a:r>
            <a:r>
              <a:rPr lang="en-US" sz="2800" dirty="0" smtClean="0">
                <a:sym typeface="Wingdings" panose="05000000000000000000" pitchFamily="2" charset="2"/>
              </a:rPr>
              <a:t></a:t>
            </a:r>
            <a:r>
              <a:rPr lang="en-US" sz="2800" dirty="0"/>
              <a:t> </a:t>
            </a:r>
            <a:r>
              <a:rPr lang="en-US" sz="2800" dirty="0" smtClean="0"/>
              <a:t>α </a:t>
            </a:r>
            <a:r>
              <a:rPr lang="en-US" sz="2800" dirty="0"/>
              <a:t>to M[A; b]. If Ɛ</a:t>
            </a:r>
            <a:r>
              <a:rPr lang="en-US" sz="2800" dirty="0" smtClean="0"/>
              <a:t> </a:t>
            </a:r>
            <a:r>
              <a:rPr lang="en-US" sz="2800" dirty="0"/>
              <a:t>is in </a:t>
            </a:r>
            <a:r>
              <a:rPr lang="en-US" sz="2800" dirty="0" smtClean="0"/>
              <a:t>FIRST(α) </a:t>
            </a:r>
            <a:r>
              <a:rPr lang="en-US" sz="2800" dirty="0"/>
              <a:t>and $ is in FOLLOW(A), add A </a:t>
            </a:r>
            <a:r>
              <a:rPr lang="en-US" sz="2800" dirty="0">
                <a:sym typeface="Wingdings" panose="05000000000000000000" pitchFamily="2" charset="2"/>
              </a:rPr>
              <a:t></a:t>
            </a:r>
            <a:r>
              <a:rPr lang="en-US" sz="2800" dirty="0"/>
              <a:t> α </a:t>
            </a:r>
            <a:r>
              <a:rPr lang="en-US" sz="2800" dirty="0" smtClean="0"/>
              <a:t>to M[A, </a:t>
            </a:r>
            <a:r>
              <a:rPr lang="en-US" sz="2800" dirty="0"/>
              <a:t>$] as well. </a:t>
            </a:r>
            <a:endParaRPr lang="en-US" sz="2800" dirty="0" smtClean="0"/>
          </a:p>
          <a:p>
            <a:r>
              <a:rPr lang="en-US" sz="2800" dirty="0" smtClean="0"/>
              <a:t>If</a:t>
            </a:r>
            <a:r>
              <a:rPr lang="en-US" sz="2800" dirty="0"/>
              <a:t>, after performing the above, there is no production at all in </a:t>
            </a:r>
            <a:r>
              <a:rPr lang="en-US" sz="2800" dirty="0" smtClean="0"/>
              <a:t>M[A,</a:t>
            </a:r>
            <a:r>
              <a:rPr lang="en-US" sz="2800" dirty="0"/>
              <a:t> α</a:t>
            </a:r>
            <a:r>
              <a:rPr lang="en-US" sz="2800" dirty="0" smtClean="0"/>
              <a:t>], </a:t>
            </a:r>
            <a:r>
              <a:rPr lang="en-US" sz="2800" dirty="0"/>
              <a:t>then set </a:t>
            </a:r>
            <a:r>
              <a:rPr lang="en-US" sz="2800" dirty="0" smtClean="0"/>
              <a:t>M[A,</a:t>
            </a:r>
            <a:r>
              <a:rPr lang="en-US" sz="2800" dirty="0"/>
              <a:t> α</a:t>
            </a:r>
            <a:r>
              <a:rPr lang="en-US" sz="2800" dirty="0" smtClean="0"/>
              <a:t>] </a:t>
            </a:r>
            <a:r>
              <a:rPr lang="en-US" sz="2800" dirty="0"/>
              <a:t>to error (which we normally represent by an empty entry in the table).</a:t>
            </a:r>
            <a:endParaRPr lang="en-US" sz="2800" b="1" dirty="0"/>
          </a:p>
        </p:txBody>
      </p:sp>
    </p:spTree>
    <p:extLst>
      <p:ext uri="{BB962C8B-B14F-4D97-AF65-F5344CB8AC3E}">
        <p14:creationId xmlns:p14="http://schemas.microsoft.com/office/powerpoint/2010/main" val="391296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3"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(1) Grammars</a:t>
            </a:r>
            <a:endParaRPr lang="en-US" sz="4000" b="1" dirty="0">
              <a:latin typeface="+mj-lt"/>
              <a:ea typeface="Times New Roman" panose="02020603050405020304" pitchFamily="18" charset="0"/>
            </a:endParaRPr>
          </a:p>
        </p:txBody>
      </p:sp>
      <p:sp>
        <p:nvSpPr>
          <p:cNvPr id="51" name="TextBox 50"/>
          <p:cNvSpPr txBox="1"/>
          <p:nvPr/>
        </p:nvSpPr>
        <p:spPr>
          <a:xfrm>
            <a:off x="1115122" y="1784948"/>
            <a:ext cx="10236897" cy="4401205"/>
          </a:xfrm>
          <a:prstGeom prst="rect">
            <a:avLst/>
          </a:prstGeom>
          <a:noFill/>
        </p:spPr>
        <p:txBody>
          <a:bodyPr wrap="square" rtlCol="0">
            <a:spAutoFit/>
          </a:bodyPr>
          <a:lstStyle/>
          <a:p>
            <a:r>
              <a:rPr lang="en-US" sz="2800" dirty="0" smtClean="0"/>
              <a:t>The following grammar, which abstracts the dangling-else problem,</a:t>
            </a:r>
          </a:p>
          <a:p>
            <a:r>
              <a:rPr lang="en-US" sz="2800" dirty="0" smtClean="0"/>
              <a:t>S</a:t>
            </a:r>
            <a:r>
              <a:rPr lang="en-US" sz="2800" dirty="0" smtClean="0">
                <a:sym typeface="Wingdings" panose="05000000000000000000" pitchFamily="2" charset="2"/>
              </a:rPr>
              <a:t> </a:t>
            </a:r>
            <a:r>
              <a:rPr lang="en-US" sz="2800" dirty="0" err="1" smtClean="0">
                <a:sym typeface="Wingdings" panose="05000000000000000000" pitchFamily="2" charset="2"/>
              </a:rPr>
              <a:t>iEtSS</a:t>
            </a:r>
            <a:r>
              <a:rPr lang="en-US" sz="2800" dirty="0" smtClean="0">
                <a:sym typeface="Wingdings" panose="05000000000000000000" pitchFamily="2" charset="2"/>
              </a:rPr>
              <a:t>’ | a</a:t>
            </a:r>
          </a:p>
          <a:p>
            <a:r>
              <a:rPr lang="en-US" sz="2800" dirty="0" smtClean="0">
                <a:sym typeface="Wingdings" panose="05000000000000000000" pitchFamily="2" charset="2"/>
              </a:rPr>
              <a:t>S’ </a:t>
            </a:r>
            <a:r>
              <a:rPr lang="en-US" sz="2800" dirty="0" err="1" smtClean="0">
                <a:sym typeface="Wingdings" panose="05000000000000000000" pitchFamily="2" charset="2"/>
              </a:rPr>
              <a:t>eS</a:t>
            </a:r>
            <a:r>
              <a:rPr lang="en-US" sz="2800" dirty="0" smtClean="0">
                <a:sym typeface="Wingdings" panose="05000000000000000000" pitchFamily="2" charset="2"/>
              </a:rPr>
              <a:t> | </a:t>
            </a:r>
            <a:r>
              <a:rPr lang="en-US" sz="2800" dirty="0" smtClean="0"/>
              <a:t>Ɛ</a:t>
            </a:r>
          </a:p>
          <a:p>
            <a:r>
              <a:rPr lang="en-US" sz="2800" dirty="0" smtClean="0"/>
              <a:t>E </a:t>
            </a:r>
            <a:r>
              <a:rPr lang="en-US" sz="2800" dirty="0" smtClean="0">
                <a:sym typeface="Wingdings" panose="05000000000000000000" pitchFamily="2" charset="2"/>
              </a:rPr>
              <a:t> b</a:t>
            </a:r>
          </a:p>
          <a:p>
            <a:r>
              <a:rPr lang="en-US" sz="2800" dirty="0"/>
              <a:t>The grammar is ambiguous and the ambiguity is manifested </a:t>
            </a:r>
            <a:r>
              <a:rPr lang="en-US" sz="2800" dirty="0" smtClean="0"/>
              <a:t>by a choice </a:t>
            </a:r>
            <a:r>
              <a:rPr lang="en-US" sz="2800" dirty="0"/>
              <a:t>in what production to use when an e (else) is seen. We can resolve this ambiguity by choosing </a:t>
            </a:r>
            <a:r>
              <a:rPr lang="en-US" sz="2800" dirty="0" smtClean="0"/>
              <a:t>S’</a:t>
            </a:r>
            <a:r>
              <a:rPr lang="en-US" sz="2800" dirty="0" smtClean="0">
                <a:sym typeface="Wingdings" panose="05000000000000000000" pitchFamily="2" charset="2"/>
              </a:rPr>
              <a:t></a:t>
            </a:r>
            <a:r>
              <a:rPr lang="en-US" sz="2800" dirty="0" err="1" smtClean="0"/>
              <a:t>eS</a:t>
            </a:r>
            <a:r>
              <a:rPr lang="en-US" sz="2800" dirty="0"/>
              <a:t>. This choice corresponds to associating an else with the closest previous then. Note that the choice </a:t>
            </a:r>
            <a:r>
              <a:rPr lang="en-US" sz="2800" dirty="0" smtClean="0"/>
              <a:t>S’</a:t>
            </a:r>
            <a:r>
              <a:rPr lang="en-US" sz="2800" dirty="0" smtClean="0">
                <a:sym typeface="Wingdings" panose="05000000000000000000" pitchFamily="2" charset="2"/>
              </a:rPr>
              <a:t> </a:t>
            </a:r>
            <a:r>
              <a:rPr lang="en-US" sz="2800" dirty="0" smtClean="0"/>
              <a:t>Ɛ </a:t>
            </a:r>
            <a:r>
              <a:rPr lang="en-US" sz="2800" dirty="0"/>
              <a:t>would prevent e from ever being put on the stack or removed from the input, and is surely wrong</a:t>
            </a:r>
            <a:endParaRPr lang="en-US" sz="2800" dirty="0"/>
          </a:p>
        </p:txBody>
      </p:sp>
    </p:spTree>
    <p:extLst>
      <p:ext uri="{BB962C8B-B14F-4D97-AF65-F5344CB8AC3E}">
        <p14:creationId xmlns:p14="http://schemas.microsoft.com/office/powerpoint/2010/main" val="1851051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3"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(1) Grammars</a:t>
            </a:r>
            <a:endParaRPr lang="en-US" sz="4000" b="1" dirty="0">
              <a:latin typeface="+mj-lt"/>
              <a:ea typeface="Times New Roman" panose="02020603050405020304" pitchFamily="18" charset="0"/>
            </a:endParaRPr>
          </a:p>
        </p:txBody>
      </p:sp>
      <p:sp>
        <p:nvSpPr>
          <p:cNvPr id="51" name="TextBox 50"/>
          <p:cNvSpPr txBox="1"/>
          <p:nvPr/>
        </p:nvSpPr>
        <p:spPr>
          <a:xfrm>
            <a:off x="1115122" y="1784948"/>
            <a:ext cx="10236897" cy="1815882"/>
          </a:xfrm>
          <a:prstGeom prst="rect">
            <a:avLst/>
          </a:prstGeom>
          <a:noFill/>
        </p:spPr>
        <p:txBody>
          <a:bodyPr wrap="square" rtlCol="0">
            <a:spAutoFit/>
          </a:bodyPr>
          <a:lstStyle/>
          <a:p>
            <a:r>
              <a:rPr lang="en-US" sz="2800" dirty="0" smtClean="0"/>
              <a:t>The following grammar, which abstracts the dangling-else problem,</a:t>
            </a:r>
          </a:p>
          <a:p>
            <a:r>
              <a:rPr lang="en-US" sz="2800" dirty="0" smtClean="0"/>
              <a:t>S</a:t>
            </a:r>
            <a:r>
              <a:rPr lang="en-US" sz="2800" dirty="0" smtClean="0">
                <a:sym typeface="Wingdings" panose="05000000000000000000" pitchFamily="2" charset="2"/>
              </a:rPr>
              <a:t> </a:t>
            </a:r>
            <a:r>
              <a:rPr lang="en-US" sz="2800" dirty="0" err="1" smtClean="0">
                <a:sym typeface="Wingdings" panose="05000000000000000000" pitchFamily="2" charset="2"/>
              </a:rPr>
              <a:t>iEtSS</a:t>
            </a:r>
            <a:r>
              <a:rPr lang="en-US" sz="2800" dirty="0" smtClean="0">
                <a:sym typeface="Wingdings" panose="05000000000000000000" pitchFamily="2" charset="2"/>
              </a:rPr>
              <a:t>’ | a</a:t>
            </a:r>
          </a:p>
          <a:p>
            <a:r>
              <a:rPr lang="en-US" sz="2800" dirty="0" smtClean="0">
                <a:sym typeface="Wingdings" panose="05000000000000000000" pitchFamily="2" charset="2"/>
              </a:rPr>
              <a:t>S’ </a:t>
            </a:r>
            <a:r>
              <a:rPr lang="en-US" sz="2800" dirty="0" err="1" smtClean="0">
                <a:sym typeface="Wingdings" panose="05000000000000000000" pitchFamily="2" charset="2"/>
              </a:rPr>
              <a:t>eS</a:t>
            </a:r>
            <a:r>
              <a:rPr lang="en-US" sz="2800" dirty="0" smtClean="0">
                <a:sym typeface="Wingdings" panose="05000000000000000000" pitchFamily="2" charset="2"/>
              </a:rPr>
              <a:t> | </a:t>
            </a:r>
            <a:r>
              <a:rPr lang="en-US" sz="2800" dirty="0" smtClean="0"/>
              <a:t>Ɛ</a:t>
            </a:r>
          </a:p>
          <a:p>
            <a:r>
              <a:rPr lang="en-US" sz="2800" dirty="0" smtClean="0"/>
              <a:t>E </a:t>
            </a:r>
            <a:r>
              <a:rPr lang="en-US" sz="2800" dirty="0" smtClean="0">
                <a:sym typeface="Wingdings" panose="05000000000000000000" pitchFamily="2" charset="2"/>
              </a:rPr>
              <a:t> b</a:t>
            </a:r>
          </a:p>
        </p:txBody>
      </p:sp>
      <p:pic>
        <p:nvPicPr>
          <p:cNvPr id="50" name="Picture 49"/>
          <p:cNvPicPr>
            <a:picLocks noChangeAspect="1"/>
          </p:cNvPicPr>
          <p:nvPr/>
        </p:nvPicPr>
        <p:blipFill>
          <a:blip r:embed="rId6"/>
          <a:stretch>
            <a:fillRect/>
          </a:stretch>
        </p:blipFill>
        <p:spPr>
          <a:xfrm>
            <a:off x="1237591" y="3600830"/>
            <a:ext cx="10114428" cy="3089902"/>
          </a:xfrm>
          <a:prstGeom prst="rect">
            <a:avLst/>
          </a:prstGeom>
        </p:spPr>
      </p:pic>
    </p:spTree>
    <p:extLst>
      <p:ext uri="{BB962C8B-B14F-4D97-AF65-F5344CB8AC3E}">
        <p14:creationId xmlns:p14="http://schemas.microsoft.com/office/powerpoint/2010/main" val="359145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01724" y="667745"/>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( 1 ) Parser</a:t>
            </a:r>
            <a:endParaRPr lang="en-US" sz="4000" b="1" dirty="0">
              <a:latin typeface="+mj-lt"/>
              <a:ea typeface="Times New Roman" panose="02020603050405020304" pitchFamily="18" charset="0"/>
            </a:endParaRPr>
          </a:p>
        </p:txBody>
      </p:sp>
      <p:sp>
        <p:nvSpPr>
          <p:cNvPr id="51" name="TextBox 50"/>
          <p:cNvSpPr txBox="1"/>
          <p:nvPr/>
        </p:nvSpPr>
        <p:spPr>
          <a:xfrm>
            <a:off x="1115122" y="1890124"/>
            <a:ext cx="10657778"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a:t>Non-Recursive predictive parsing is a table-driven parser.</a:t>
            </a:r>
          </a:p>
          <a:p>
            <a:pPr marL="457200" indent="-457200">
              <a:buFont typeface="Arial" panose="020B0604020202020204" pitchFamily="34" charset="0"/>
              <a:buChar char="•"/>
            </a:pPr>
            <a:r>
              <a:rPr lang="en-US" sz="3200" dirty="0" smtClean="0"/>
              <a:t>It </a:t>
            </a:r>
            <a:r>
              <a:rPr lang="en-US" sz="3200" dirty="0"/>
              <a:t>is a top-down parser.</a:t>
            </a:r>
          </a:p>
          <a:p>
            <a:pPr marL="457200" indent="-457200">
              <a:buFont typeface="Arial" panose="020B0604020202020204" pitchFamily="34" charset="0"/>
              <a:buChar char="•"/>
            </a:pPr>
            <a:r>
              <a:rPr lang="en-US" sz="3200" dirty="0" smtClean="0"/>
              <a:t>Non-Recursive Predictive Parsing </a:t>
            </a:r>
            <a:r>
              <a:rPr lang="en-US" sz="3200" dirty="0"/>
              <a:t>is also known as LL(1) Parser</a:t>
            </a:r>
            <a:r>
              <a:rPr lang="en-US" sz="3200" dirty="0" smtClean="0"/>
              <a:t>.</a:t>
            </a:r>
          </a:p>
          <a:p>
            <a:r>
              <a:rPr lang="en-US" sz="3200" b="1" dirty="0"/>
              <a:t>Parsing Table input </a:t>
            </a:r>
            <a:r>
              <a:rPr lang="en-US" sz="3200" b="1" dirty="0" smtClean="0"/>
              <a:t>buffer :</a:t>
            </a:r>
            <a:endParaRPr lang="en-US" sz="3200" b="1" dirty="0"/>
          </a:p>
          <a:p>
            <a:pPr marL="457200" indent="-457200">
              <a:buFont typeface="Arial" panose="020B0604020202020204" pitchFamily="34" charset="0"/>
              <a:buChar char="•"/>
            </a:pPr>
            <a:r>
              <a:rPr lang="en-US" sz="3200" dirty="0"/>
              <a:t>O</a:t>
            </a:r>
            <a:r>
              <a:rPr lang="en-US" sz="3200" dirty="0" smtClean="0"/>
              <a:t>ur </a:t>
            </a:r>
            <a:r>
              <a:rPr lang="en-US" sz="3200" dirty="0"/>
              <a:t>string to be parsed. We will assume that its end is marked with a special symbol $.</a:t>
            </a:r>
          </a:p>
          <a:p>
            <a:pPr marL="457200" indent="-457200">
              <a:buFont typeface="Arial" panose="020B0604020202020204" pitchFamily="34" charset="0"/>
              <a:buChar char="•"/>
            </a:pPr>
            <a:r>
              <a:rPr lang="en-US" sz="3200" dirty="0" smtClean="0"/>
              <a:t>Output: a </a:t>
            </a:r>
            <a:r>
              <a:rPr lang="en-US" sz="3200" dirty="0"/>
              <a:t>production rule representing a step of the derivation sequence (left-most derivation) </a:t>
            </a:r>
            <a:r>
              <a:rPr lang="en-US" sz="3200" dirty="0" smtClean="0"/>
              <a:t>of the </a:t>
            </a:r>
            <a:r>
              <a:rPr lang="en-US" sz="3200" dirty="0"/>
              <a:t>string in the input buffer.</a:t>
            </a:r>
          </a:p>
        </p:txBody>
      </p:sp>
    </p:spTree>
    <p:extLst>
      <p:ext uri="{BB962C8B-B14F-4D97-AF65-F5344CB8AC3E}">
        <p14:creationId xmlns:p14="http://schemas.microsoft.com/office/powerpoint/2010/main" val="1534854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01724" y="667745"/>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( 1 ) Parser</a:t>
            </a:r>
            <a:endParaRPr lang="en-US" sz="4000" b="1" dirty="0">
              <a:latin typeface="+mj-lt"/>
              <a:ea typeface="Times New Roman" panose="02020603050405020304" pitchFamily="18" charset="0"/>
            </a:endParaRPr>
          </a:p>
        </p:txBody>
      </p:sp>
      <p:sp>
        <p:nvSpPr>
          <p:cNvPr id="51" name="TextBox 50"/>
          <p:cNvSpPr txBox="1"/>
          <p:nvPr/>
        </p:nvSpPr>
        <p:spPr>
          <a:xfrm>
            <a:off x="1115122" y="1890124"/>
            <a:ext cx="10657778" cy="4031873"/>
          </a:xfrm>
          <a:prstGeom prst="rect">
            <a:avLst/>
          </a:prstGeom>
          <a:noFill/>
        </p:spPr>
        <p:txBody>
          <a:bodyPr wrap="square" rtlCol="0">
            <a:spAutoFit/>
          </a:bodyPr>
          <a:lstStyle/>
          <a:p>
            <a:r>
              <a:rPr lang="en-US" sz="3200" b="1" dirty="0" smtClean="0"/>
              <a:t>Stack :</a:t>
            </a:r>
            <a:endParaRPr lang="en-US" sz="3200" b="1" dirty="0"/>
          </a:p>
          <a:p>
            <a:pPr marL="457200" indent="-457200">
              <a:buFont typeface="Arial" panose="020B0604020202020204" pitchFamily="34" charset="0"/>
              <a:buChar char="•"/>
            </a:pPr>
            <a:r>
              <a:rPr lang="en-US" sz="3200" dirty="0" smtClean="0"/>
              <a:t>Contains </a:t>
            </a:r>
            <a:r>
              <a:rPr lang="en-US" sz="3200" dirty="0"/>
              <a:t>the grammar symbols</a:t>
            </a:r>
          </a:p>
          <a:p>
            <a:pPr marL="457200" indent="-457200">
              <a:buFont typeface="Arial" panose="020B0604020202020204" pitchFamily="34" charset="0"/>
              <a:buChar char="•"/>
            </a:pPr>
            <a:r>
              <a:rPr lang="en-US" sz="3200" dirty="0" smtClean="0"/>
              <a:t>At </a:t>
            </a:r>
            <a:r>
              <a:rPr lang="en-US" sz="3200" dirty="0"/>
              <a:t>the bottom of the stack, there is a special end marker symbol $.</a:t>
            </a:r>
          </a:p>
          <a:p>
            <a:pPr marL="457200" indent="-457200">
              <a:buFont typeface="Arial" panose="020B0604020202020204" pitchFamily="34" charset="0"/>
              <a:buChar char="•"/>
            </a:pPr>
            <a:r>
              <a:rPr lang="en-US" sz="3200" dirty="0" smtClean="0"/>
              <a:t>Initially </a:t>
            </a:r>
            <a:r>
              <a:rPr lang="en-US" sz="3200" dirty="0"/>
              <a:t>the stack contains only the symbol $ and the starting symbol S. ($S&lt;-initial stack)</a:t>
            </a:r>
          </a:p>
          <a:p>
            <a:pPr marL="457200" indent="-457200">
              <a:buFont typeface="Arial" panose="020B0604020202020204" pitchFamily="34" charset="0"/>
              <a:buChar char="•"/>
            </a:pPr>
            <a:r>
              <a:rPr lang="en-US" sz="3200" dirty="0" smtClean="0"/>
              <a:t>When </a:t>
            </a:r>
            <a:r>
              <a:rPr lang="en-US" sz="3200" dirty="0"/>
              <a:t>the stack is emptied (i.e. only $ left in the stack), the parsing is completed</a:t>
            </a:r>
          </a:p>
        </p:txBody>
      </p:sp>
    </p:spTree>
    <p:extLst>
      <p:ext uri="{BB962C8B-B14F-4D97-AF65-F5344CB8AC3E}">
        <p14:creationId xmlns:p14="http://schemas.microsoft.com/office/powerpoint/2010/main" val="3935541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01724" y="667745"/>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( 1 ) Parser</a:t>
            </a:r>
            <a:endParaRPr lang="en-US" sz="4000" b="1" dirty="0">
              <a:latin typeface="+mj-lt"/>
              <a:ea typeface="Times New Roman" panose="02020603050405020304" pitchFamily="18" charset="0"/>
            </a:endParaRPr>
          </a:p>
        </p:txBody>
      </p:sp>
      <p:sp>
        <p:nvSpPr>
          <p:cNvPr id="51" name="TextBox 50"/>
          <p:cNvSpPr txBox="1"/>
          <p:nvPr/>
        </p:nvSpPr>
        <p:spPr>
          <a:xfrm>
            <a:off x="1115122" y="2118724"/>
            <a:ext cx="10657778" cy="2554545"/>
          </a:xfrm>
          <a:prstGeom prst="rect">
            <a:avLst/>
          </a:prstGeom>
          <a:noFill/>
        </p:spPr>
        <p:txBody>
          <a:bodyPr wrap="square" rtlCol="0">
            <a:spAutoFit/>
          </a:bodyPr>
          <a:lstStyle/>
          <a:p>
            <a:r>
              <a:rPr lang="en-US" sz="3200" b="1" dirty="0" smtClean="0"/>
              <a:t>Parsing Table:</a:t>
            </a:r>
            <a:endParaRPr lang="en-US" sz="3200" b="1" dirty="0"/>
          </a:p>
          <a:p>
            <a:pPr marL="457200" indent="-457200">
              <a:buFont typeface="Arial" panose="020B0604020202020204" pitchFamily="34" charset="0"/>
              <a:buChar char="•"/>
            </a:pPr>
            <a:r>
              <a:rPr lang="en-US" sz="3200" dirty="0" smtClean="0"/>
              <a:t>A </a:t>
            </a:r>
            <a:r>
              <a:rPr lang="en-US" sz="3200" dirty="0"/>
              <a:t>two-dimensional array M[</a:t>
            </a:r>
            <a:r>
              <a:rPr lang="en-US" sz="3200" dirty="0" err="1"/>
              <a:t>A,a</a:t>
            </a:r>
            <a:r>
              <a:rPr lang="en-US" sz="3200" dirty="0"/>
              <a:t>]</a:t>
            </a:r>
          </a:p>
          <a:p>
            <a:pPr marL="457200" indent="-457200">
              <a:buFont typeface="Arial" panose="020B0604020202020204" pitchFamily="34" charset="0"/>
              <a:buChar char="•"/>
            </a:pPr>
            <a:r>
              <a:rPr lang="en-US" sz="3200" dirty="0" smtClean="0"/>
              <a:t>Each </a:t>
            </a:r>
            <a:r>
              <a:rPr lang="en-US" sz="3200" dirty="0"/>
              <a:t>row is a non-terminal symbol</a:t>
            </a:r>
          </a:p>
          <a:p>
            <a:pPr marL="457200" indent="-457200">
              <a:buFont typeface="Arial" panose="020B0604020202020204" pitchFamily="34" charset="0"/>
              <a:buChar char="•"/>
            </a:pPr>
            <a:r>
              <a:rPr lang="en-US" sz="3200" dirty="0" smtClean="0"/>
              <a:t>Each </a:t>
            </a:r>
            <a:r>
              <a:rPr lang="en-US" sz="3200" dirty="0"/>
              <a:t>column is a terminal symbol or the special symbol $</a:t>
            </a:r>
          </a:p>
          <a:p>
            <a:pPr marL="457200" indent="-457200">
              <a:buFont typeface="Arial" panose="020B0604020202020204" pitchFamily="34" charset="0"/>
              <a:buChar char="•"/>
            </a:pPr>
            <a:r>
              <a:rPr lang="en-US" sz="3200" dirty="0" smtClean="0"/>
              <a:t>Each </a:t>
            </a:r>
            <a:r>
              <a:rPr lang="en-US" sz="3200" dirty="0"/>
              <a:t>entry holds a production rule.</a:t>
            </a:r>
          </a:p>
        </p:txBody>
      </p:sp>
    </p:spTree>
    <p:extLst>
      <p:ext uri="{BB962C8B-B14F-4D97-AF65-F5344CB8AC3E}">
        <p14:creationId xmlns:p14="http://schemas.microsoft.com/office/powerpoint/2010/main" val="3810217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01724" y="667745"/>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( 1 ) Parser</a:t>
            </a:r>
            <a:endParaRPr lang="en-US" sz="4000" b="1" dirty="0">
              <a:latin typeface="+mj-lt"/>
              <a:ea typeface="Times New Roman" panose="02020603050405020304" pitchFamily="18" charset="0"/>
            </a:endParaRPr>
          </a:p>
        </p:txBody>
      </p:sp>
      <p:sp>
        <p:nvSpPr>
          <p:cNvPr id="51" name="TextBox 50"/>
          <p:cNvSpPr txBox="1"/>
          <p:nvPr/>
        </p:nvSpPr>
        <p:spPr>
          <a:xfrm>
            <a:off x="1115122" y="1912984"/>
            <a:ext cx="10657778" cy="4031873"/>
          </a:xfrm>
          <a:prstGeom prst="rect">
            <a:avLst/>
          </a:prstGeom>
          <a:noFill/>
        </p:spPr>
        <p:txBody>
          <a:bodyPr wrap="square" rtlCol="0">
            <a:spAutoFit/>
          </a:bodyPr>
          <a:lstStyle/>
          <a:p>
            <a:r>
              <a:rPr lang="en-US" sz="3200" b="1" dirty="0" smtClean="0"/>
              <a:t>Parser Action:</a:t>
            </a:r>
            <a:endParaRPr lang="en-US" sz="3200" b="1" dirty="0"/>
          </a:p>
          <a:p>
            <a:r>
              <a:rPr lang="en-US" sz="3200" dirty="0"/>
              <a:t>The symbol at the top of the stack (say X) and the current symbol in the input string (say a) determine the parser action. There are four possible parser actions. </a:t>
            </a:r>
            <a:endParaRPr lang="en-US" sz="3200" dirty="0" smtClean="0"/>
          </a:p>
          <a:p>
            <a:r>
              <a:rPr lang="en-US" sz="3200" dirty="0" smtClean="0"/>
              <a:t>• </a:t>
            </a:r>
            <a:r>
              <a:rPr lang="en-US" sz="3200" dirty="0"/>
              <a:t>If X and a are $- &gt; parser halts (successful completion) </a:t>
            </a:r>
            <a:endParaRPr lang="en-US" sz="3200" dirty="0" smtClean="0"/>
          </a:p>
          <a:p>
            <a:r>
              <a:rPr lang="en-US" sz="3200" dirty="0" smtClean="0"/>
              <a:t>• </a:t>
            </a:r>
            <a:r>
              <a:rPr lang="en-US" sz="3200" dirty="0"/>
              <a:t>If X and a are the same terminal symbol (different from $) -&gt;parser pops X from the stack, and moves the next symbol in the input buffer. </a:t>
            </a:r>
          </a:p>
        </p:txBody>
      </p:sp>
    </p:spTree>
    <p:extLst>
      <p:ext uri="{BB962C8B-B14F-4D97-AF65-F5344CB8AC3E}">
        <p14:creationId xmlns:p14="http://schemas.microsoft.com/office/powerpoint/2010/main" val="2382227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101724" y="667745"/>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LL ( 1 ) Parser</a:t>
            </a:r>
            <a:endParaRPr lang="en-US" sz="4000" b="1" dirty="0">
              <a:latin typeface="+mj-lt"/>
              <a:ea typeface="Times New Roman" panose="02020603050405020304" pitchFamily="18" charset="0"/>
            </a:endParaRPr>
          </a:p>
        </p:txBody>
      </p:sp>
      <p:sp>
        <p:nvSpPr>
          <p:cNvPr id="51" name="TextBox 50"/>
          <p:cNvSpPr txBox="1"/>
          <p:nvPr/>
        </p:nvSpPr>
        <p:spPr>
          <a:xfrm>
            <a:off x="1115122" y="1912984"/>
            <a:ext cx="10657778" cy="5016758"/>
          </a:xfrm>
          <a:prstGeom prst="rect">
            <a:avLst/>
          </a:prstGeom>
          <a:noFill/>
        </p:spPr>
        <p:txBody>
          <a:bodyPr wrap="square" rtlCol="0">
            <a:spAutoFit/>
          </a:bodyPr>
          <a:lstStyle/>
          <a:p>
            <a:r>
              <a:rPr lang="en-US" sz="3200" b="1" dirty="0" smtClean="0"/>
              <a:t>Parser Action:</a:t>
            </a:r>
            <a:endParaRPr lang="en-US" sz="3200" b="1" dirty="0"/>
          </a:p>
          <a:p>
            <a:r>
              <a:rPr lang="en-US" sz="3200" dirty="0" smtClean="0"/>
              <a:t>• If X is a non-terminal </a:t>
            </a:r>
          </a:p>
          <a:p>
            <a:pPr lvl="1"/>
            <a:r>
              <a:rPr lang="en-US" sz="3200" dirty="0" smtClean="0"/>
              <a:t>• parser looks at the parsing table entry M[</a:t>
            </a:r>
            <a:r>
              <a:rPr lang="en-US" sz="3200" dirty="0" err="1" smtClean="0"/>
              <a:t>X,a</a:t>
            </a:r>
            <a:r>
              <a:rPr lang="en-US" sz="3200" dirty="0" smtClean="0"/>
              <a:t>]. If M[</a:t>
            </a:r>
            <a:r>
              <a:rPr lang="en-US" sz="3200" dirty="0" err="1" smtClean="0"/>
              <a:t>X,a</a:t>
            </a:r>
            <a:r>
              <a:rPr lang="en-US" sz="3200" dirty="0" smtClean="0"/>
              <a:t>] holds a production rule X→Y1Y2...</a:t>
            </a:r>
            <a:r>
              <a:rPr lang="en-US" sz="3200" dirty="0" err="1" smtClean="0"/>
              <a:t>Yk</a:t>
            </a:r>
            <a:r>
              <a:rPr lang="en-US" sz="3200" dirty="0" smtClean="0"/>
              <a:t>, it pops X from the stack and pushes Yk,Yk-1,...,Y1 into the stack. The parser also outputs the production rule X→Y1Y2...</a:t>
            </a:r>
            <a:r>
              <a:rPr lang="en-US" sz="3200" dirty="0" err="1" smtClean="0"/>
              <a:t>Yk</a:t>
            </a:r>
            <a:r>
              <a:rPr lang="en-US" sz="3200" dirty="0" smtClean="0"/>
              <a:t> to represent a step of the derivation. </a:t>
            </a:r>
          </a:p>
          <a:p>
            <a:r>
              <a:rPr lang="en-US" sz="3200" dirty="0" smtClean="0"/>
              <a:t>• None of the above- &gt; error – All empty entries in the parsing table are errors. – If X is a terminal symbol different from a, this is also an error case.</a:t>
            </a:r>
            <a:endParaRPr lang="en-US" sz="3200" dirty="0"/>
          </a:p>
        </p:txBody>
      </p:sp>
    </p:spTree>
    <p:extLst>
      <p:ext uri="{BB962C8B-B14F-4D97-AF65-F5344CB8AC3E}">
        <p14:creationId xmlns:p14="http://schemas.microsoft.com/office/powerpoint/2010/main" val="14476858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LL ( 1 ) Parser</a:t>
            </a:r>
            <a:endParaRPr lang="en-US" sz="4000" b="1" dirty="0">
              <a:latin typeface="+mj-lt"/>
              <a:ea typeface="Times New Roman" panose="02020603050405020304" pitchFamily="18" charset="0"/>
            </a:endParaRPr>
          </a:p>
        </p:txBody>
      </p:sp>
      <p:sp>
        <p:nvSpPr>
          <p:cNvPr id="51" name="TextBox 50"/>
          <p:cNvSpPr txBox="1"/>
          <p:nvPr/>
        </p:nvSpPr>
        <p:spPr>
          <a:xfrm>
            <a:off x="1115122" y="2073004"/>
            <a:ext cx="10236897"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t>For the Grammar is S → </a:t>
            </a:r>
            <a:r>
              <a:rPr lang="en-US" sz="3200" dirty="0" err="1"/>
              <a:t>aBa</a:t>
            </a:r>
            <a:r>
              <a:rPr lang="en-US" sz="3200" dirty="0"/>
              <a:t>; B → </a:t>
            </a:r>
            <a:r>
              <a:rPr lang="en-US" sz="3200" dirty="0" err="1"/>
              <a:t>bB</a:t>
            </a:r>
            <a:r>
              <a:rPr lang="en-US" sz="3200" dirty="0"/>
              <a:t> | ε and the following LL(1) parsing table:</a:t>
            </a:r>
          </a:p>
        </p:txBody>
      </p:sp>
      <p:pic>
        <p:nvPicPr>
          <p:cNvPr id="50" name="Picture 49"/>
          <p:cNvPicPr>
            <a:picLocks noChangeAspect="1"/>
          </p:cNvPicPr>
          <p:nvPr/>
        </p:nvPicPr>
        <p:blipFill>
          <a:blip r:embed="rId6"/>
          <a:stretch>
            <a:fillRect/>
          </a:stretch>
        </p:blipFill>
        <p:spPr>
          <a:xfrm>
            <a:off x="2930628" y="3195942"/>
            <a:ext cx="6585015" cy="2532698"/>
          </a:xfrm>
          <a:prstGeom prst="rect">
            <a:avLst/>
          </a:prstGeom>
        </p:spPr>
      </p:pic>
    </p:spTree>
    <p:extLst>
      <p:ext uri="{BB962C8B-B14F-4D97-AF65-F5344CB8AC3E}">
        <p14:creationId xmlns:p14="http://schemas.microsoft.com/office/powerpoint/2010/main" val="690588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5" y="710417"/>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Top-Down Parsing</a:t>
            </a:r>
            <a:endParaRPr lang="en-US" sz="4000" b="1" dirty="0">
              <a:latin typeface="+mj-lt"/>
              <a:ea typeface="Times New Roman" panose="02020603050405020304" pitchFamily="18" charset="0"/>
            </a:endParaRPr>
          </a:p>
        </p:txBody>
      </p:sp>
      <p:sp>
        <p:nvSpPr>
          <p:cNvPr id="51" name="TextBox 50"/>
          <p:cNvSpPr txBox="1"/>
          <p:nvPr/>
        </p:nvSpPr>
        <p:spPr>
          <a:xfrm>
            <a:off x="564468" y="2296000"/>
            <a:ext cx="10236897" cy="3046988"/>
          </a:xfrm>
          <a:prstGeom prst="rect">
            <a:avLst/>
          </a:prstGeom>
          <a:noFill/>
        </p:spPr>
        <p:txBody>
          <a:bodyPr wrap="square" rtlCol="0">
            <a:spAutoFit/>
          </a:bodyPr>
          <a:lstStyle/>
          <a:p>
            <a:pPr fontAlgn="base"/>
            <a:r>
              <a:rPr lang="en-US" sz="3200" dirty="0" smtClean="0"/>
              <a:t>Example: </a:t>
            </a:r>
          </a:p>
          <a:p>
            <a:pPr fontAlgn="base"/>
            <a:r>
              <a:rPr lang="en-US" sz="3200" dirty="0" smtClean="0"/>
              <a:t>E </a:t>
            </a:r>
            <a:r>
              <a:rPr lang="en-US" sz="3200" dirty="0" smtClean="0">
                <a:sym typeface="Wingdings" panose="05000000000000000000" pitchFamily="2" charset="2"/>
              </a:rPr>
              <a:t> T E’</a:t>
            </a:r>
          </a:p>
          <a:p>
            <a:pPr fontAlgn="base"/>
            <a:r>
              <a:rPr lang="en-US" sz="3200" dirty="0" smtClean="0">
                <a:sym typeface="Wingdings" panose="05000000000000000000" pitchFamily="2" charset="2"/>
              </a:rPr>
              <a:t>E’  + T E’ | </a:t>
            </a:r>
            <a:r>
              <a:rPr lang="en-US" sz="3200" dirty="0" smtClean="0"/>
              <a:t>Ɛ</a:t>
            </a:r>
          </a:p>
          <a:p>
            <a:pPr fontAlgn="base"/>
            <a:r>
              <a:rPr lang="en-US" sz="3200" dirty="0" smtClean="0"/>
              <a:t>T </a:t>
            </a:r>
            <a:r>
              <a:rPr lang="en-US" sz="3200" dirty="0" smtClean="0">
                <a:sym typeface="Wingdings" panose="05000000000000000000" pitchFamily="2" charset="2"/>
              </a:rPr>
              <a:t> F T’</a:t>
            </a:r>
          </a:p>
          <a:p>
            <a:pPr fontAlgn="base"/>
            <a:r>
              <a:rPr lang="en-US" sz="3200" dirty="0" smtClean="0">
                <a:sym typeface="Wingdings" panose="05000000000000000000" pitchFamily="2" charset="2"/>
              </a:rPr>
              <a:t>T’  * F T’ |</a:t>
            </a:r>
            <a:r>
              <a:rPr lang="en-US" sz="3200" dirty="0">
                <a:sym typeface="Wingdings" panose="05000000000000000000" pitchFamily="2" charset="2"/>
              </a:rPr>
              <a:t> </a:t>
            </a:r>
            <a:r>
              <a:rPr lang="en-US" sz="3200" dirty="0"/>
              <a:t>Ɛ</a:t>
            </a:r>
          </a:p>
          <a:p>
            <a:pPr fontAlgn="base"/>
            <a:r>
              <a:rPr lang="en-US" sz="3200" dirty="0" smtClean="0"/>
              <a:t>F </a:t>
            </a:r>
            <a:r>
              <a:rPr lang="en-US" sz="3200" dirty="0" smtClean="0">
                <a:sym typeface="Wingdings" panose="05000000000000000000" pitchFamily="2" charset="2"/>
              </a:rPr>
              <a:t> ( E ) | id</a:t>
            </a:r>
            <a:endParaRPr lang="en-US" sz="3200" dirty="0"/>
          </a:p>
        </p:txBody>
      </p:sp>
      <p:pic>
        <p:nvPicPr>
          <p:cNvPr id="50" name="Picture 49"/>
          <p:cNvPicPr>
            <a:picLocks noChangeAspect="1"/>
          </p:cNvPicPr>
          <p:nvPr/>
        </p:nvPicPr>
        <p:blipFill>
          <a:blip r:embed="rId6"/>
          <a:stretch>
            <a:fillRect/>
          </a:stretch>
        </p:blipFill>
        <p:spPr>
          <a:xfrm>
            <a:off x="3109206" y="2015845"/>
            <a:ext cx="8654068" cy="1965495"/>
          </a:xfrm>
          <a:prstGeom prst="rect">
            <a:avLst/>
          </a:prstGeom>
        </p:spPr>
      </p:pic>
      <p:pic>
        <p:nvPicPr>
          <p:cNvPr id="52" name="Picture 51"/>
          <p:cNvPicPr>
            <a:picLocks noChangeAspect="1"/>
          </p:cNvPicPr>
          <p:nvPr/>
        </p:nvPicPr>
        <p:blipFill>
          <a:blip r:embed="rId7"/>
          <a:stretch>
            <a:fillRect/>
          </a:stretch>
        </p:blipFill>
        <p:spPr>
          <a:xfrm>
            <a:off x="3256431" y="4118390"/>
            <a:ext cx="8476588" cy="2228587"/>
          </a:xfrm>
          <a:prstGeom prst="rect">
            <a:avLst/>
          </a:prstGeom>
        </p:spPr>
      </p:pic>
      <p:sp>
        <p:nvSpPr>
          <p:cNvPr id="53" name="TextBox 52"/>
          <p:cNvSpPr txBox="1"/>
          <p:nvPr/>
        </p:nvSpPr>
        <p:spPr>
          <a:xfrm>
            <a:off x="5020408" y="6346977"/>
            <a:ext cx="5230150" cy="584775"/>
          </a:xfrm>
          <a:prstGeom prst="rect">
            <a:avLst/>
          </a:prstGeom>
          <a:noFill/>
        </p:spPr>
        <p:txBody>
          <a:bodyPr wrap="none" rtlCol="0">
            <a:spAutoFit/>
          </a:bodyPr>
          <a:lstStyle/>
          <a:p>
            <a:r>
              <a:rPr lang="en-US" sz="3200" dirty="0" smtClean="0"/>
              <a:t>Top-down parse for id + id * id</a:t>
            </a:r>
            <a:endParaRPr lang="en-US" sz="3200" dirty="0"/>
          </a:p>
        </p:txBody>
      </p:sp>
    </p:spTree>
    <p:extLst>
      <p:ext uri="{BB962C8B-B14F-4D97-AF65-F5344CB8AC3E}">
        <p14:creationId xmlns:p14="http://schemas.microsoft.com/office/powerpoint/2010/main" val="287648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LL ( 1 ) Parser</a:t>
            </a:r>
            <a:endParaRPr lang="en-US" sz="4000" b="1" dirty="0">
              <a:latin typeface="+mj-lt"/>
              <a:ea typeface="Times New Roman" panose="02020603050405020304" pitchFamily="18" charset="0"/>
            </a:endParaRPr>
          </a:p>
        </p:txBody>
      </p:sp>
      <p:sp>
        <p:nvSpPr>
          <p:cNvPr id="51" name="TextBox 50"/>
          <p:cNvSpPr txBox="1"/>
          <p:nvPr/>
        </p:nvSpPr>
        <p:spPr>
          <a:xfrm>
            <a:off x="1074621" y="5193199"/>
            <a:ext cx="10236897" cy="584775"/>
          </a:xfrm>
          <a:prstGeom prst="rect">
            <a:avLst/>
          </a:prstGeom>
          <a:noFill/>
        </p:spPr>
        <p:txBody>
          <a:bodyPr wrap="square" rtlCol="0">
            <a:spAutoFit/>
          </a:bodyPr>
          <a:lstStyle/>
          <a:p>
            <a:r>
              <a:rPr lang="en-US" sz="3200" dirty="0" smtClean="0"/>
              <a:t>Outputs: </a:t>
            </a:r>
            <a:r>
              <a:rPr lang="en-US" sz="3200" dirty="0" err="1" smtClean="0"/>
              <a:t>S</a:t>
            </a:r>
            <a:r>
              <a:rPr lang="en-US" sz="3200" dirty="0" err="1" smtClean="0">
                <a:sym typeface="Wingdings" panose="05000000000000000000" pitchFamily="2" charset="2"/>
              </a:rPr>
              <a:t>aBa</a:t>
            </a:r>
            <a:r>
              <a:rPr lang="en-US" sz="3200" dirty="0" smtClean="0">
                <a:sym typeface="Wingdings" panose="05000000000000000000" pitchFamily="2" charset="2"/>
              </a:rPr>
              <a:t>     </a:t>
            </a:r>
            <a:r>
              <a:rPr lang="en-US" sz="3200" dirty="0" err="1" smtClean="0">
                <a:sym typeface="Wingdings" panose="05000000000000000000" pitchFamily="2" charset="2"/>
              </a:rPr>
              <a:t>BbB</a:t>
            </a:r>
            <a:r>
              <a:rPr lang="en-US" sz="3200" dirty="0" smtClean="0">
                <a:sym typeface="Wingdings" panose="05000000000000000000" pitchFamily="2" charset="2"/>
              </a:rPr>
              <a:t>     </a:t>
            </a:r>
            <a:r>
              <a:rPr lang="en-US" sz="3200" dirty="0" err="1" smtClean="0">
                <a:sym typeface="Wingdings" panose="05000000000000000000" pitchFamily="2" charset="2"/>
              </a:rPr>
              <a:t>BbB</a:t>
            </a:r>
            <a:r>
              <a:rPr lang="en-US" sz="3200" dirty="0" smtClean="0">
                <a:sym typeface="Wingdings" panose="05000000000000000000" pitchFamily="2" charset="2"/>
              </a:rPr>
              <a:t>    B</a:t>
            </a:r>
            <a:r>
              <a:rPr lang="en-US" sz="3200" dirty="0"/>
              <a:t>Ɛ </a:t>
            </a:r>
          </a:p>
        </p:txBody>
      </p:sp>
      <p:pic>
        <p:nvPicPr>
          <p:cNvPr id="52" name="Picture 51"/>
          <p:cNvPicPr>
            <a:picLocks noChangeAspect="1"/>
          </p:cNvPicPr>
          <p:nvPr/>
        </p:nvPicPr>
        <p:blipFill>
          <a:blip r:embed="rId6"/>
          <a:stretch>
            <a:fillRect/>
          </a:stretch>
        </p:blipFill>
        <p:spPr>
          <a:xfrm>
            <a:off x="2740685" y="1866489"/>
            <a:ext cx="6774958" cy="3083214"/>
          </a:xfrm>
          <a:prstGeom prst="rect">
            <a:avLst/>
          </a:prstGeom>
        </p:spPr>
      </p:pic>
    </p:spTree>
    <p:extLst>
      <p:ext uri="{BB962C8B-B14F-4D97-AF65-F5344CB8AC3E}">
        <p14:creationId xmlns:p14="http://schemas.microsoft.com/office/powerpoint/2010/main" val="1378542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LL ( 1 ) Parser</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a:blip r:embed="rId6"/>
          <a:stretch>
            <a:fillRect/>
          </a:stretch>
        </p:blipFill>
        <p:spPr>
          <a:xfrm>
            <a:off x="3721837" y="1688845"/>
            <a:ext cx="5692140" cy="4697964"/>
          </a:xfrm>
          <a:prstGeom prst="rect">
            <a:avLst/>
          </a:prstGeom>
        </p:spPr>
      </p:pic>
    </p:spTree>
    <p:extLst>
      <p:ext uri="{BB962C8B-B14F-4D97-AF65-F5344CB8AC3E}">
        <p14:creationId xmlns:p14="http://schemas.microsoft.com/office/powerpoint/2010/main" val="1537367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23012"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Non recursive Predictive Parsing</a:t>
            </a:r>
            <a:endParaRPr lang="en-US" sz="4000" b="1" dirty="0">
              <a:latin typeface="+mj-lt"/>
              <a:ea typeface="Times New Roman" panose="02020603050405020304" pitchFamily="18" charset="0"/>
            </a:endParaRPr>
          </a:p>
        </p:txBody>
      </p:sp>
      <p:sp>
        <p:nvSpPr>
          <p:cNvPr id="51" name="TextBox 50"/>
          <p:cNvSpPr txBox="1"/>
          <p:nvPr/>
        </p:nvSpPr>
        <p:spPr>
          <a:xfrm>
            <a:off x="1115122" y="1821544"/>
            <a:ext cx="10236897" cy="2554545"/>
          </a:xfrm>
          <a:prstGeom prst="rect">
            <a:avLst/>
          </a:prstGeom>
          <a:noFill/>
        </p:spPr>
        <p:txBody>
          <a:bodyPr wrap="square" rtlCol="0">
            <a:spAutoFit/>
          </a:bodyPr>
          <a:lstStyle/>
          <a:p>
            <a:r>
              <a:rPr lang="en-US" sz="3200" dirty="0"/>
              <a:t>A </a:t>
            </a:r>
            <a:r>
              <a:rPr lang="en-US" sz="3200" dirty="0" err="1"/>
              <a:t>nonrecursive</a:t>
            </a:r>
            <a:r>
              <a:rPr lang="en-US" sz="3200" dirty="0"/>
              <a:t> predictive parser can be built by maintaining a stack explicitly, rather than implicitly via recursive calls. The parser mimics a leftmost derivation. If w is the input that has been matched so far, then the stack holds a</a:t>
            </a:r>
          </a:p>
          <a:p>
            <a:r>
              <a:rPr lang="en-US" sz="3200" dirty="0"/>
              <a:t>sequence of grammar symbols </a:t>
            </a:r>
            <a:r>
              <a:rPr lang="en-US" sz="3200" dirty="0" smtClean="0"/>
              <a:t>α </a:t>
            </a:r>
            <a:r>
              <a:rPr lang="en-US" sz="3200" dirty="0"/>
              <a:t>such that</a:t>
            </a:r>
            <a:endParaRPr lang="en-US" sz="3200" dirty="0"/>
          </a:p>
        </p:txBody>
      </p:sp>
      <p:pic>
        <p:nvPicPr>
          <p:cNvPr id="50" name="Picture 49"/>
          <p:cNvPicPr>
            <a:picLocks noChangeAspect="1"/>
          </p:cNvPicPr>
          <p:nvPr/>
        </p:nvPicPr>
        <p:blipFill>
          <a:blip r:embed="rId6"/>
          <a:stretch>
            <a:fillRect/>
          </a:stretch>
        </p:blipFill>
        <p:spPr>
          <a:xfrm>
            <a:off x="4710213" y="4733657"/>
            <a:ext cx="2591787" cy="1105829"/>
          </a:xfrm>
          <a:prstGeom prst="rect">
            <a:avLst/>
          </a:prstGeom>
        </p:spPr>
      </p:pic>
    </p:spTree>
    <p:extLst>
      <p:ext uri="{BB962C8B-B14F-4D97-AF65-F5344CB8AC3E}">
        <p14:creationId xmlns:p14="http://schemas.microsoft.com/office/powerpoint/2010/main" val="14939723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23012"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Non recursive Predictive Parsing</a:t>
            </a:r>
            <a:endParaRPr lang="en-US" sz="4000" b="1" dirty="0">
              <a:latin typeface="+mj-lt"/>
              <a:ea typeface="Times New Roman" panose="02020603050405020304" pitchFamily="18" charset="0"/>
            </a:endParaRPr>
          </a:p>
        </p:txBody>
      </p:sp>
      <p:sp>
        <p:nvSpPr>
          <p:cNvPr id="51" name="TextBox 50"/>
          <p:cNvSpPr txBox="1"/>
          <p:nvPr/>
        </p:nvSpPr>
        <p:spPr>
          <a:xfrm>
            <a:off x="1115122" y="1821544"/>
            <a:ext cx="10236897" cy="2062103"/>
          </a:xfrm>
          <a:prstGeom prst="rect">
            <a:avLst/>
          </a:prstGeom>
          <a:noFill/>
        </p:spPr>
        <p:txBody>
          <a:bodyPr wrap="square" rtlCol="0">
            <a:spAutoFit/>
          </a:bodyPr>
          <a:lstStyle/>
          <a:p>
            <a:r>
              <a:rPr lang="en-US" sz="3200" dirty="0" smtClean="0"/>
              <a:t>Table-driven predictive parsing.</a:t>
            </a:r>
          </a:p>
          <a:p>
            <a:r>
              <a:rPr lang="en-US" sz="3200" dirty="0" smtClean="0"/>
              <a:t>Input: A string w and a parsing table M for grammar G.</a:t>
            </a:r>
          </a:p>
          <a:p>
            <a:r>
              <a:rPr lang="en-US" sz="3200" dirty="0" smtClean="0"/>
              <a:t>Output: If w is in L(G), a leftmost derivation of w, otherwise an error indication.</a:t>
            </a:r>
            <a:endParaRPr lang="en-US" sz="3200" dirty="0"/>
          </a:p>
        </p:txBody>
      </p:sp>
      <p:pic>
        <p:nvPicPr>
          <p:cNvPr id="52" name="Picture 51"/>
          <p:cNvPicPr>
            <a:picLocks noChangeAspect="1"/>
          </p:cNvPicPr>
          <p:nvPr/>
        </p:nvPicPr>
        <p:blipFill>
          <a:blip r:embed="rId6"/>
          <a:stretch>
            <a:fillRect/>
          </a:stretch>
        </p:blipFill>
        <p:spPr>
          <a:xfrm>
            <a:off x="5116258" y="3363835"/>
            <a:ext cx="5787151" cy="3304595"/>
          </a:xfrm>
          <a:prstGeom prst="rect">
            <a:avLst/>
          </a:prstGeom>
        </p:spPr>
      </p:pic>
    </p:spTree>
    <p:extLst>
      <p:ext uri="{BB962C8B-B14F-4D97-AF65-F5344CB8AC3E}">
        <p14:creationId xmlns:p14="http://schemas.microsoft.com/office/powerpoint/2010/main" val="3677317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223012"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Non recursive Predictive Parsing</a:t>
            </a:r>
            <a:endParaRPr lang="en-US" sz="4000" b="1" dirty="0">
              <a:latin typeface="+mj-lt"/>
              <a:ea typeface="Times New Roman" panose="02020603050405020304" pitchFamily="18" charset="0"/>
            </a:endParaRPr>
          </a:p>
        </p:txBody>
      </p:sp>
      <p:sp>
        <p:nvSpPr>
          <p:cNvPr id="51" name="TextBox 50"/>
          <p:cNvSpPr txBox="1"/>
          <p:nvPr/>
        </p:nvSpPr>
        <p:spPr>
          <a:xfrm>
            <a:off x="1115122" y="1732336"/>
            <a:ext cx="10236897" cy="1938992"/>
          </a:xfrm>
          <a:prstGeom prst="rect">
            <a:avLst/>
          </a:prstGeom>
          <a:noFill/>
        </p:spPr>
        <p:txBody>
          <a:bodyPr wrap="square" rtlCol="0">
            <a:spAutoFit/>
          </a:bodyPr>
          <a:lstStyle/>
          <a:p>
            <a:r>
              <a:rPr lang="en-US" sz="3000" dirty="0"/>
              <a:t>METHOD: Initially, the parser is in a </a:t>
            </a:r>
            <a:r>
              <a:rPr lang="en-US" sz="3000" dirty="0" smtClean="0"/>
              <a:t>configuration </a:t>
            </a:r>
            <a:r>
              <a:rPr lang="en-US" sz="3000" dirty="0"/>
              <a:t>with w$ in the input </a:t>
            </a:r>
            <a:r>
              <a:rPr lang="en-US" sz="3000" dirty="0" smtClean="0"/>
              <a:t>buffer </a:t>
            </a:r>
            <a:r>
              <a:rPr lang="en-US" sz="3000" dirty="0"/>
              <a:t>and the start symbol S of G on top of the stack, above $. The program </a:t>
            </a:r>
            <a:r>
              <a:rPr lang="en-US" sz="3000" dirty="0" smtClean="0"/>
              <a:t>below uses </a:t>
            </a:r>
            <a:r>
              <a:rPr lang="en-US" sz="3000" dirty="0"/>
              <a:t>the predictive parsing table M to produce a predictive parse for the input.</a:t>
            </a:r>
            <a:endParaRPr lang="en-US" sz="3000" dirty="0"/>
          </a:p>
        </p:txBody>
      </p:sp>
      <p:pic>
        <p:nvPicPr>
          <p:cNvPr id="50" name="Picture 49"/>
          <p:cNvPicPr>
            <a:picLocks noChangeAspect="1"/>
          </p:cNvPicPr>
          <p:nvPr/>
        </p:nvPicPr>
        <p:blipFill>
          <a:blip r:embed="rId6"/>
          <a:stretch>
            <a:fillRect/>
          </a:stretch>
        </p:blipFill>
        <p:spPr>
          <a:xfrm>
            <a:off x="2810107" y="3671327"/>
            <a:ext cx="6070393" cy="3227673"/>
          </a:xfrm>
          <a:prstGeom prst="rect">
            <a:avLst/>
          </a:prstGeom>
        </p:spPr>
      </p:pic>
    </p:spTree>
    <p:extLst>
      <p:ext uri="{BB962C8B-B14F-4D97-AF65-F5344CB8AC3E}">
        <p14:creationId xmlns:p14="http://schemas.microsoft.com/office/powerpoint/2010/main" val="2579172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3" y="667745"/>
            <a:ext cx="10534903"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CONSTRUCTING LL( 1 ) PARSING TABLE</a:t>
            </a:r>
            <a:endParaRPr lang="en-US" sz="4000" b="1" dirty="0">
              <a:latin typeface="+mj-lt"/>
              <a:ea typeface="Times New Roman" panose="02020603050405020304" pitchFamily="18" charset="0"/>
            </a:endParaRPr>
          </a:p>
        </p:txBody>
      </p:sp>
      <p:sp>
        <p:nvSpPr>
          <p:cNvPr id="51" name="TextBox 50"/>
          <p:cNvSpPr txBox="1"/>
          <p:nvPr/>
        </p:nvSpPr>
        <p:spPr>
          <a:xfrm>
            <a:off x="1115122" y="1821544"/>
            <a:ext cx="10236897" cy="5016758"/>
          </a:xfrm>
          <a:prstGeom prst="rect">
            <a:avLst/>
          </a:prstGeom>
          <a:noFill/>
        </p:spPr>
        <p:txBody>
          <a:bodyPr wrap="square" rtlCol="0">
            <a:spAutoFit/>
          </a:bodyPr>
          <a:lstStyle/>
          <a:p>
            <a:r>
              <a:rPr lang="en-US" sz="3200" dirty="0"/>
              <a:t>• Two functions are used in the construction of LL(1) parsing tables -FIRST &amp; FOLLOW </a:t>
            </a:r>
            <a:endParaRPr lang="en-US" sz="3200" dirty="0" smtClean="0"/>
          </a:p>
          <a:p>
            <a:r>
              <a:rPr lang="en-US" sz="3200" dirty="0" smtClean="0"/>
              <a:t>• </a:t>
            </a:r>
            <a:r>
              <a:rPr lang="en-US" sz="3200" dirty="0"/>
              <a:t>FIRST(α) is a set of the terminal symbols which occur as first symbols in strings derived from α where α is any string of grammar symbols. </a:t>
            </a:r>
            <a:endParaRPr lang="en-US" sz="3200" dirty="0" smtClean="0"/>
          </a:p>
          <a:p>
            <a:r>
              <a:rPr lang="en-US" sz="3200" dirty="0" smtClean="0"/>
              <a:t>• </a:t>
            </a:r>
            <a:r>
              <a:rPr lang="en-US" sz="3200" dirty="0"/>
              <a:t>if α derives to ε, then ε is also in FIRST(α) . </a:t>
            </a:r>
            <a:endParaRPr lang="en-US" sz="3200" dirty="0" smtClean="0"/>
          </a:p>
          <a:p>
            <a:r>
              <a:rPr lang="en-US" sz="3200" dirty="0" smtClean="0"/>
              <a:t>• </a:t>
            </a:r>
            <a:r>
              <a:rPr lang="en-US" sz="3200" dirty="0"/>
              <a:t>FOLLOW(A) is the set of the terminals which occur immediately after (follow) the non-terminal A in the strings derived from the starting symbol. – A terminal a is in FOLLOW(A) if S ⇒ αAaβ – $ is in FOLLOW(A) if S ⇒ αA</a:t>
            </a:r>
          </a:p>
        </p:txBody>
      </p:sp>
    </p:spTree>
    <p:extLst>
      <p:ext uri="{BB962C8B-B14F-4D97-AF65-F5344CB8AC3E}">
        <p14:creationId xmlns:p14="http://schemas.microsoft.com/office/powerpoint/2010/main" val="4679281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3" y="667745"/>
            <a:ext cx="10534903" cy="564748"/>
          </a:xfrm>
          <a:prstGeom prst="rect">
            <a:avLst/>
          </a:prstGeom>
        </p:spPr>
        <p:txBody>
          <a:bodyPr vert="horz" wrap="square" lIns="0" tIns="10646" rIns="0" bIns="0" rtlCol="0" anchor="ctr">
            <a:spAutoFit/>
          </a:bodyPr>
          <a:lstStyle/>
          <a:p>
            <a:pPr algn="ctr"/>
            <a:r>
              <a:rPr lang="en-US" sz="4000" b="1" dirty="0">
                <a:ea typeface="Times New Roman" panose="02020603050405020304" pitchFamily="18" charset="0"/>
              </a:rPr>
              <a:t>CONSTRUCTING LL( 1 ) PARSING TABLE</a:t>
            </a:r>
            <a:endParaRPr lang="en-US" sz="4000" b="1" dirty="0">
              <a:latin typeface="+mj-lt"/>
              <a:ea typeface="Times New Roman" panose="02020603050405020304" pitchFamily="18" charset="0"/>
            </a:endParaRPr>
          </a:p>
        </p:txBody>
      </p:sp>
      <p:sp>
        <p:nvSpPr>
          <p:cNvPr id="51" name="TextBox 50"/>
          <p:cNvSpPr txBox="1"/>
          <p:nvPr/>
        </p:nvSpPr>
        <p:spPr>
          <a:xfrm>
            <a:off x="1115122" y="2118724"/>
            <a:ext cx="10236897" cy="4524315"/>
          </a:xfrm>
          <a:prstGeom prst="rect">
            <a:avLst/>
          </a:prstGeom>
          <a:noFill/>
        </p:spPr>
        <p:txBody>
          <a:bodyPr wrap="square" rtlCol="0">
            <a:spAutoFit/>
          </a:bodyPr>
          <a:lstStyle/>
          <a:p>
            <a:r>
              <a:rPr lang="en-US" sz="3200" dirty="0"/>
              <a:t>Algorithm for Constructing LL(1) Parsing Table: </a:t>
            </a:r>
            <a:endParaRPr lang="en-US" sz="3200" dirty="0" smtClean="0"/>
          </a:p>
          <a:p>
            <a:r>
              <a:rPr lang="en-US" sz="3200" dirty="0" smtClean="0"/>
              <a:t>• </a:t>
            </a:r>
            <a:r>
              <a:rPr lang="en-US" sz="3200" dirty="0"/>
              <a:t>for each production rule A → α of a grammar G </a:t>
            </a:r>
            <a:endParaRPr lang="en-US" sz="3200" dirty="0" smtClean="0"/>
          </a:p>
          <a:p>
            <a:r>
              <a:rPr lang="en-US" sz="3200" dirty="0"/>
              <a:t> </a:t>
            </a:r>
            <a:r>
              <a:rPr lang="en-US" sz="3200" dirty="0" smtClean="0"/>
              <a:t>      – </a:t>
            </a:r>
            <a:r>
              <a:rPr lang="en-US" sz="3200" dirty="0"/>
              <a:t>for each terminal a in FIRST(α)-&gt;add A → α to M[</a:t>
            </a:r>
            <a:r>
              <a:rPr lang="en-US" sz="3200" dirty="0" err="1"/>
              <a:t>A,a</a:t>
            </a:r>
            <a:r>
              <a:rPr lang="en-US" sz="3200" dirty="0"/>
              <a:t>] </a:t>
            </a:r>
            <a:endParaRPr lang="en-US" sz="3200" dirty="0" smtClean="0"/>
          </a:p>
          <a:p>
            <a:r>
              <a:rPr lang="en-US" sz="3200" dirty="0"/>
              <a:t> </a:t>
            </a:r>
            <a:r>
              <a:rPr lang="en-US" sz="3200" dirty="0" smtClean="0"/>
              <a:t>      – </a:t>
            </a:r>
            <a:r>
              <a:rPr lang="en-US" sz="3200" dirty="0"/>
              <a:t>If ε in FIRST(α)-&gt;for each terminal a in FOLLOW(A) add A → α to M[</a:t>
            </a:r>
            <a:r>
              <a:rPr lang="en-US" sz="3200" dirty="0" err="1"/>
              <a:t>A,a</a:t>
            </a:r>
            <a:r>
              <a:rPr lang="en-US" sz="3200" dirty="0"/>
              <a:t>] </a:t>
            </a:r>
            <a:endParaRPr lang="en-US" sz="3200" dirty="0" smtClean="0"/>
          </a:p>
          <a:p>
            <a:r>
              <a:rPr lang="en-US" sz="3200" dirty="0"/>
              <a:t> </a:t>
            </a:r>
            <a:r>
              <a:rPr lang="en-US" sz="3200" dirty="0" smtClean="0"/>
              <a:t>      – </a:t>
            </a:r>
            <a:r>
              <a:rPr lang="en-US" sz="3200" dirty="0"/>
              <a:t>If ε in FIRST(α) and $ in FOLLOW(A)-&gt;add A → α to M[A,$] </a:t>
            </a:r>
            <a:endParaRPr lang="en-US" sz="3200" dirty="0" smtClean="0"/>
          </a:p>
          <a:p>
            <a:r>
              <a:rPr lang="en-US" sz="3200" dirty="0" smtClean="0"/>
              <a:t>• </a:t>
            </a:r>
            <a:r>
              <a:rPr lang="en-US" sz="3200" dirty="0"/>
              <a:t>All other undefined entries of the parsing table are error entries.</a:t>
            </a:r>
          </a:p>
        </p:txBody>
      </p:sp>
    </p:spTree>
    <p:extLst>
      <p:ext uri="{BB962C8B-B14F-4D97-AF65-F5344CB8AC3E}">
        <p14:creationId xmlns:p14="http://schemas.microsoft.com/office/powerpoint/2010/main" val="1429712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a:blip r:embed="rId6"/>
          <a:stretch>
            <a:fillRect/>
          </a:stretch>
        </p:blipFill>
        <p:spPr>
          <a:xfrm>
            <a:off x="1303020" y="2395930"/>
            <a:ext cx="2399715" cy="2712721"/>
          </a:xfrm>
          <a:prstGeom prst="rect">
            <a:avLst/>
          </a:prstGeom>
        </p:spPr>
      </p:pic>
      <p:pic>
        <p:nvPicPr>
          <p:cNvPr id="52" name="Picture 51"/>
          <p:cNvPicPr>
            <a:picLocks noChangeAspect="1"/>
          </p:cNvPicPr>
          <p:nvPr/>
        </p:nvPicPr>
        <p:blipFill>
          <a:blip r:embed="rId7"/>
          <a:stretch>
            <a:fillRect/>
          </a:stretch>
        </p:blipFill>
        <p:spPr>
          <a:xfrm>
            <a:off x="4456804" y="1785918"/>
            <a:ext cx="2589624" cy="4999101"/>
          </a:xfrm>
          <a:prstGeom prst="rect">
            <a:avLst/>
          </a:prstGeom>
        </p:spPr>
      </p:pic>
      <p:pic>
        <p:nvPicPr>
          <p:cNvPr id="53" name="Picture 52"/>
          <p:cNvPicPr>
            <a:picLocks noChangeAspect="1"/>
          </p:cNvPicPr>
          <p:nvPr/>
        </p:nvPicPr>
        <p:blipFill>
          <a:blip r:embed="rId8"/>
          <a:stretch>
            <a:fillRect/>
          </a:stretch>
        </p:blipFill>
        <p:spPr>
          <a:xfrm>
            <a:off x="7781370" y="2761467"/>
            <a:ext cx="3265214" cy="1981648"/>
          </a:xfrm>
          <a:prstGeom prst="rect">
            <a:avLst/>
          </a:prstGeom>
        </p:spPr>
      </p:pic>
    </p:spTree>
    <p:extLst>
      <p:ext uri="{BB962C8B-B14F-4D97-AF65-F5344CB8AC3E}">
        <p14:creationId xmlns:p14="http://schemas.microsoft.com/office/powerpoint/2010/main" val="32508165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 </a:t>
            </a:r>
            <a:endParaRPr lang="en-US" sz="4000" b="1" dirty="0">
              <a:latin typeface="+mj-lt"/>
              <a:ea typeface="Times New Roman" panose="02020603050405020304" pitchFamily="18" charset="0"/>
            </a:endParaRPr>
          </a:p>
        </p:txBody>
      </p:sp>
      <p:pic>
        <p:nvPicPr>
          <p:cNvPr id="51" name="Picture 50"/>
          <p:cNvPicPr>
            <a:picLocks noChangeAspect="1"/>
          </p:cNvPicPr>
          <p:nvPr/>
        </p:nvPicPr>
        <p:blipFill>
          <a:blip r:embed="rId6"/>
          <a:stretch>
            <a:fillRect/>
          </a:stretch>
        </p:blipFill>
        <p:spPr>
          <a:xfrm>
            <a:off x="2261783" y="1861714"/>
            <a:ext cx="8294685" cy="4551767"/>
          </a:xfrm>
          <a:prstGeom prst="rect">
            <a:avLst/>
          </a:prstGeom>
        </p:spPr>
      </p:pic>
    </p:spTree>
    <p:extLst>
      <p:ext uri="{BB962C8B-B14F-4D97-AF65-F5344CB8AC3E}">
        <p14:creationId xmlns:p14="http://schemas.microsoft.com/office/powerpoint/2010/main" val="1525989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 </a:t>
            </a:r>
            <a:endParaRPr lang="en-US" sz="4000" b="1" dirty="0">
              <a:latin typeface="+mj-lt"/>
              <a:ea typeface="Times New Roman" panose="02020603050405020304" pitchFamily="18" charset="0"/>
            </a:endParaRPr>
          </a:p>
        </p:txBody>
      </p:sp>
      <p:pic>
        <p:nvPicPr>
          <p:cNvPr id="50" name="Picture 49"/>
          <p:cNvPicPr>
            <a:picLocks noChangeAspect="1"/>
          </p:cNvPicPr>
          <p:nvPr/>
        </p:nvPicPr>
        <p:blipFill>
          <a:blip r:embed="rId6"/>
          <a:stretch>
            <a:fillRect/>
          </a:stretch>
        </p:blipFill>
        <p:spPr>
          <a:xfrm>
            <a:off x="1223748" y="2253614"/>
            <a:ext cx="9883905" cy="3529966"/>
          </a:xfrm>
          <a:prstGeom prst="rect">
            <a:avLst/>
          </a:prstGeom>
        </p:spPr>
      </p:pic>
    </p:spTree>
    <p:extLst>
      <p:ext uri="{BB962C8B-B14F-4D97-AF65-F5344CB8AC3E}">
        <p14:creationId xmlns:p14="http://schemas.microsoft.com/office/powerpoint/2010/main" val="1264352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5" y="710417"/>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Top-Down Parsing</a:t>
            </a:r>
            <a:endParaRPr lang="en-US" sz="4000" b="1" dirty="0">
              <a:latin typeface="+mj-lt"/>
              <a:ea typeface="Times New Roman" panose="02020603050405020304" pitchFamily="18" charset="0"/>
            </a:endParaRPr>
          </a:p>
        </p:txBody>
      </p:sp>
      <p:sp>
        <p:nvSpPr>
          <p:cNvPr id="51" name="TextBox 50"/>
          <p:cNvSpPr txBox="1"/>
          <p:nvPr/>
        </p:nvSpPr>
        <p:spPr>
          <a:xfrm>
            <a:off x="564468" y="2296000"/>
            <a:ext cx="10236897" cy="3046988"/>
          </a:xfrm>
          <a:prstGeom prst="rect">
            <a:avLst/>
          </a:prstGeom>
          <a:noFill/>
        </p:spPr>
        <p:txBody>
          <a:bodyPr wrap="square" rtlCol="0">
            <a:spAutoFit/>
          </a:bodyPr>
          <a:lstStyle/>
          <a:p>
            <a:pPr fontAlgn="base"/>
            <a:r>
              <a:rPr lang="en-US" sz="3200" dirty="0" smtClean="0"/>
              <a:t>Example: </a:t>
            </a:r>
          </a:p>
          <a:p>
            <a:pPr fontAlgn="base"/>
            <a:r>
              <a:rPr lang="en-US" sz="3200" dirty="0" smtClean="0"/>
              <a:t>E </a:t>
            </a:r>
            <a:r>
              <a:rPr lang="en-US" sz="3200" dirty="0" smtClean="0">
                <a:sym typeface="Wingdings" panose="05000000000000000000" pitchFamily="2" charset="2"/>
              </a:rPr>
              <a:t> T E’</a:t>
            </a:r>
          </a:p>
          <a:p>
            <a:pPr fontAlgn="base"/>
            <a:r>
              <a:rPr lang="en-US" sz="3200" dirty="0" smtClean="0">
                <a:sym typeface="Wingdings" panose="05000000000000000000" pitchFamily="2" charset="2"/>
              </a:rPr>
              <a:t>E’  + T E’ | </a:t>
            </a:r>
            <a:r>
              <a:rPr lang="en-US" sz="3200" dirty="0" smtClean="0"/>
              <a:t>Ɛ</a:t>
            </a:r>
          </a:p>
          <a:p>
            <a:pPr fontAlgn="base"/>
            <a:r>
              <a:rPr lang="en-US" sz="3200" dirty="0" smtClean="0"/>
              <a:t>T </a:t>
            </a:r>
            <a:r>
              <a:rPr lang="en-US" sz="3200" dirty="0" smtClean="0">
                <a:sym typeface="Wingdings" panose="05000000000000000000" pitchFamily="2" charset="2"/>
              </a:rPr>
              <a:t> F T’</a:t>
            </a:r>
          </a:p>
          <a:p>
            <a:pPr fontAlgn="base"/>
            <a:r>
              <a:rPr lang="en-US" sz="3200" dirty="0" smtClean="0">
                <a:sym typeface="Wingdings" panose="05000000000000000000" pitchFamily="2" charset="2"/>
              </a:rPr>
              <a:t>T’  * F T’ |</a:t>
            </a:r>
            <a:r>
              <a:rPr lang="en-US" sz="3200" dirty="0">
                <a:sym typeface="Wingdings" panose="05000000000000000000" pitchFamily="2" charset="2"/>
              </a:rPr>
              <a:t> </a:t>
            </a:r>
            <a:r>
              <a:rPr lang="en-US" sz="3200" dirty="0"/>
              <a:t>Ɛ</a:t>
            </a:r>
          </a:p>
          <a:p>
            <a:pPr fontAlgn="base"/>
            <a:r>
              <a:rPr lang="en-US" sz="3200" dirty="0" smtClean="0"/>
              <a:t>F </a:t>
            </a:r>
            <a:r>
              <a:rPr lang="en-US" sz="3200" dirty="0" smtClean="0">
                <a:sym typeface="Wingdings" panose="05000000000000000000" pitchFamily="2" charset="2"/>
              </a:rPr>
              <a:t> ( E ) | id</a:t>
            </a:r>
            <a:endParaRPr lang="en-US" sz="3200" dirty="0"/>
          </a:p>
        </p:txBody>
      </p:sp>
      <p:pic>
        <p:nvPicPr>
          <p:cNvPr id="53" name="Picture 52"/>
          <p:cNvPicPr>
            <a:picLocks noChangeAspect="1"/>
          </p:cNvPicPr>
          <p:nvPr/>
        </p:nvPicPr>
        <p:blipFill>
          <a:blip r:embed="rId6"/>
          <a:stretch>
            <a:fillRect/>
          </a:stretch>
        </p:blipFill>
        <p:spPr>
          <a:xfrm>
            <a:off x="3147906" y="2197111"/>
            <a:ext cx="8741442" cy="2887971"/>
          </a:xfrm>
          <a:prstGeom prst="rect">
            <a:avLst/>
          </a:prstGeom>
        </p:spPr>
      </p:pic>
      <p:sp>
        <p:nvSpPr>
          <p:cNvPr id="54" name="TextBox 53"/>
          <p:cNvSpPr txBox="1"/>
          <p:nvPr/>
        </p:nvSpPr>
        <p:spPr>
          <a:xfrm>
            <a:off x="5510046" y="5274883"/>
            <a:ext cx="5230150" cy="584775"/>
          </a:xfrm>
          <a:prstGeom prst="rect">
            <a:avLst/>
          </a:prstGeom>
          <a:noFill/>
        </p:spPr>
        <p:txBody>
          <a:bodyPr wrap="none" rtlCol="0">
            <a:spAutoFit/>
          </a:bodyPr>
          <a:lstStyle/>
          <a:p>
            <a:r>
              <a:rPr lang="en-US" sz="3200" dirty="0" smtClean="0"/>
              <a:t>Top-down parse for id + id * id</a:t>
            </a:r>
            <a:endParaRPr lang="en-US" sz="3200" dirty="0"/>
          </a:p>
        </p:txBody>
      </p:sp>
    </p:spTree>
    <p:extLst>
      <p:ext uri="{BB962C8B-B14F-4D97-AF65-F5344CB8AC3E}">
        <p14:creationId xmlns:p14="http://schemas.microsoft.com/office/powerpoint/2010/main" val="19817944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735964" y="667745"/>
            <a:ext cx="5497606" cy="564748"/>
          </a:xfrm>
          <a:prstGeom prst="rect">
            <a:avLst/>
          </a:prstGeom>
        </p:spPr>
        <p:txBody>
          <a:bodyPr vert="horz" wrap="square" lIns="0" tIns="10646" rIns="0" bIns="0" rtlCol="0" anchor="ctr">
            <a:spAutoFit/>
          </a:bodyPr>
          <a:lstStyle/>
          <a:p>
            <a:pPr algn="ctr"/>
            <a:r>
              <a:rPr lang="en-US" sz="4000" b="1" dirty="0" smtClean="0">
                <a:latin typeface="+mj-lt"/>
                <a:ea typeface="Times New Roman" panose="02020603050405020304" pitchFamily="18" charset="0"/>
              </a:rPr>
              <a:t>EXAMPLE </a:t>
            </a:r>
            <a:endParaRPr lang="en-US" sz="4000" b="1" dirty="0">
              <a:latin typeface="+mj-lt"/>
              <a:ea typeface="Times New Roman" panose="02020603050405020304" pitchFamily="18" charset="0"/>
            </a:endParaRPr>
          </a:p>
        </p:txBody>
      </p:sp>
      <p:pic>
        <p:nvPicPr>
          <p:cNvPr id="51" name="Picture 50"/>
          <p:cNvPicPr>
            <a:picLocks noChangeAspect="1"/>
          </p:cNvPicPr>
          <p:nvPr/>
        </p:nvPicPr>
        <p:blipFill>
          <a:blip r:embed="rId6"/>
          <a:stretch>
            <a:fillRect/>
          </a:stretch>
        </p:blipFill>
        <p:spPr>
          <a:xfrm>
            <a:off x="4738700" y="1688845"/>
            <a:ext cx="6613319" cy="5105871"/>
          </a:xfrm>
          <a:prstGeom prst="rect">
            <a:avLst/>
          </a:prstGeom>
        </p:spPr>
      </p:pic>
      <p:sp>
        <p:nvSpPr>
          <p:cNvPr id="52" name="TextBox 51"/>
          <p:cNvSpPr txBox="1"/>
          <p:nvPr/>
        </p:nvSpPr>
        <p:spPr>
          <a:xfrm>
            <a:off x="1555589" y="2718286"/>
            <a:ext cx="2247936" cy="3046988"/>
          </a:xfrm>
          <a:prstGeom prst="rect">
            <a:avLst/>
          </a:prstGeom>
          <a:noFill/>
        </p:spPr>
        <p:txBody>
          <a:bodyPr wrap="square" rtlCol="0">
            <a:spAutoFit/>
          </a:bodyPr>
          <a:lstStyle/>
          <a:p>
            <a:r>
              <a:rPr lang="en-US" sz="3200" dirty="0" smtClean="0"/>
              <a:t>Moves made by a predictive parser on input </a:t>
            </a:r>
          </a:p>
          <a:p>
            <a:r>
              <a:rPr lang="en-US" sz="3200" smtClean="0"/>
              <a:t>id + id * id</a:t>
            </a:r>
            <a:endParaRPr lang="en-US" sz="3200" dirty="0"/>
          </a:p>
        </p:txBody>
      </p:sp>
    </p:spTree>
    <p:extLst>
      <p:ext uri="{BB962C8B-B14F-4D97-AF65-F5344CB8AC3E}">
        <p14:creationId xmlns:p14="http://schemas.microsoft.com/office/powerpoint/2010/main" val="945471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object 3"/>
          <p:cNvGrpSpPr/>
          <p:nvPr/>
        </p:nvGrpSpPr>
        <p:grpSpPr>
          <a:xfrm>
            <a:off x="1303020" y="1138728"/>
            <a:ext cx="10172700" cy="647041"/>
            <a:chOff x="589026" y="1524000"/>
            <a:chExt cx="8501380" cy="546735"/>
          </a:xfrm>
        </p:grpSpPr>
        <p:sp>
          <p:nvSpPr>
            <p:cNvPr id="53"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4"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55" name="object 6"/>
            <p:cNvSpPr/>
            <p:nvPr/>
          </p:nvSpPr>
          <p:spPr>
            <a:xfrm>
              <a:off x="938784" y="1658873"/>
              <a:ext cx="3546348" cy="274320"/>
            </a:xfrm>
            <a:prstGeom prst="rect">
              <a:avLst/>
            </a:prstGeom>
            <a:blipFill>
              <a:blip r:embed="rId2" cstate="print"/>
              <a:stretch>
                <a:fillRect/>
              </a:stretch>
            </a:blipFill>
          </p:spPr>
          <p:txBody>
            <a:bodyPr wrap="square" lIns="0" tIns="0" rIns="0" bIns="0" rtlCol="0"/>
            <a:lstStyle/>
            <a:p>
              <a:endParaRPr sz="1588"/>
            </a:p>
          </p:txBody>
        </p:sp>
        <p:sp>
          <p:nvSpPr>
            <p:cNvPr id="56"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57" name="object 8"/>
            <p:cNvSpPr/>
            <p:nvPr/>
          </p:nvSpPr>
          <p:spPr>
            <a:xfrm>
              <a:off x="4553711" y="1658873"/>
              <a:ext cx="1978152" cy="274320"/>
            </a:xfrm>
            <a:prstGeom prst="rect">
              <a:avLst/>
            </a:prstGeom>
            <a:blipFill>
              <a:blip r:embed="rId3" cstate="print"/>
              <a:stretch>
                <a:fillRect/>
              </a:stretch>
            </a:blipFill>
          </p:spPr>
          <p:txBody>
            <a:bodyPr wrap="square" lIns="0" tIns="0" rIns="0" bIns="0" rtlCol="0"/>
            <a:lstStyle/>
            <a:p>
              <a:endParaRPr sz="1588" dirty="0"/>
            </a:p>
          </p:txBody>
        </p:sp>
        <p:sp>
          <p:nvSpPr>
            <p:cNvPr id="58"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59" name="object 10"/>
            <p:cNvSpPr/>
            <p:nvPr/>
          </p:nvSpPr>
          <p:spPr>
            <a:xfrm>
              <a:off x="6599681" y="1658873"/>
              <a:ext cx="443483" cy="274320"/>
            </a:xfrm>
            <a:prstGeom prst="rect">
              <a:avLst/>
            </a:prstGeom>
            <a:blipFill>
              <a:blip r:embed="rId4" cstate="print"/>
              <a:stretch>
                <a:fillRect/>
              </a:stretch>
            </a:blipFill>
          </p:spPr>
          <p:txBody>
            <a:bodyPr wrap="square" lIns="0" tIns="0" rIns="0" bIns="0" rtlCol="0"/>
            <a:lstStyle/>
            <a:p>
              <a:endParaRPr sz="1588"/>
            </a:p>
          </p:txBody>
        </p:sp>
        <p:sp>
          <p:nvSpPr>
            <p:cNvPr id="60"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61"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62"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63"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64"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65"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66"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67"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68"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69"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70"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71"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72"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73"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74"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75"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76"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77"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78"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79"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80"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81"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82"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83"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84"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85"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86"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87"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88"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89"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90"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91"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92"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93"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94"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95"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96"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97"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2" name="Rectangle 1"/>
          <p:cNvSpPr/>
          <p:nvPr/>
        </p:nvSpPr>
        <p:spPr>
          <a:xfrm>
            <a:off x="1063214" y="3312914"/>
            <a:ext cx="9967847" cy="830997"/>
          </a:xfrm>
          <a:prstGeom prst="rect">
            <a:avLst/>
          </a:prstGeom>
        </p:spPr>
        <p:txBody>
          <a:bodyPr wrap="square">
            <a:spAutoFit/>
          </a:bodyPr>
          <a:lstStyle/>
          <a:p>
            <a:pPr algn="ctr"/>
            <a:r>
              <a:rPr lang="en-US" sz="4800" b="1" dirty="0" smtClean="0"/>
              <a:t>Thank You</a:t>
            </a:r>
            <a:endParaRPr lang="en-US" sz="1400" dirty="0"/>
          </a:p>
        </p:txBody>
      </p:sp>
    </p:spTree>
    <p:extLst>
      <p:ext uri="{BB962C8B-B14F-4D97-AF65-F5344CB8AC3E}">
        <p14:creationId xmlns:p14="http://schemas.microsoft.com/office/powerpoint/2010/main" val="1958142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5" y="710417"/>
            <a:ext cx="5497606"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Top-Down Parsing</a:t>
            </a:r>
            <a:endParaRPr lang="en-US" sz="4000" b="1" dirty="0">
              <a:latin typeface="+mj-lt"/>
              <a:ea typeface="Times New Roman" panose="02020603050405020304" pitchFamily="18" charset="0"/>
            </a:endParaRPr>
          </a:p>
        </p:txBody>
      </p:sp>
      <p:sp>
        <p:nvSpPr>
          <p:cNvPr id="51" name="TextBox 50"/>
          <p:cNvSpPr txBox="1"/>
          <p:nvPr/>
        </p:nvSpPr>
        <p:spPr>
          <a:xfrm>
            <a:off x="1115122" y="2131877"/>
            <a:ext cx="10236897" cy="4031873"/>
          </a:xfrm>
          <a:prstGeom prst="rect">
            <a:avLst/>
          </a:prstGeom>
          <a:noFill/>
        </p:spPr>
        <p:txBody>
          <a:bodyPr wrap="square" rtlCol="0">
            <a:spAutoFit/>
          </a:bodyPr>
          <a:lstStyle/>
          <a:p>
            <a:pPr fontAlgn="base"/>
            <a:r>
              <a:rPr lang="en-US" sz="3200" dirty="0"/>
              <a:t>The process of constructing the parse tree which starts from the root and goes down to the leaf is Top-Down Parsing</a:t>
            </a:r>
            <a:r>
              <a:rPr lang="en-US" sz="3200" dirty="0" smtClean="0"/>
              <a:t>.</a:t>
            </a:r>
          </a:p>
          <a:p>
            <a:pPr fontAlgn="base"/>
            <a:endParaRPr lang="en-US" sz="3200" dirty="0"/>
          </a:p>
          <a:p>
            <a:pPr marL="457200" indent="-457200" fontAlgn="base">
              <a:buFont typeface="Arial" panose="020B0604020202020204" pitchFamily="34" charset="0"/>
              <a:buChar char="•"/>
            </a:pPr>
            <a:r>
              <a:rPr lang="en-US" sz="3200" dirty="0"/>
              <a:t>Top-Down Parsers constructs from the Grammar which is free from ambiguity and left recursion.</a:t>
            </a:r>
          </a:p>
          <a:p>
            <a:pPr marL="457200" indent="-457200" fontAlgn="base">
              <a:buFont typeface="Arial" panose="020B0604020202020204" pitchFamily="34" charset="0"/>
              <a:buChar char="•"/>
            </a:pPr>
            <a:r>
              <a:rPr lang="en-US" sz="3200" dirty="0"/>
              <a:t>Top Down Parsers uses leftmost derivation to construct a parse tree.</a:t>
            </a:r>
          </a:p>
          <a:p>
            <a:pPr marL="457200" indent="-457200" fontAlgn="base">
              <a:buFont typeface="Arial" panose="020B0604020202020204" pitchFamily="34" charset="0"/>
              <a:buChar char="•"/>
            </a:pPr>
            <a:r>
              <a:rPr lang="en-US" sz="3200" dirty="0"/>
              <a:t>It allows a grammar which is free from Left Factoring.</a:t>
            </a:r>
          </a:p>
        </p:txBody>
      </p:sp>
    </p:spTree>
    <p:extLst>
      <p:ext uri="{BB962C8B-B14F-4D97-AF65-F5344CB8AC3E}">
        <p14:creationId xmlns:p14="http://schemas.microsoft.com/office/powerpoint/2010/main" val="1021140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4"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Classification of Top-Down Parsing</a:t>
            </a:r>
            <a:endParaRPr lang="en-US" sz="4000" b="1" dirty="0">
              <a:latin typeface="+mj-lt"/>
              <a:ea typeface="Times New Roman" panose="02020603050405020304" pitchFamily="18" charset="0"/>
            </a:endParaRPr>
          </a:p>
        </p:txBody>
      </p:sp>
      <p:sp>
        <p:nvSpPr>
          <p:cNvPr id="51" name="TextBox 50"/>
          <p:cNvSpPr txBox="1"/>
          <p:nvPr/>
        </p:nvSpPr>
        <p:spPr>
          <a:xfrm>
            <a:off x="944325" y="2637256"/>
            <a:ext cx="10236897" cy="3539430"/>
          </a:xfrm>
          <a:prstGeom prst="rect">
            <a:avLst/>
          </a:prstGeom>
          <a:noFill/>
        </p:spPr>
        <p:txBody>
          <a:bodyPr wrap="square" rtlCol="0">
            <a:spAutoFit/>
          </a:bodyPr>
          <a:lstStyle/>
          <a:p>
            <a:pPr marL="514350" indent="-514350" fontAlgn="base">
              <a:buFont typeface="+mj-lt"/>
              <a:buAutoNum type="arabicPeriod"/>
            </a:pPr>
            <a:r>
              <a:rPr lang="en-US" sz="3200" b="1" dirty="0" smtClean="0"/>
              <a:t>With </a:t>
            </a:r>
            <a:r>
              <a:rPr lang="en-US" sz="3200" b="1" dirty="0"/>
              <a:t>Backtracking:</a:t>
            </a:r>
            <a:r>
              <a:rPr lang="en-US" sz="3200" dirty="0"/>
              <a:t> </a:t>
            </a:r>
            <a:endParaRPr lang="en-US" sz="3200" dirty="0" smtClean="0"/>
          </a:p>
          <a:p>
            <a:pPr marL="1371600" lvl="2" indent="-457200" fontAlgn="base">
              <a:buFont typeface="Arial" panose="020B0604020202020204" pitchFamily="34" charset="0"/>
              <a:buChar char="•"/>
            </a:pPr>
            <a:r>
              <a:rPr lang="en-US" sz="3200" dirty="0" smtClean="0"/>
              <a:t>Brute </a:t>
            </a:r>
            <a:r>
              <a:rPr lang="en-US" sz="3200" dirty="0"/>
              <a:t>Force Technique</a:t>
            </a:r>
          </a:p>
          <a:p>
            <a:pPr marL="514350" indent="-514350" fontAlgn="base">
              <a:buFont typeface="+mj-lt"/>
              <a:buAutoNum type="arabicPeriod"/>
            </a:pPr>
            <a:r>
              <a:rPr lang="en-US" sz="3200" b="1" dirty="0"/>
              <a:t>Without Backtracking</a:t>
            </a:r>
            <a:r>
              <a:rPr lang="en-US" sz="3200" b="1" dirty="0" smtClean="0"/>
              <a:t>:</a:t>
            </a:r>
          </a:p>
          <a:p>
            <a:pPr marL="1371600" lvl="2" indent="-457200" fontAlgn="base">
              <a:buFont typeface="Arial" panose="020B0604020202020204" pitchFamily="34" charset="0"/>
              <a:buChar char="•"/>
            </a:pPr>
            <a:r>
              <a:rPr lang="en-US" sz="3200" dirty="0" smtClean="0"/>
              <a:t>Recursive </a:t>
            </a:r>
            <a:r>
              <a:rPr lang="en-US" sz="3200" dirty="0"/>
              <a:t>Descent </a:t>
            </a:r>
            <a:r>
              <a:rPr lang="en-US" sz="3200" dirty="0" smtClean="0"/>
              <a:t>Parsing</a:t>
            </a:r>
          </a:p>
          <a:p>
            <a:pPr marL="1371600" lvl="2" indent="-457200" fontAlgn="base">
              <a:buFont typeface="Arial" panose="020B0604020202020204" pitchFamily="34" charset="0"/>
              <a:buChar char="•"/>
            </a:pPr>
            <a:r>
              <a:rPr lang="en-US" sz="3200" dirty="0" smtClean="0"/>
              <a:t>Predictive </a:t>
            </a:r>
            <a:r>
              <a:rPr lang="en-US" sz="3200" dirty="0"/>
              <a:t>Parsing or Non-Recursive Parsing or LL(1) Parsing or Table Driver </a:t>
            </a:r>
            <a:r>
              <a:rPr lang="en-US" sz="3200" dirty="0" smtClean="0"/>
              <a:t>Parsing</a:t>
            </a:r>
          </a:p>
          <a:p>
            <a:pPr marL="1371600" lvl="2" indent="-457200" fontAlgn="base">
              <a:buFont typeface="Arial" panose="020B0604020202020204" pitchFamily="34" charset="0"/>
              <a:buChar char="•"/>
            </a:pPr>
            <a:endParaRPr lang="en-US" sz="3200" dirty="0"/>
          </a:p>
        </p:txBody>
      </p:sp>
      <p:pic>
        <p:nvPicPr>
          <p:cNvPr id="52" name="Picture 51"/>
          <p:cNvPicPr>
            <a:picLocks noChangeAspect="1"/>
          </p:cNvPicPr>
          <p:nvPr/>
        </p:nvPicPr>
        <p:blipFill>
          <a:blip r:embed="rId6"/>
          <a:stretch>
            <a:fillRect/>
          </a:stretch>
        </p:blipFill>
        <p:spPr>
          <a:xfrm>
            <a:off x="6307728" y="1665615"/>
            <a:ext cx="5581399" cy="2422291"/>
          </a:xfrm>
          <a:prstGeom prst="rect">
            <a:avLst/>
          </a:prstGeom>
        </p:spPr>
      </p:pic>
    </p:spTree>
    <p:extLst>
      <p:ext uri="{BB962C8B-B14F-4D97-AF65-F5344CB8AC3E}">
        <p14:creationId xmlns:p14="http://schemas.microsoft.com/office/powerpoint/2010/main" val="2740749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4"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Classification of Top-Down Parsing</a:t>
            </a:r>
            <a:endParaRPr lang="en-US" sz="4000" b="1" dirty="0">
              <a:latin typeface="+mj-lt"/>
              <a:ea typeface="Times New Roman" panose="02020603050405020304" pitchFamily="18" charset="0"/>
            </a:endParaRPr>
          </a:p>
        </p:txBody>
      </p:sp>
      <p:sp>
        <p:nvSpPr>
          <p:cNvPr id="51" name="TextBox 50"/>
          <p:cNvSpPr txBox="1"/>
          <p:nvPr/>
        </p:nvSpPr>
        <p:spPr>
          <a:xfrm>
            <a:off x="1115122" y="2014647"/>
            <a:ext cx="10236897" cy="4524315"/>
          </a:xfrm>
          <a:prstGeom prst="rect">
            <a:avLst/>
          </a:prstGeom>
          <a:noFill/>
        </p:spPr>
        <p:txBody>
          <a:bodyPr wrap="square" rtlCol="0">
            <a:spAutoFit/>
          </a:bodyPr>
          <a:lstStyle/>
          <a:p>
            <a:pPr fontAlgn="base"/>
            <a:r>
              <a:rPr lang="en-US" sz="3200" b="1" dirty="0"/>
              <a:t>Brute Force Technique or Recursive Descent Parsing –</a:t>
            </a:r>
            <a:endParaRPr lang="en-US" sz="3200" dirty="0"/>
          </a:p>
          <a:p>
            <a:pPr marL="514350" indent="-514350" fontAlgn="base">
              <a:buFont typeface="+mj-lt"/>
              <a:buAutoNum type="arabicPeriod"/>
            </a:pPr>
            <a:r>
              <a:rPr lang="en-US" sz="3200" dirty="0"/>
              <a:t>Whenever a Non-terminal spend first time then go with the first alternative and compare with the given I/P String</a:t>
            </a:r>
          </a:p>
          <a:p>
            <a:pPr marL="514350" indent="-514350" fontAlgn="base">
              <a:buFont typeface="+mj-lt"/>
              <a:buAutoNum type="arabicPeriod"/>
            </a:pPr>
            <a:r>
              <a:rPr lang="en-US" sz="3200" dirty="0"/>
              <a:t>If matching doesn’t occur then go with the second alternative and compare with the given I/P String.</a:t>
            </a:r>
          </a:p>
          <a:p>
            <a:pPr marL="514350" indent="-514350" fontAlgn="base">
              <a:buFont typeface="+mj-lt"/>
              <a:buAutoNum type="arabicPeriod"/>
            </a:pPr>
            <a:r>
              <a:rPr lang="en-US" sz="3200" dirty="0"/>
              <a:t>If matching again not found then go with the alternative and so on.</a:t>
            </a:r>
          </a:p>
          <a:p>
            <a:pPr marL="514350" indent="-514350" fontAlgn="base">
              <a:buFont typeface="+mj-lt"/>
              <a:buAutoNum type="arabicPeriod"/>
            </a:pPr>
            <a:r>
              <a:rPr lang="en-US" sz="3200" dirty="0"/>
              <a:t>Moreover, If matching occurs for at least one alternative, then the I/P string is parsed successfully.</a:t>
            </a:r>
          </a:p>
        </p:txBody>
      </p:sp>
    </p:spTree>
    <p:extLst>
      <p:ext uri="{BB962C8B-B14F-4D97-AF65-F5344CB8AC3E}">
        <p14:creationId xmlns:p14="http://schemas.microsoft.com/office/powerpoint/2010/main" val="378642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61883" y="1344706"/>
            <a:ext cx="252132" cy="470647"/>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303020" y="1138728"/>
            <a:ext cx="10172700" cy="647041"/>
            <a:chOff x="589026" y="1524000"/>
            <a:chExt cx="8501380" cy="546735"/>
          </a:xfrm>
        </p:grpSpPr>
        <p:sp>
          <p:nvSpPr>
            <p:cNvPr id="4" name="object 4"/>
            <p:cNvSpPr/>
            <p:nvPr/>
          </p:nvSpPr>
          <p:spPr>
            <a:xfrm>
              <a:off x="87020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0007C"/>
            </a:solidFill>
          </p:spPr>
          <p:txBody>
            <a:bodyPr wrap="square" lIns="0" tIns="0" rIns="0" bIns="0" rtlCol="0"/>
            <a:lstStyle/>
            <a:p>
              <a:endParaRPr sz="1588"/>
            </a:p>
          </p:txBody>
        </p:sp>
        <p:sp>
          <p:nvSpPr>
            <p:cNvPr id="5" name="object 5"/>
            <p:cNvSpPr/>
            <p:nvPr/>
          </p:nvSpPr>
          <p:spPr>
            <a:xfrm>
              <a:off x="90449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07077C"/>
            </a:solidFill>
          </p:spPr>
          <p:txBody>
            <a:bodyPr wrap="square" lIns="0" tIns="0" rIns="0" bIns="0" rtlCol="0"/>
            <a:lstStyle/>
            <a:p>
              <a:endParaRPr sz="1588"/>
            </a:p>
          </p:txBody>
        </p:sp>
        <p:sp>
          <p:nvSpPr>
            <p:cNvPr id="6" name="object 6"/>
            <p:cNvSpPr/>
            <p:nvPr/>
          </p:nvSpPr>
          <p:spPr>
            <a:xfrm>
              <a:off x="938784" y="1658873"/>
              <a:ext cx="3546348" cy="27432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448513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9A9AB7"/>
            </a:solidFill>
          </p:spPr>
          <p:txBody>
            <a:bodyPr wrap="square" lIns="0" tIns="0" rIns="0" bIns="0" rtlCol="0"/>
            <a:lstStyle/>
            <a:p>
              <a:endParaRPr sz="1588"/>
            </a:p>
          </p:txBody>
        </p:sp>
        <p:sp>
          <p:nvSpPr>
            <p:cNvPr id="8" name="object 8"/>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sz="1588" dirty="0"/>
            </a:p>
          </p:txBody>
        </p:sp>
        <p:sp>
          <p:nvSpPr>
            <p:cNvPr id="9" name="object 9"/>
            <p:cNvSpPr/>
            <p:nvPr/>
          </p:nvSpPr>
          <p:spPr>
            <a:xfrm>
              <a:off x="6531864"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DBDBE4"/>
            </a:solidFill>
          </p:spPr>
          <p:txBody>
            <a:bodyPr wrap="square" lIns="0" tIns="0" rIns="0" bIns="0" rtlCol="0"/>
            <a:lstStyle/>
            <a:p>
              <a:endParaRPr sz="1588"/>
            </a:p>
          </p:txBody>
        </p:sp>
        <p:sp>
          <p:nvSpPr>
            <p:cNvPr id="10" name="object 10"/>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sz="1588"/>
            </a:p>
          </p:txBody>
        </p:sp>
        <p:sp>
          <p:nvSpPr>
            <p:cNvPr id="11" name="object 11"/>
            <p:cNvSpPr/>
            <p:nvPr/>
          </p:nvSpPr>
          <p:spPr>
            <a:xfrm>
              <a:off x="704316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6E6EC"/>
            </a:solidFill>
          </p:spPr>
          <p:txBody>
            <a:bodyPr wrap="square" lIns="0" tIns="0" rIns="0" bIns="0" rtlCol="0"/>
            <a:lstStyle/>
            <a:p>
              <a:endParaRPr sz="1588"/>
            </a:p>
          </p:txBody>
        </p:sp>
        <p:sp>
          <p:nvSpPr>
            <p:cNvPr id="12" name="object 12"/>
            <p:cNvSpPr/>
            <p:nvPr/>
          </p:nvSpPr>
          <p:spPr>
            <a:xfrm>
              <a:off x="7111745"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7E7ED"/>
            </a:solidFill>
          </p:spPr>
          <p:txBody>
            <a:bodyPr wrap="square" lIns="0" tIns="0" rIns="0" bIns="0" rtlCol="0"/>
            <a:lstStyle/>
            <a:p>
              <a:endParaRPr sz="1588"/>
            </a:p>
          </p:txBody>
        </p:sp>
        <p:sp>
          <p:nvSpPr>
            <p:cNvPr id="13" name="object 13"/>
            <p:cNvSpPr/>
            <p:nvPr/>
          </p:nvSpPr>
          <p:spPr>
            <a:xfrm>
              <a:off x="717956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8E8EE"/>
            </a:solidFill>
          </p:spPr>
          <p:txBody>
            <a:bodyPr wrap="square" lIns="0" tIns="0" rIns="0" bIns="0" rtlCol="0"/>
            <a:lstStyle/>
            <a:p>
              <a:endParaRPr sz="1588"/>
            </a:p>
          </p:txBody>
        </p:sp>
        <p:sp>
          <p:nvSpPr>
            <p:cNvPr id="14" name="object 14"/>
            <p:cNvSpPr/>
            <p:nvPr/>
          </p:nvSpPr>
          <p:spPr>
            <a:xfrm>
              <a:off x="7213854"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9E9EE"/>
            </a:solidFill>
          </p:spPr>
          <p:txBody>
            <a:bodyPr wrap="square" lIns="0" tIns="0" rIns="0" bIns="0" rtlCol="0"/>
            <a:lstStyle/>
            <a:p>
              <a:endParaRPr sz="1588"/>
            </a:p>
          </p:txBody>
        </p:sp>
        <p:sp>
          <p:nvSpPr>
            <p:cNvPr id="15" name="object 15"/>
            <p:cNvSpPr/>
            <p:nvPr/>
          </p:nvSpPr>
          <p:spPr>
            <a:xfrm>
              <a:off x="7248144"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9E9EF"/>
            </a:solidFill>
          </p:spPr>
          <p:txBody>
            <a:bodyPr wrap="square" lIns="0" tIns="0" rIns="0" bIns="0" rtlCol="0"/>
            <a:lstStyle/>
            <a:p>
              <a:endParaRPr sz="1588"/>
            </a:p>
          </p:txBody>
        </p:sp>
        <p:sp>
          <p:nvSpPr>
            <p:cNvPr id="16" name="object 16"/>
            <p:cNvSpPr/>
            <p:nvPr/>
          </p:nvSpPr>
          <p:spPr>
            <a:xfrm>
              <a:off x="7281671"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AEAEF"/>
            </a:solidFill>
          </p:spPr>
          <p:txBody>
            <a:bodyPr wrap="square" lIns="0" tIns="0" rIns="0" bIns="0" rtlCol="0"/>
            <a:lstStyle/>
            <a:p>
              <a:endParaRPr sz="1588"/>
            </a:p>
          </p:txBody>
        </p:sp>
        <p:sp>
          <p:nvSpPr>
            <p:cNvPr id="17" name="object 17"/>
            <p:cNvSpPr/>
            <p:nvPr/>
          </p:nvSpPr>
          <p:spPr>
            <a:xfrm>
              <a:off x="73502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BEBF0"/>
            </a:solidFill>
          </p:spPr>
          <p:txBody>
            <a:bodyPr wrap="square" lIns="0" tIns="0" rIns="0" bIns="0" rtlCol="0"/>
            <a:lstStyle/>
            <a:p>
              <a:endParaRPr sz="1588"/>
            </a:p>
          </p:txBody>
        </p:sp>
        <p:sp>
          <p:nvSpPr>
            <p:cNvPr id="18" name="object 18"/>
            <p:cNvSpPr/>
            <p:nvPr/>
          </p:nvSpPr>
          <p:spPr>
            <a:xfrm>
              <a:off x="73845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ECECF0"/>
            </a:solidFill>
          </p:spPr>
          <p:txBody>
            <a:bodyPr wrap="square" lIns="0" tIns="0" rIns="0" bIns="0" rtlCol="0"/>
            <a:lstStyle/>
            <a:p>
              <a:endParaRPr sz="1588"/>
            </a:p>
          </p:txBody>
        </p:sp>
        <p:sp>
          <p:nvSpPr>
            <p:cNvPr id="19" name="object 19"/>
            <p:cNvSpPr/>
            <p:nvPr/>
          </p:nvSpPr>
          <p:spPr>
            <a:xfrm>
              <a:off x="7418832"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ECECF1"/>
            </a:solidFill>
          </p:spPr>
          <p:txBody>
            <a:bodyPr wrap="square" lIns="0" tIns="0" rIns="0" bIns="0" rtlCol="0"/>
            <a:lstStyle/>
            <a:p>
              <a:endParaRPr sz="1588"/>
            </a:p>
          </p:txBody>
        </p:sp>
        <p:sp>
          <p:nvSpPr>
            <p:cNvPr id="20" name="object 20"/>
            <p:cNvSpPr/>
            <p:nvPr/>
          </p:nvSpPr>
          <p:spPr>
            <a:xfrm>
              <a:off x="7452359"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DEDF1"/>
            </a:solidFill>
          </p:spPr>
          <p:txBody>
            <a:bodyPr wrap="square" lIns="0" tIns="0" rIns="0" bIns="0" rtlCol="0"/>
            <a:lstStyle/>
            <a:p>
              <a:endParaRPr sz="1588"/>
            </a:p>
          </p:txBody>
        </p:sp>
        <p:sp>
          <p:nvSpPr>
            <p:cNvPr id="21" name="object 21"/>
            <p:cNvSpPr/>
            <p:nvPr/>
          </p:nvSpPr>
          <p:spPr>
            <a:xfrm>
              <a:off x="7520940"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EEEEF2"/>
            </a:solidFill>
          </p:spPr>
          <p:txBody>
            <a:bodyPr wrap="square" lIns="0" tIns="0" rIns="0" bIns="0" rtlCol="0"/>
            <a:lstStyle/>
            <a:p>
              <a:endParaRPr sz="1588"/>
            </a:p>
          </p:txBody>
        </p:sp>
        <p:sp>
          <p:nvSpPr>
            <p:cNvPr id="22" name="object 22"/>
            <p:cNvSpPr/>
            <p:nvPr/>
          </p:nvSpPr>
          <p:spPr>
            <a:xfrm>
              <a:off x="7588757"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EFEFF3"/>
            </a:solidFill>
          </p:spPr>
          <p:txBody>
            <a:bodyPr wrap="square" lIns="0" tIns="0" rIns="0" bIns="0" rtlCol="0"/>
            <a:lstStyle/>
            <a:p>
              <a:endParaRPr sz="1588"/>
            </a:p>
          </p:txBody>
        </p:sp>
        <p:sp>
          <p:nvSpPr>
            <p:cNvPr id="23" name="object 23"/>
            <p:cNvSpPr/>
            <p:nvPr/>
          </p:nvSpPr>
          <p:spPr>
            <a:xfrm>
              <a:off x="7657337"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0F0F3"/>
            </a:solidFill>
          </p:spPr>
          <p:txBody>
            <a:bodyPr wrap="square" lIns="0" tIns="0" rIns="0" bIns="0" rtlCol="0"/>
            <a:lstStyle/>
            <a:p>
              <a:endParaRPr sz="1588"/>
            </a:p>
          </p:txBody>
        </p:sp>
        <p:sp>
          <p:nvSpPr>
            <p:cNvPr id="24" name="object 24"/>
            <p:cNvSpPr/>
            <p:nvPr/>
          </p:nvSpPr>
          <p:spPr>
            <a:xfrm>
              <a:off x="769162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0F0F4"/>
            </a:solidFill>
          </p:spPr>
          <p:txBody>
            <a:bodyPr wrap="square" lIns="0" tIns="0" rIns="0" bIns="0" rtlCol="0"/>
            <a:lstStyle/>
            <a:p>
              <a:endParaRPr sz="1588"/>
            </a:p>
          </p:txBody>
        </p:sp>
        <p:sp>
          <p:nvSpPr>
            <p:cNvPr id="25" name="object 25"/>
            <p:cNvSpPr/>
            <p:nvPr/>
          </p:nvSpPr>
          <p:spPr>
            <a:xfrm>
              <a:off x="7725156"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1F1F4"/>
            </a:solidFill>
          </p:spPr>
          <p:txBody>
            <a:bodyPr wrap="square" lIns="0" tIns="0" rIns="0" bIns="0" rtlCol="0"/>
            <a:lstStyle/>
            <a:p>
              <a:endParaRPr sz="1588"/>
            </a:p>
          </p:txBody>
        </p:sp>
        <p:sp>
          <p:nvSpPr>
            <p:cNvPr id="26" name="object 26"/>
            <p:cNvSpPr/>
            <p:nvPr/>
          </p:nvSpPr>
          <p:spPr>
            <a:xfrm>
              <a:off x="7793735"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1F1F5"/>
            </a:solidFill>
          </p:spPr>
          <p:txBody>
            <a:bodyPr wrap="square" lIns="0" tIns="0" rIns="0" bIns="0" rtlCol="0"/>
            <a:lstStyle/>
            <a:p>
              <a:endParaRPr sz="1588"/>
            </a:p>
          </p:txBody>
        </p:sp>
        <p:sp>
          <p:nvSpPr>
            <p:cNvPr id="27" name="object 27"/>
            <p:cNvSpPr/>
            <p:nvPr/>
          </p:nvSpPr>
          <p:spPr>
            <a:xfrm>
              <a:off x="7828026"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2F2F5"/>
            </a:solidFill>
          </p:spPr>
          <p:txBody>
            <a:bodyPr wrap="square" lIns="0" tIns="0" rIns="0" bIns="0" rtlCol="0"/>
            <a:lstStyle/>
            <a:p>
              <a:endParaRPr sz="1588"/>
            </a:p>
          </p:txBody>
        </p:sp>
        <p:sp>
          <p:nvSpPr>
            <p:cNvPr id="28" name="object 28"/>
            <p:cNvSpPr/>
            <p:nvPr/>
          </p:nvSpPr>
          <p:spPr>
            <a:xfrm>
              <a:off x="7895844"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3F3F6"/>
            </a:solidFill>
          </p:spPr>
          <p:txBody>
            <a:bodyPr wrap="square" lIns="0" tIns="0" rIns="0" bIns="0" rtlCol="0"/>
            <a:lstStyle/>
            <a:p>
              <a:endParaRPr sz="1588"/>
            </a:p>
          </p:txBody>
        </p:sp>
        <p:sp>
          <p:nvSpPr>
            <p:cNvPr id="29" name="object 29"/>
            <p:cNvSpPr/>
            <p:nvPr/>
          </p:nvSpPr>
          <p:spPr>
            <a:xfrm>
              <a:off x="799795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6"/>
            </a:solidFill>
          </p:spPr>
          <p:txBody>
            <a:bodyPr wrap="square" lIns="0" tIns="0" rIns="0" bIns="0" rtlCol="0"/>
            <a:lstStyle/>
            <a:p>
              <a:endParaRPr sz="1588"/>
            </a:p>
          </p:txBody>
        </p:sp>
        <p:sp>
          <p:nvSpPr>
            <p:cNvPr id="30" name="object 30"/>
            <p:cNvSpPr/>
            <p:nvPr/>
          </p:nvSpPr>
          <p:spPr>
            <a:xfrm>
              <a:off x="8032242"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4F4F7"/>
            </a:solidFill>
          </p:spPr>
          <p:txBody>
            <a:bodyPr wrap="square" lIns="0" tIns="0" rIns="0" bIns="0" rtlCol="0"/>
            <a:lstStyle/>
            <a:p>
              <a:endParaRPr sz="1588"/>
            </a:p>
          </p:txBody>
        </p:sp>
        <p:sp>
          <p:nvSpPr>
            <p:cNvPr id="31" name="object 31"/>
            <p:cNvSpPr/>
            <p:nvPr/>
          </p:nvSpPr>
          <p:spPr>
            <a:xfrm>
              <a:off x="8066532"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5F5F7"/>
            </a:solidFill>
          </p:spPr>
          <p:txBody>
            <a:bodyPr wrap="square" lIns="0" tIns="0" rIns="0" bIns="0" rtlCol="0"/>
            <a:lstStyle/>
            <a:p>
              <a:endParaRPr sz="1588"/>
            </a:p>
          </p:txBody>
        </p:sp>
        <p:sp>
          <p:nvSpPr>
            <p:cNvPr id="32" name="object 32"/>
            <p:cNvSpPr/>
            <p:nvPr/>
          </p:nvSpPr>
          <p:spPr>
            <a:xfrm>
              <a:off x="8134349"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5F5F8"/>
            </a:solidFill>
          </p:spPr>
          <p:txBody>
            <a:bodyPr wrap="square" lIns="0" tIns="0" rIns="0" bIns="0" rtlCol="0"/>
            <a:lstStyle/>
            <a:p>
              <a:endParaRPr sz="1588"/>
            </a:p>
          </p:txBody>
        </p:sp>
        <p:sp>
          <p:nvSpPr>
            <p:cNvPr id="33" name="object 33"/>
            <p:cNvSpPr/>
            <p:nvPr/>
          </p:nvSpPr>
          <p:spPr>
            <a:xfrm>
              <a:off x="8168640"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6F6F8"/>
            </a:solidFill>
          </p:spPr>
          <p:txBody>
            <a:bodyPr wrap="square" lIns="0" tIns="0" rIns="0" bIns="0" rtlCol="0"/>
            <a:lstStyle/>
            <a:p>
              <a:endParaRPr sz="1588"/>
            </a:p>
          </p:txBody>
        </p:sp>
        <p:sp>
          <p:nvSpPr>
            <p:cNvPr id="34" name="object 34"/>
            <p:cNvSpPr/>
            <p:nvPr/>
          </p:nvSpPr>
          <p:spPr>
            <a:xfrm>
              <a:off x="8270747"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7F7F9"/>
            </a:solidFill>
          </p:spPr>
          <p:txBody>
            <a:bodyPr wrap="square" lIns="0" tIns="0" rIns="0" bIns="0" rtlCol="0"/>
            <a:lstStyle/>
            <a:p>
              <a:endParaRPr sz="1588"/>
            </a:p>
          </p:txBody>
        </p:sp>
        <p:sp>
          <p:nvSpPr>
            <p:cNvPr id="35" name="object 35"/>
            <p:cNvSpPr/>
            <p:nvPr/>
          </p:nvSpPr>
          <p:spPr>
            <a:xfrm>
              <a:off x="8373618" y="1658873"/>
              <a:ext cx="33655" cy="274320"/>
            </a:xfrm>
            <a:custGeom>
              <a:avLst/>
              <a:gdLst/>
              <a:ahLst/>
              <a:cxnLst/>
              <a:rect l="l" t="t" r="r" b="b"/>
              <a:pathLst>
                <a:path w="33654" h="274319">
                  <a:moveTo>
                    <a:pt x="33527" y="274319"/>
                  </a:moveTo>
                  <a:lnTo>
                    <a:pt x="33527" y="0"/>
                  </a:lnTo>
                  <a:lnTo>
                    <a:pt x="0" y="0"/>
                  </a:lnTo>
                  <a:lnTo>
                    <a:pt x="0" y="274319"/>
                  </a:lnTo>
                  <a:lnTo>
                    <a:pt x="33527" y="274319"/>
                  </a:lnTo>
                  <a:close/>
                </a:path>
              </a:pathLst>
            </a:custGeom>
            <a:solidFill>
              <a:srgbClr val="F8F8F9"/>
            </a:solidFill>
          </p:spPr>
          <p:txBody>
            <a:bodyPr wrap="square" lIns="0" tIns="0" rIns="0" bIns="0" rtlCol="0"/>
            <a:lstStyle/>
            <a:p>
              <a:endParaRPr sz="1588"/>
            </a:p>
          </p:txBody>
        </p:sp>
        <p:sp>
          <p:nvSpPr>
            <p:cNvPr id="36" name="object 36"/>
            <p:cNvSpPr/>
            <p:nvPr/>
          </p:nvSpPr>
          <p:spPr>
            <a:xfrm>
              <a:off x="8407145" y="1658873"/>
              <a:ext cx="68580" cy="274320"/>
            </a:xfrm>
            <a:custGeom>
              <a:avLst/>
              <a:gdLst/>
              <a:ahLst/>
              <a:cxnLst/>
              <a:rect l="l" t="t" r="r" b="b"/>
              <a:pathLst>
                <a:path w="68579" h="274319">
                  <a:moveTo>
                    <a:pt x="68579" y="274319"/>
                  </a:moveTo>
                  <a:lnTo>
                    <a:pt x="68579" y="0"/>
                  </a:lnTo>
                  <a:lnTo>
                    <a:pt x="0" y="0"/>
                  </a:lnTo>
                  <a:lnTo>
                    <a:pt x="0" y="274319"/>
                  </a:lnTo>
                  <a:lnTo>
                    <a:pt x="68579" y="274319"/>
                  </a:lnTo>
                  <a:close/>
                </a:path>
              </a:pathLst>
            </a:custGeom>
            <a:solidFill>
              <a:srgbClr val="F8F8FA"/>
            </a:solidFill>
          </p:spPr>
          <p:txBody>
            <a:bodyPr wrap="square" lIns="0" tIns="0" rIns="0" bIns="0" rtlCol="0"/>
            <a:lstStyle/>
            <a:p>
              <a:endParaRPr sz="1588"/>
            </a:p>
          </p:txBody>
        </p:sp>
        <p:sp>
          <p:nvSpPr>
            <p:cNvPr id="37" name="object 37"/>
            <p:cNvSpPr/>
            <p:nvPr/>
          </p:nvSpPr>
          <p:spPr>
            <a:xfrm>
              <a:off x="8475726" y="1658873"/>
              <a:ext cx="102235" cy="274320"/>
            </a:xfrm>
            <a:custGeom>
              <a:avLst/>
              <a:gdLst/>
              <a:ahLst/>
              <a:cxnLst/>
              <a:rect l="l" t="t" r="r" b="b"/>
              <a:pathLst>
                <a:path w="102234" h="274319">
                  <a:moveTo>
                    <a:pt x="102107" y="274319"/>
                  </a:moveTo>
                  <a:lnTo>
                    <a:pt x="102107" y="0"/>
                  </a:lnTo>
                  <a:lnTo>
                    <a:pt x="0" y="0"/>
                  </a:lnTo>
                  <a:lnTo>
                    <a:pt x="0" y="274319"/>
                  </a:lnTo>
                  <a:lnTo>
                    <a:pt x="102107" y="274319"/>
                  </a:lnTo>
                  <a:close/>
                </a:path>
              </a:pathLst>
            </a:custGeom>
            <a:solidFill>
              <a:srgbClr val="F9F9FA"/>
            </a:solidFill>
          </p:spPr>
          <p:txBody>
            <a:bodyPr wrap="square" lIns="0" tIns="0" rIns="0" bIns="0" rtlCol="0"/>
            <a:lstStyle/>
            <a:p>
              <a:endParaRPr sz="1588"/>
            </a:p>
          </p:txBody>
        </p:sp>
        <p:sp>
          <p:nvSpPr>
            <p:cNvPr id="38" name="object 38"/>
            <p:cNvSpPr/>
            <p:nvPr/>
          </p:nvSpPr>
          <p:spPr>
            <a:xfrm>
              <a:off x="8577833"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9F9FB"/>
            </a:solidFill>
          </p:spPr>
          <p:txBody>
            <a:bodyPr wrap="square" lIns="0" tIns="0" rIns="0" bIns="0" rtlCol="0"/>
            <a:lstStyle/>
            <a:p>
              <a:endParaRPr sz="1588"/>
            </a:p>
          </p:txBody>
        </p:sp>
        <p:sp>
          <p:nvSpPr>
            <p:cNvPr id="39" name="object 39"/>
            <p:cNvSpPr/>
            <p:nvPr/>
          </p:nvSpPr>
          <p:spPr>
            <a:xfrm>
              <a:off x="8612123" y="1658873"/>
              <a:ext cx="136525" cy="274320"/>
            </a:xfrm>
            <a:custGeom>
              <a:avLst/>
              <a:gdLst/>
              <a:ahLst/>
              <a:cxnLst/>
              <a:rect l="l" t="t" r="r" b="b"/>
              <a:pathLst>
                <a:path w="136525" h="274319">
                  <a:moveTo>
                    <a:pt x="136398" y="274319"/>
                  </a:moveTo>
                  <a:lnTo>
                    <a:pt x="136398" y="0"/>
                  </a:lnTo>
                  <a:lnTo>
                    <a:pt x="0" y="0"/>
                  </a:lnTo>
                  <a:lnTo>
                    <a:pt x="0" y="274319"/>
                  </a:lnTo>
                  <a:lnTo>
                    <a:pt x="136398" y="274319"/>
                  </a:lnTo>
                  <a:close/>
                </a:path>
              </a:pathLst>
            </a:custGeom>
            <a:solidFill>
              <a:srgbClr val="FAFAFB"/>
            </a:solidFill>
          </p:spPr>
          <p:txBody>
            <a:bodyPr wrap="square" lIns="0" tIns="0" rIns="0" bIns="0" rtlCol="0"/>
            <a:lstStyle/>
            <a:p>
              <a:endParaRPr sz="1588"/>
            </a:p>
          </p:txBody>
        </p:sp>
        <p:sp>
          <p:nvSpPr>
            <p:cNvPr id="40" name="object 40"/>
            <p:cNvSpPr/>
            <p:nvPr/>
          </p:nvSpPr>
          <p:spPr>
            <a:xfrm>
              <a:off x="8748521" y="1658873"/>
              <a:ext cx="34290" cy="274320"/>
            </a:xfrm>
            <a:custGeom>
              <a:avLst/>
              <a:gdLst/>
              <a:ahLst/>
              <a:cxnLst/>
              <a:rect l="l" t="t" r="r" b="b"/>
              <a:pathLst>
                <a:path w="34290" h="274319">
                  <a:moveTo>
                    <a:pt x="34290" y="274319"/>
                  </a:moveTo>
                  <a:lnTo>
                    <a:pt x="34290" y="0"/>
                  </a:lnTo>
                  <a:lnTo>
                    <a:pt x="0" y="0"/>
                  </a:lnTo>
                  <a:lnTo>
                    <a:pt x="0" y="274319"/>
                  </a:lnTo>
                  <a:lnTo>
                    <a:pt x="34290" y="274319"/>
                  </a:lnTo>
                  <a:close/>
                </a:path>
              </a:pathLst>
            </a:custGeom>
            <a:solidFill>
              <a:srgbClr val="FBFBFB"/>
            </a:solidFill>
          </p:spPr>
          <p:txBody>
            <a:bodyPr wrap="square" lIns="0" tIns="0" rIns="0" bIns="0" rtlCol="0"/>
            <a:lstStyle/>
            <a:p>
              <a:endParaRPr sz="1588"/>
            </a:p>
          </p:txBody>
        </p:sp>
        <p:sp>
          <p:nvSpPr>
            <p:cNvPr id="41" name="object 41"/>
            <p:cNvSpPr/>
            <p:nvPr/>
          </p:nvSpPr>
          <p:spPr>
            <a:xfrm>
              <a:off x="8782811" y="1658873"/>
              <a:ext cx="136525" cy="274320"/>
            </a:xfrm>
            <a:custGeom>
              <a:avLst/>
              <a:gdLst/>
              <a:ahLst/>
              <a:cxnLst/>
              <a:rect l="l" t="t" r="r" b="b"/>
              <a:pathLst>
                <a:path w="136525" h="274319">
                  <a:moveTo>
                    <a:pt x="136398" y="274319"/>
                  </a:moveTo>
                  <a:lnTo>
                    <a:pt x="136398" y="0"/>
                  </a:lnTo>
                  <a:lnTo>
                    <a:pt x="0" y="0"/>
                  </a:lnTo>
                  <a:lnTo>
                    <a:pt x="0" y="274320"/>
                  </a:lnTo>
                  <a:lnTo>
                    <a:pt x="136398" y="274319"/>
                  </a:lnTo>
                  <a:close/>
                </a:path>
              </a:pathLst>
            </a:custGeom>
            <a:solidFill>
              <a:srgbClr val="FBFBFC"/>
            </a:solidFill>
          </p:spPr>
          <p:txBody>
            <a:bodyPr wrap="square" lIns="0" tIns="0" rIns="0" bIns="0" rtlCol="0"/>
            <a:lstStyle/>
            <a:p>
              <a:endParaRPr sz="1588"/>
            </a:p>
          </p:txBody>
        </p:sp>
        <p:sp>
          <p:nvSpPr>
            <p:cNvPr id="42" name="object 42"/>
            <p:cNvSpPr/>
            <p:nvPr/>
          </p:nvSpPr>
          <p:spPr>
            <a:xfrm>
              <a:off x="8919209" y="1658873"/>
              <a:ext cx="67945" cy="274320"/>
            </a:xfrm>
            <a:custGeom>
              <a:avLst/>
              <a:gdLst/>
              <a:ahLst/>
              <a:cxnLst/>
              <a:rect l="l" t="t" r="r" b="b"/>
              <a:pathLst>
                <a:path w="67945" h="274319">
                  <a:moveTo>
                    <a:pt x="67818" y="274319"/>
                  </a:moveTo>
                  <a:lnTo>
                    <a:pt x="67818" y="0"/>
                  </a:lnTo>
                  <a:lnTo>
                    <a:pt x="0" y="0"/>
                  </a:lnTo>
                  <a:lnTo>
                    <a:pt x="0" y="274319"/>
                  </a:lnTo>
                  <a:lnTo>
                    <a:pt x="67818" y="274319"/>
                  </a:lnTo>
                  <a:close/>
                </a:path>
              </a:pathLst>
            </a:custGeom>
            <a:solidFill>
              <a:srgbClr val="FCFCFC"/>
            </a:solidFill>
          </p:spPr>
          <p:txBody>
            <a:bodyPr wrap="square" lIns="0" tIns="0" rIns="0" bIns="0" rtlCol="0"/>
            <a:lstStyle/>
            <a:p>
              <a:endParaRPr sz="1588"/>
            </a:p>
          </p:txBody>
        </p:sp>
        <p:sp>
          <p:nvSpPr>
            <p:cNvPr id="43" name="object 43"/>
            <p:cNvSpPr/>
            <p:nvPr/>
          </p:nvSpPr>
          <p:spPr>
            <a:xfrm>
              <a:off x="8987028" y="1658873"/>
              <a:ext cx="102870" cy="274320"/>
            </a:xfrm>
            <a:custGeom>
              <a:avLst/>
              <a:gdLst/>
              <a:ahLst/>
              <a:cxnLst/>
              <a:rect l="l" t="t" r="r" b="b"/>
              <a:pathLst>
                <a:path w="102870" h="274319">
                  <a:moveTo>
                    <a:pt x="102870" y="274319"/>
                  </a:moveTo>
                  <a:lnTo>
                    <a:pt x="102870" y="0"/>
                  </a:lnTo>
                  <a:lnTo>
                    <a:pt x="0" y="0"/>
                  </a:lnTo>
                  <a:lnTo>
                    <a:pt x="0" y="274319"/>
                  </a:lnTo>
                  <a:lnTo>
                    <a:pt x="102870" y="274319"/>
                  </a:lnTo>
                  <a:close/>
                </a:path>
              </a:pathLst>
            </a:custGeom>
            <a:solidFill>
              <a:srgbClr val="FCFCFD"/>
            </a:solidFill>
          </p:spPr>
          <p:txBody>
            <a:bodyPr wrap="square" lIns="0" tIns="0" rIns="0" bIns="0" rtlCol="0"/>
            <a:lstStyle/>
            <a:p>
              <a:endParaRPr sz="1588"/>
            </a:p>
          </p:txBody>
        </p:sp>
        <p:sp>
          <p:nvSpPr>
            <p:cNvPr id="44" name="object 44"/>
            <p:cNvSpPr/>
            <p:nvPr/>
          </p:nvSpPr>
          <p:spPr>
            <a:xfrm>
              <a:off x="867156" y="1523999"/>
              <a:ext cx="277495" cy="271780"/>
            </a:xfrm>
            <a:custGeom>
              <a:avLst/>
              <a:gdLst/>
              <a:ahLst/>
              <a:cxnLst/>
              <a:rect l="l" t="t" r="r" b="b"/>
              <a:pathLst>
                <a:path w="277494" h="271780">
                  <a:moveTo>
                    <a:pt x="137922" y="134874"/>
                  </a:moveTo>
                  <a:lnTo>
                    <a:pt x="0" y="134874"/>
                  </a:lnTo>
                  <a:lnTo>
                    <a:pt x="0" y="271272"/>
                  </a:lnTo>
                  <a:lnTo>
                    <a:pt x="137922" y="271272"/>
                  </a:lnTo>
                  <a:lnTo>
                    <a:pt x="137922" y="134874"/>
                  </a:lnTo>
                  <a:close/>
                </a:path>
                <a:path w="277494" h="271780">
                  <a:moveTo>
                    <a:pt x="277368" y="0"/>
                  </a:moveTo>
                  <a:lnTo>
                    <a:pt x="137922" y="0"/>
                  </a:lnTo>
                  <a:lnTo>
                    <a:pt x="137922" y="134874"/>
                  </a:lnTo>
                  <a:lnTo>
                    <a:pt x="277368" y="134874"/>
                  </a:lnTo>
                  <a:lnTo>
                    <a:pt x="277368" y="0"/>
                  </a:lnTo>
                  <a:close/>
                </a:path>
              </a:pathLst>
            </a:custGeom>
            <a:solidFill>
              <a:srgbClr val="CCCCE6"/>
            </a:solidFill>
          </p:spPr>
          <p:txBody>
            <a:bodyPr wrap="square" lIns="0" tIns="0" rIns="0" bIns="0" rtlCol="0"/>
            <a:lstStyle/>
            <a:p>
              <a:endParaRPr sz="1588"/>
            </a:p>
          </p:txBody>
        </p:sp>
        <p:sp>
          <p:nvSpPr>
            <p:cNvPr id="45" name="object 45"/>
            <p:cNvSpPr/>
            <p:nvPr/>
          </p:nvSpPr>
          <p:spPr>
            <a:xfrm>
              <a:off x="1005077" y="1658873"/>
              <a:ext cx="139700" cy="142240"/>
            </a:xfrm>
            <a:custGeom>
              <a:avLst/>
              <a:gdLst/>
              <a:ahLst/>
              <a:cxnLst/>
              <a:rect l="l" t="t" r="r" b="b"/>
              <a:pathLst>
                <a:path w="139700" h="142239">
                  <a:moveTo>
                    <a:pt x="139446" y="141731"/>
                  </a:moveTo>
                  <a:lnTo>
                    <a:pt x="139446" y="0"/>
                  </a:lnTo>
                  <a:lnTo>
                    <a:pt x="0" y="0"/>
                  </a:lnTo>
                  <a:lnTo>
                    <a:pt x="0" y="141731"/>
                  </a:lnTo>
                  <a:lnTo>
                    <a:pt x="139446" y="141731"/>
                  </a:lnTo>
                  <a:close/>
                </a:path>
              </a:pathLst>
            </a:custGeom>
            <a:solidFill>
              <a:srgbClr val="9A9ACC"/>
            </a:solidFill>
          </p:spPr>
          <p:txBody>
            <a:bodyPr wrap="square" lIns="0" tIns="0" rIns="0" bIns="0" rtlCol="0"/>
            <a:lstStyle/>
            <a:p>
              <a:endParaRPr sz="1588"/>
            </a:p>
          </p:txBody>
        </p:sp>
        <p:sp>
          <p:nvSpPr>
            <p:cNvPr id="46" name="object 46"/>
            <p:cNvSpPr/>
            <p:nvPr/>
          </p:nvSpPr>
          <p:spPr>
            <a:xfrm>
              <a:off x="731520"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sz="1588"/>
            </a:p>
          </p:txBody>
        </p:sp>
        <p:sp>
          <p:nvSpPr>
            <p:cNvPr id="47" name="object 47"/>
            <p:cNvSpPr/>
            <p:nvPr/>
          </p:nvSpPr>
          <p:spPr>
            <a:xfrm>
              <a:off x="589026" y="1660397"/>
              <a:ext cx="140970" cy="138430"/>
            </a:xfrm>
            <a:custGeom>
              <a:avLst/>
              <a:gdLst/>
              <a:ahLst/>
              <a:cxnLst/>
              <a:rect l="l" t="t" r="r" b="b"/>
              <a:pathLst>
                <a:path w="140970" h="138430">
                  <a:moveTo>
                    <a:pt x="140970" y="137922"/>
                  </a:moveTo>
                  <a:lnTo>
                    <a:pt x="140970" y="0"/>
                  </a:lnTo>
                  <a:lnTo>
                    <a:pt x="0" y="0"/>
                  </a:lnTo>
                  <a:lnTo>
                    <a:pt x="0" y="137922"/>
                  </a:lnTo>
                  <a:lnTo>
                    <a:pt x="140970" y="137922"/>
                  </a:lnTo>
                  <a:close/>
                </a:path>
              </a:pathLst>
            </a:custGeom>
            <a:solidFill>
              <a:srgbClr val="00007C"/>
            </a:solidFill>
          </p:spPr>
          <p:txBody>
            <a:bodyPr wrap="square" lIns="0" tIns="0" rIns="0" bIns="0" rtlCol="0"/>
            <a:lstStyle/>
            <a:p>
              <a:endParaRPr sz="1588"/>
            </a:p>
          </p:txBody>
        </p:sp>
        <p:sp>
          <p:nvSpPr>
            <p:cNvPr id="48" name="object 48"/>
            <p:cNvSpPr/>
            <p:nvPr/>
          </p:nvSpPr>
          <p:spPr>
            <a:xfrm>
              <a:off x="731520" y="1795271"/>
              <a:ext cx="273685" cy="275590"/>
            </a:xfrm>
            <a:custGeom>
              <a:avLst/>
              <a:gdLst/>
              <a:ahLst/>
              <a:cxnLst/>
              <a:rect l="l" t="t" r="r" b="b"/>
              <a:pathLst>
                <a:path w="273684" h="275589">
                  <a:moveTo>
                    <a:pt x="273558" y="0"/>
                  </a:moveTo>
                  <a:lnTo>
                    <a:pt x="135636" y="0"/>
                  </a:lnTo>
                  <a:lnTo>
                    <a:pt x="135636" y="138684"/>
                  </a:lnTo>
                  <a:lnTo>
                    <a:pt x="0" y="138684"/>
                  </a:lnTo>
                  <a:lnTo>
                    <a:pt x="0" y="275082"/>
                  </a:lnTo>
                  <a:lnTo>
                    <a:pt x="137160" y="275082"/>
                  </a:lnTo>
                  <a:lnTo>
                    <a:pt x="137160" y="138684"/>
                  </a:lnTo>
                  <a:lnTo>
                    <a:pt x="273558" y="138684"/>
                  </a:lnTo>
                  <a:lnTo>
                    <a:pt x="273558" y="0"/>
                  </a:lnTo>
                  <a:close/>
                </a:path>
              </a:pathLst>
            </a:custGeom>
            <a:solidFill>
              <a:srgbClr val="9A9ACC"/>
            </a:solidFill>
          </p:spPr>
          <p:txBody>
            <a:bodyPr wrap="square" lIns="0" tIns="0" rIns="0" bIns="0" rtlCol="0"/>
            <a:lstStyle/>
            <a:p>
              <a:endParaRPr sz="1588"/>
            </a:p>
          </p:txBody>
        </p:sp>
      </p:grpSp>
      <p:sp>
        <p:nvSpPr>
          <p:cNvPr id="49" name="object 49"/>
          <p:cNvSpPr txBox="1">
            <a:spLocks noGrp="1"/>
          </p:cNvSpPr>
          <p:nvPr>
            <p:ph type="title"/>
          </p:nvPr>
        </p:nvSpPr>
        <p:spPr>
          <a:xfrm>
            <a:off x="1217234" y="710417"/>
            <a:ext cx="8788045" cy="564748"/>
          </a:xfrm>
          <a:prstGeom prst="rect">
            <a:avLst/>
          </a:prstGeom>
        </p:spPr>
        <p:txBody>
          <a:bodyPr vert="horz" wrap="square" lIns="0" tIns="10646" rIns="0" bIns="0" rtlCol="0" anchor="ctr">
            <a:spAutoFit/>
          </a:bodyPr>
          <a:lstStyle/>
          <a:p>
            <a:pPr algn="ctr"/>
            <a:r>
              <a:rPr lang="en-US" sz="4000" b="1" dirty="0" smtClean="0">
                <a:ea typeface="Times New Roman" panose="02020603050405020304" pitchFamily="18" charset="0"/>
              </a:rPr>
              <a:t>Classification of Top-Down Parsing</a:t>
            </a:r>
            <a:endParaRPr lang="en-US" sz="4000" b="1" dirty="0">
              <a:latin typeface="+mj-lt"/>
              <a:ea typeface="Times New Roman" panose="02020603050405020304" pitchFamily="18" charset="0"/>
            </a:endParaRPr>
          </a:p>
        </p:txBody>
      </p:sp>
      <p:sp>
        <p:nvSpPr>
          <p:cNvPr id="51" name="TextBox 50"/>
          <p:cNvSpPr txBox="1"/>
          <p:nvPr/>
        </p:nvSpPr>
        <p:spPr>
          <a:xfrm>
            <a:off x="1115122" y="1756741"/>
            <a:ext cx="10236897" cy="5201424"/>
          </a:xfrm>
          <a:prstGeom prst="rect">
            <a:avLst/>
          </a:prstGeom>
          <a:noFill/>
        </p:spPr>
        <p:txBody>
          <a:bodyPr wrap="square" rtlCol="0">
            <a:spAutoFit/>
          </a:bodyPr>
          <a:lstStyle/>
          <a:p>
            <a:pPr fontAlgn="base"/>
            <a:r>
              <a:rPr lang="en-US" sz="3200" b="1" dirty="0" smtClean="0"/>
              <a:t>Recursive </a:t>
            </a:r>
            <a:r>
              <a:rPr lang="en-US" sz="3200" b="1" dirty="0"/>
              <a:t>Descent Parsing </a:t>
            </a:r>
            <a:endParaRPr lang="en-US" sz="3200" dirty="0"/>
          </a:p>
          <a:p>
            <a:pPr fontAlgn="base"/>
            <a:r>
              <a:rPr lang="en-US" sz="3000" dirty="0"/>
              <a:t>A recursive-descent parsing program consists of a set of procedures, one for </a:t>
            </a:r>
            <a:r>
              <a:rPr lang="en-US" sz="3000" dirty="0" smtClean="0"/>
              <a:t>each nonterminal</a:t>
            </a:r>
            <a:r>
              <a:rPr lang="en-US" sz="3000" dirty="0"/>
              <a:t>. Execution begins with the procedure for the start symbol, which halts and announces success if its procedure body scans the entire input string.</a:t>
            </a:r>
          </a:p>
          <a:p>
            <a:pPr fontAlgn="base"/>
            <a:r>
              <a:rPr lang="en-US" sz="3000" dirty="0"/>
              <a:t>General recursive-descent may require backtracking; that is, it may require repeated scans over the input. However, backtracking is rarely needed to parse programming language constructs, so backtracking parsers are not seen frequently. Even for situations like natural language parsing, backtracking is not very efficient.</a:t>
            </a:r>
            <a:endParaRPr lang="en-US" sz="3000" dirty="0"/>
          </a:p>
        </p:txBody>
      </p:sp>
    </p:spTree>
    <p:extLst>
      <p:ext uri="{BB962C8B-B14F-4D97-AF65-F5344CB8AC3E}">
        <p14:creationId xmlns:p14="http://schemas.microsoft.com/office/powerpoint/2010/main" val="1282342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3133</TotalTime>
  <Words>3180</Words>
  <Application>Microsoft Office PowerPoint</Application>
  <PresentationFormat>Widescreen</PresentationFormat>
  <Paragraphs>254</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Times New Roman</vt:lpstr>
      <vt:lpstr>Wingdings</vt:lpstr>
      <vt:lpstr>Office Theme</vt:lpstr>
      <vt:lpstr>First &amp; Follow  and  LL(1) Grammar </vt:lpstr>
      <vt:lpstr>Parsers</vt:lpstr>
      <vt:lpstr>Top-Down Parsing</vt:lpstr>
      <vt:lpstr>Top-Down Parsing</vt:lpstr>
      <vt:lpstr>Top-Down Parsing</vt:lpstr>
      <vt:lpstr>Top-Down Parsing</vt:lpstr>
      <vt:lpstr>Classification of Top-Down Parsing</vt:lpstr>
      <vt:lpstr>Classification of Top-Down Parsing</vt:lpstr>
      <vt:lpstr>Classification of Top-Down Parsing</vt:lpstr>
      <vt:lpstr>Classification of Top-Down Parsing</vt:lpstr>
      <vt:lpstr>Classification of Top-Down Parsing</vt:lpstr>
      <vt:lpstr>Classification of Top-Down Parsing</vt:lpstr>
      <vt:lpstr>Classification of Top-Down Parsing</vt:lpstr>
      <vt:lpstr>FIRST &amp; FOLLOW</vt:lpstr>
      <vt:lpstr>FIRST &amp; FOLLOW</vt:lpstr>
      <vt:lpstr>FIRST SET</vt:lpstr>
      <vt:lpstr>RULES FOR FIRST SET</vt:lpstr>
      <vt:lpstr>RULES FOR FIRST SET</vt:lpstr>
      <vt:lpstr>FOLLOW SET</vt:lpstr>
      <vt:lpstr>RULES FOR FOLLOW SET</vt:lpstr>
      <vt:lpstr>EXAMPLE</vt:lpstr>
      <vt:lpstr>EXAMPLE</vt:lpstr>
      <vt:lpstr>EXAMPLE</vt:lpstr>
      <vt:lpstr>EXAMPLE</vt:lpstr>
      <vt:lpstr>EXAMPLE</vt:lpstr>
      <vt:lpstr>Transition Diagrams for Predictive Parsers</vt:lpstr>
      <vt:lpstr>Transition Diagrams for Predictive Parsers</vt:lpstr>
      <vt:lpstr>LL( 1 ) Grammars</vt:lpstr>
      <vt:lpstr>LL( 1 ) Grammars</vt:lpstr>
      <vt:lpstr>LL (1) Grammars</vt:lpstr>
      <vt:lpstr>LL (1) Grammars</vt:lpstr>
      <vt:lpstr>LL (1) Grammars</vt:lpstr>
      <vt:lpstr>LL (1) Grammars</vt:lpstr>
      <vt:lpstr>LL ( 1 ) Parser</vt:lpstr>
      <vt:lpstr>LL ( 1 ) Parser</vt:lpstr>
      <vt:lpstr>LL ( 1 ) Parser</vt:lpstr>
      <vt:lpstr>LL ( 1 ) Parser</vt:lpstr>
      <vt:lpstr>LL ( 1 ) Parser</vt:lpstr>
      <vt:lpstr>LL ( 1 ) Parser</vt:lpstr>
      <vt:lpstr>LL ( 1 ) Parser</vt:lpstr>
      <vt:lpstr>LL ( 1 ) Parser</vt:lpstr>
      <vt:lpstr>Non recursive Predictive Parsing</vt:lpstr>
      <vt:lpstr>Non recursive Predictive Parsing</vt:lpstr>
      <vt:lpstr>Non recursive Predictive Parsing</vt:lpstr>
      <vt:lpstr>CONSTRUCTING LL( 1 ) PARSING TABLE</vt:lpstr>
      <vt:lpstr>CONSTRUCTING LL( 1 ) PARSING TABLE</vt:lpstr>
      <vt:lpstr>EXAMPLE</vt:lpstr>
      <vt:lpstr>EXAMPLE </vt:lpstr>
      <vt:lpstr>EXAMPLE </vt:lpstr>
      <vt:lpstr>EXAMPLE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Compiler</dc:title>
  <dc:creator>Itrat Jassani</dc:creator>
  <cp:lastModifiedBy>Itrat Jassani</cp:lastModifiedBy>
  <cp:revision>89</cp:revision>
  <dcterms:created xsi:type="dcterms:W3CDTF">2021-02-19T12:42:14Z</dcterms:created>
  <dcterms:modified xsi:type="dcterms:W3CDTF">2021-04-26T09:35:10Z</dcterms:modified>
</cp:coreProperties>
</file>