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6" r:id="rId3"/>
    <p:sldId id="365" r:id="rId4"/>
    <p:sldId id="327" r:id="rId5"/>
    <p:sldId id="356" r:id="rId6"/>
    <p:sldId id="328" r:id="rId7"/>
    <p:sldId id="329" r:id="rId8"/>
    <p:sldId id="330" r:id="rId9"/>
    <p:sldId id="357" r:id="rId10"/>
    <p:sldId id="331" r:id="rId11"/>
    <p:sldId id="332" r:id="rId12"/>
    <p:sldId id="333" r:id="rId13"/>
    <p:sldId id="366" r:id="rId14"/>
    <p:sldId id="359" r:id="rId15"/>
    <p:sldId id="358" r:id="rId16"/>
    <p:sldId id="360" r:id="rId17"/>
    <p:sldId id="334" r:id="rId18"/>
    <p:sldId id="370" r:id="rId19"/>
    <p:sldId id="371" r:id="rId20"/>
    <p:sldId id="369" r:id="rId21"/>
    <p:sldId id="368" r:id="rId22"/>
    <p:sldId id="335" r:id="rId23"/>
    <p:sldId id="367" r:id="rId24"/>
    <p:sldId id="361" r:id="rId25"/>
    <p:sldId id="362" r:id="rId26"/>
    <p:sldId id="363" r:id="rId27"/>
    <p:sldId id="337" r:id="rId28"/>
    <p:sldId id="338" r:id="rId29"/>
    <p:sldId id="339" r:id="rId30"/>
    <p:sldId id="372" r:id="rId31"/>
    <p:sldId id="340" r:id="rId32"/>
    <p:sldId id="342" r:id="rId33"/>
    <p:sldId id="343" r:id="rId34"/>
    <p:sldId id="373" r:id="rId35"/>
    <p:sldId id="364" r:id="rId36"/>
    <p:sldId id="344" r:id="rId37"/>
    <p:sldId id="345" r:id="rId38"/>
    <p:sldId id="374" r:id="rId39"/>
    <p:sldId id="375" r:id="rId40"/>
    <p:sldId id="346" r:id="rId41"/>
    <p:sldId id="347" r:id="rId42"/>
    <p:sldId id="348" r:id="rId43"/>
    <p:sldId id="349" r:id="rId44"/>
    <p:sldId id="350" r:id="rId45"/>
    <p:sldId id="351" r:id="rId46"/>
    <p:sldId id="352" r:id="rId47"/>
    <p:sldId id="354" r:id="rId48"/>
    <p:sldId id="353" r:id="rId49"/>
    <p:sldId id="355" r:id="rId50"/>
    <p:sldId id="27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5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D501-B30C-47E1-A79F-A63D58366B5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59E6-CDDC-4370-9D6F-D48C94D0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3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D501-B30C-47E1-A79F-A63D58366B5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59E6-CDDC-4370-9D6F-D48C94D0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D501-B30C-47E1-A79F-A63D58366B5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59E6-CDDC-4370-9D6F-D48C94D0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D501-B30C-47E1-A79F-A63D58366B5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59E6-CDDC-4370-9D6F-D48C94D0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8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D501-B30C-47E1-A79F-A63D58366B5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59E6-CDDC-4370-9D6F-D48C94D0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9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D501-B30C-47E1-A79F-A63D58366B5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59E6-CDDC-4370-9D6F-D48C94D0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D501-B30C-47E1-A79F-A63D58366B5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59E6-CDDC-4370-9D6F-D48C94D0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4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D501-B30C-47E1-A79F-A63D58366B5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59E6-CDDC-4370-9D6F-D48C94D0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1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D501-B30C-47E1-A79F-A63D58366B5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59E6-CDDC-4370-9D6F-D48C94D0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0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D501-B30C-47E1-A79F-A63D58366B5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59E6-CDDC-4370-9D6F-D48C94D0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6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D501-B30C-47E1-A79F-A63D58366B5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59E6-CDDC-4370-9D6F-D48C94D0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1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9D501-B30C-47E1-A79F-A63D58366B5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B59E6-CDDC-4370-9D6F-D48C94D0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530631" y="2423855"/>
            <a:ext cx="11234415" cy="2503740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6000" b="1" dirty="0" smtClean="0">
                <a:latin typeface="+mj-lt"/>
                <a:ea typeface="Times New Roman" panose="02020603050405020304" pitchFamily="18" charset="0"/>
              </a:rPr>
              <a:t>Basic Bottom-up Parsing Techniques, </a:t>
            </a:r>
            <a:br>
              <a:rPr lang="en-US" sz="6000" b="1" dirty="0" smtClean="0">
                <a:latin typeface="+mj-lt"/>
                <a:ea typeface="Times New Roman" panose="02020603050405020304" pitchFamily="18" charset="0"/>
              </a:rPr>
            </a:br>
            <a:r>
              <a:rPr lang="en-US" sz="6000" b="1" dirty="0" smtClean="0">
                <a:latin typeface="+mj-lt"/>
                <a:ea typeface="Times New Roman" panose="02020603050405020304" pitchFamily="18" charset="0"/>
              </a:rPr>
              <a:t>SLR and </a:t>
            </a:r>
            <a:br>
              <a:rPr lang="en-US" sz="6000" b="1" dirty="0" smtClean="0">
                <a:latin typeface="+mj-lt"/>
                <a:ea typeface="Times New Roman" panose="02020603050405020304" pitchFamily="18" charset="0"/>
              </a:rPr>
            </a:br>
            <a:r>
              <a:rPr lang="en-US" sz="6000" b="1" dirty="0" smtClean="0">
                <a:latin typeface="+mj-lt"/>
                <a:ea typeface="Times New Roman" panose="02020603050405020304" pitchFamily="18" charset="0"/>
              </a:rPr>
              <a:t>Shift-reduce parsers </a:t>
            </a:r>
            <a:endParaRPr lang="en-US" sz="6000" b="1" dirty="0"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1832880" y="690422"/>
            <a:ext cx="1032821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HANDLE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15122" y="1828801"/>
            <a:ext cx="102368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If the grammar is unambiguous, then every right-sentential form of the grammar has exactly one handle.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We will see that ω is a string of terminals.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A right-most derivation in reverse can be obtained by handle-pruning. </a:t>
            </a:r>
            <a:endParaRPr lang="en-US" sz="3200" dirty="0" smtClean="0"/>
          </a:p>
          <a:p>
            <a:r>
              <a:rPr lang="en-US" sz="3200" dirty="0" smtClean="0"/>
              <a:t>S=γ0 </a:t>
            </a:r>
            <a:r>
              <a:rPr lang="en-US" sz="3200" dirty="0"/>
              <a:t>⇒ γ1 ⇒ γ2 ⇒ ... ⇒ γn-1 ⇒ </a:t>
            </a:r>
            <a:r>
              <a:rPr lang="en-US" sz="3200" dirty="0" err="1"/>
              <a:t>γn</a:t>
            </a:r>
            <a:r>
              <a:rPr lang="en-US" sz="3200" dirty="0"/>
              <a:t>= ω </a:t>
            </a:r>
            <a:r>
              <a:rPr lang="en-US" sz="3200" dirty="0" smtClean="0">
                <a:sym typeface="Wingdings" panose="05000000000000000000" pitchFamily="2" charset="2"/>
              </a:rPr>
              <a:t></a:t>
            </a:r>
            <a:r>
              <a:rPr lang="en-US" sz="3200" dirty="0" smtClean="0"/>
              <a:t>input </a:t>
            </a:r>
            <a:r>
              <a:rPr lang="en-US" sz="3200" dirty="0"/>
              <a:t>string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Start from </a:t>
            </a:r>
            <a:r>
              <a:rPr lang="en-US" sz="3200" dirty="0" err="1"/>
              <a:t>γn</a:t>
            </a:r>
            <a:r>
              <a:rPr lang="en-US" sz="3200" dirty="0"/>
              <a:t>, find a handle An→βn in </a:t>
            </a:r>
            <a:r>
              <a:rPr lang="en-US" sz="3200" dirty="0" err="1"/>
              <a:t>γn</a:t>
            </a:r>
            <a:r>
              <a:rPr lang="en-US" sz="3200" dirty="0"/>
              <a:t>, and replace βn in by An to get γn-1.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Then find a handle An-1→βn-1 in γn-1, and replace βn-1 in by An-1 to get γn-2. </a:t>
            </a:r>
            <a:r>
              <a:rPr lang="en-US" sz="3200" dirty="0" smtClean="0"/>
              <a:t>• </a:t>
            </a:r>
            <a:r>
              <a:rPr lang="en-US" sz="3200" dirty="0"/>
              <a:t>Repeat this, until we reach S.</a:t>
            </a:r>
          </a:p>
        </p:txBody>
      </p:sp>
    </p:spTree>
    <p:extLst>
      <p:ext uri="{BB962C8B-B14F-4D97-AF65-F5344CB8AC3E}">
        <p14:creationId xmlns:p14="http://schemas.microsoft.com/office/powerpoint/2010/main" val="373665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1119204" y="690422"/>
            <a:ext cx="1032821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HANDLE EXAMPLE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15122" y="1828801"/>
            <a:ext cx="1023689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E</a:t>
            </a:r>
            <a:r>
              <a:rPr lang="en-US" sz="3200" dirty="0" smtClean="0">
                <a:sym typeface="Wingdings" panose="05000000000000000000" pitchFamily="2" charset="2"/>
              </a:rPr>
              <a:t> E + T | T</a:t>
            </a:r>
          </a:p>
          <a:p>
            <a:pPr algn="ctr"/>
            <a:r>
              <a:rPr lang="en-US" sz="3200" dirty="0" smtClean="0">
                <a:sym typeface="Wingdings" panose="05000000000000000000" pitchFamily="2" charset="2"/>
              </a:rPr>
              <a:t>TT * F | F</a:t>
            </a:r>
          </a:p>
          <a:p>
            <a:pPr algn="ctr"/>
            <a:r>
              <a:rPr lang="en-US" sz="3200" dirty="0" smtClean="0">
                <a:sym typeface="Wingdings" panose="05000000000000000000" pitchFamily="2" charset="2"/>
              </a:rPr>
              <a:t>F ( E ) | id</a:t>
            </a:r>
          </a:p>
          <a:p>
            <a:pPr algn="ctr"/>
            <a:endParaRPr lang="en-US" sz="3200" dirty="0" smtClean="0">
              <a:sym typeface="Wingdings" panose="05000000000000000000" pitchFamily="2" charset="2"/>
            </a:endParaRPr>
          </a:p>
          <a:p>
            <a:r>
              <a:rPr lang="en-US" sz="3200" dirty="0"/>
              <a:t>Right-Most Derivation of </a:t>
            </a:r>
            <a:r>
              <a:rPr lang="en-US" sz="3200" dirty="0" err="1"/>
              <a:t>id+id</a:t>
            </a:r>
            <a:r>
              <a:rPr lang="en-US" sz="3200" dirty="0"/>
              <a:t>*id is </a:t>
            </a:r>
            <a:endParaRPr lang="en-US" sz="3200" dirty="0" smtClean="0"/>
          </a:p>
          <a:p>
            <a:pPr algn="ctr"/>
            <a:r>
              <a:rPr lang="en-US" sz="3200" dirty="0" smtClean="0"/>
              <a:t>E </a:t>
            </a:r>
            <a:r>
              <a:rPr lang="en-US" sz="3200" dirty="0"/>
              <a:t>⇒ E+T ⇒ E+T*F ⇒ E+T*id ⇒ </a:t>
            </a:r>
            <a:r>
              <a:rPr lang="en-US" sz="3200" dirty="0" smtClean="0"/>
              <a:t>E+F*id</a:t>
            </a:r>
          </a:p>
          <a:p>
            <a:pPr algn="ctr"/>
            <a:r>
              <a:rPr lang="en-US" sz="3200" dirty="0" smtClean="0"/>
              <a:t>⇒ </a:t>
            </a:r>
            <a:r>
              <a:rPr lang="en-US" sz="3200" dirty="0" err="1"/>
              <a:t>E+id</a:t>
            </a:r>
            <a:r>
              <a:rPr lang="en-US" sz="3200" dirty="0"/>
              <a:t>*id ⇒ </a:t>
            </a:r>
            <a:r>
              <a:rPr lang="en-US" sz="3200" dirty="0" err="1"/>
              <a:t>T+id</a:t>
            </a:r>
            <a:r>
              <a:rPr lang="en-US" sz="3200" dirty="0"/>
              <a:t>*id ⇒ </a:t>
            </a:r>
            <a:r>
              <a:rPr lang="en-US" sz="3200" dirty="0" err="1"/>
              <a:t>F+id</a:t>
            </a:r>
            <a:r>
              <a:rPr lang="en-US" sz="3200" dirty="0"/>
              <a:t>*id ⇒ </a:t>
            </a:r>
            <a:r>
              <a:rPr lang="en-US" sz="3200" dirty="0" err="1"/>
              <a:t>id+id</a:t>
            </a:r>
            <a:r>
              <a:rPr lang="en-US" sz="3200" dirty="0"/>
              <a:t>*id</a:t>
            </a:r>
          </a:p>
        </p:txBody>
      </p:sp>
    </p:spTree>
    <p:extLst>
      <p:ext uri="{BB962C8B-B14F-4D97-AF65-F5344CB8AC3E}">
        <p14:creationId xmlns:p14="http://schemas.microsoft.com/office/powerpoint/2010/main" val="308635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1119204" y="690422"/>
            <a:ext cx="1032821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HANDLE EXAMPLE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76669" y="5106783"/>
            <a:ext cx="10236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Handles are underlined in the right-sentential forms.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6"/>
          <a:srcRect r="60943"/>
          <a:stretch/>
        </p:blipFill>
        <p:spPr>
          <a:xfrm>
            <a:off x="448922" y="2057104"/>
            <a:ext cx="5260500" cy="283162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6"/>
          <a:srcRect l="59657"/>
          <a:stretch/>
        </p:blipFill>
        <p:spPr>
          <a:xfrm>
            <a:off x="6064348" y="2057104"/>
            <a:ext cx="5433658" cy="283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2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1119204" y="690422"/>
            <a:ext cx="1032821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HANDLE EXAMPLE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87658" y="1736926"/>
            <a:ext cx="1023689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Consider the following grammar</a:t>
            </a:r>
          </a:p>
          <a:p>
            <a:pPr marL="514350" indent="-514350">
              <a:buAutoNum type="arabicParenR"/>
            </a:pPr>
            <a:r>
              <a:rPr lang="en-US" sz="3000" dirty="0" smtClean="0"/>
              <a:t>E</a:t>
            </a:r>
            <a:r>
              <a:rPr lang="en-US" sz="3000" dirty="0" smtClean="0">
                <a:sym typeface="Wingdings" panose="05000000000000000000" pitchFamily="2" charset="2"/>
              </a:rPr>
              <a:t> E + E</a:t>
            </a:r>
          </a:p>
          <a:p>
            <a:pPr marL="514350" indent="-514350">
              <a:buFontTx/>
              <a:buAutoNum type="arabicParenR"/>
            </a:pPr>
            <a:r>
              <a:rPr lang="en-US" sz="3000" dirty="0"/>
              <a:t>E</a:t>
            </a:r>
            <a:r>
              <a:rPr lang="en-US" sz="3000" dirty="0">
                <a:sym typeface="Wingdings" panose="05000000000000000000" pitchFamily="2" charset="2"/>
              </a:rPr>
              <a:t> E </a:t>
            </a:r>
            <a:r>
              <a:rPr lang="en-US" sz="3000" dirty="0" smtClean="0">
                <a:sym typeface="Wingdings" panose="05000000000000000000" pitchFamily="2" charset="2"/>
              </a:rPr>
              <a:t>* E</a:t>
            </a:r>
          </a:p>
          <a:p>
            <a:pPr marL="514350" indent="-514350">
              <a:buFontTx/>
              <a:buAutoNum type="arabicParenR"/>
            </a:pPr>
            <a:r>
              <a:rPr lang="en-US" sz="3000" dirty="0"/>
              <a:t>E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smtClean="0">
                <a:sym typeface="Wingdings" panose="05000000000000000000" pitchFamily="2" charset="2"/>
              </a:rPr>
              <a:t>( E )</a:t>
            </a:r>
          </a:p>
          <a:p>
            <a:pPr marL="514350" indent="-514350">
              <a:buFontTx/>
              <a:buAutoNum type="arabicParenR"/>
            </a:pPr>
            <a:r>
              <a:rPr lang="en-US" sz="3000" dirty="0"/>
              <a:t>E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smtClean="0">
                <a:sym typeface="Wingdings" panose="05000000000000000000" pitchFamily="2" charset="2"/>
              </a:rPr>
              <a:t>id</a:t>
            </a:r>
          </a:p>
          <a:p>
            <a:r>
              <a:rPr lang="en-US" sz="3000" dirty="0" smtClean="0">
                <a:sym typeface="Wingdings" panose="05000000000000000000" pitchFamily="2" charset="2"/>
              </a:rPr>
              <a:t>And the rightmost derivation</a:t>
            </a:r>
          </a:p>
          <a:p>
            <a:r>
              <a:rPr lang="en-US" sz="3000" dirty="0"/>
              <a:t>E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u="sng" dirty="0">
                <a:sym typeface="Wingdings" panose="05000000000000000000" pitchFamily="2" charset="2"/>
              </a:rPr>
              <a:t>E + E</a:t>
            </a:r>
          </a:p>
          <a:p>
            <a:r>
              <a:rPr lang="en-US" sz="3000" dirty="0"/>
              <a:t>E</a:t>
            </a:r>
            <a:r>
              <a:rPr lang="en-US" sz="3000" dirty="0">
                <a:sym typeface="Wingdings" panose="05000000000000000000" pitchFamily="2" charset="2"/>
              </a:rPr>
              <a:t> E + </a:t>
            </a:r>
            <a:r>
              <a:rPr lang="en-US" sz="3000" u="sng" dirty="0" smtClean="0">
                <a:sym typeface="Wingdings" panose="05000000000000000000" pitchFamily="2" charset="2"/>
              </a:rPr>
              <a:t>E * E</a:t>
            </a:r>
          </a:p>
          <a:p>
            <a:r>
              <a:rPr lang="en-US" sz="3000" dirty="0"/>
              <a:t>E</a:t>
            </a:r>
            <a:r>
              <a:rPr lang="en-US" sz="3000" dirty="0">
                <a:sym typeface="Wingdings" panose="05000000000000000000" pitchFamily="2" charset="2"/>
              </a:rPr>
              <a:t> E + </a:t>
            </a:r>
            <a:r>
              <a:rPr lang="en-US" sz="3000" dirty="0" smtClean="0">
                <a:sym typeface="Wingdings" panose="05000000000000000000" pitchFamily="2" charset="2"/>
              </a:rPr>
              <a:t>E * </a:t>
            </a:r>
            <a:r>
              <a:rPr lang="en-US" sz="3000" u="sng" dirty="0" smtClean="0">
                <a:sym typeface="Wingdings" panose="05000000000000000000" pitchFamily="2" charset="2"/>
              </a:rPr>
              <a:t>id3</a:t>
            </a:r>
          </a:p>
          <a:p>
            <a:r>
              <a:rPr lang="en-US" sz="3000" dirty="0"/>
              <a:t>E</a:t>
            </a:r>
            <a:r>
              <a:rPr lang="en-US" sz="3000" dirty="0">
                <a:sym typeface="Wingdings" panose="05000000000000000000" pitchFamily="2" charset="2"/>
              </a:rPr>
              <a:t> E + </a:t>
            </a:r>
            <a:r>
              <a:rPr lang="en-US" sz="3000" u="sng" dirty="0" smtClean="0">
                <a:sym typeface="Wingdings" panose="05000000000000000000" pitchFamily="2" charset="2"/>
              </a:rPr>
              <a:t>id2</a:t>
            </a:r>
            <a:r>
              <a:rPr lang="en-US" sz="3000" dirty="0" smtClean="0">
                <a:sym typeface="Wingdings" panose="05000000000000000000" pitchFamily="2" charset="2"/>
              </a:rPr>
              <a:t> </a:t>
            </a:r>
            <a:r>
              <a:rPr lang="en-US" sz="3000" dirty="0">
                <a:sym typeface="Wingdings" panose="05000000000000000000" pitchFamily="2" charset="2"/>
              </a:rPr>
              <a:t>* id3</a:t>
            </a:r>
          </a:p>
          <a:p>
            <a:r>
              <a:rPr lang="en-US" sz="3000" dirty="0"/>
              <a:t>E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u="sng" dirty="0" smtClean="0">
                <a:sym typeface="Wingdings" panose="05000000000000000000" pitchFamily="2" charset="2"/>
              </a:rPr>
              <a:t>id1</a:t>
            </a:r>
            <a:r>
              <a:rPr lang="en-US" sz="3000" dirty="0" smtClean="0">
                <a:sym typeface="Wingdings" panose="05000000000000000000" pitchFamily="2" charset="2"/>
              </a:rPr>
              <a:t> </a:t>
            </a:r>
            <a:r>
              <a:rPr lang="en-US" sz="3000" dirty="0">
                <a:sym typeface="Wingdings" panose="05000000000000000000" pitchFamily="2" charset="2"/>
              </a:rPr>
              <a:t>+ id2 * </a:t>
            </a:r>
            <a:r>
              <a:rPr lang="en-US" sz="3000" dirty="0" smtClean="0">
                <a:sym typeface="Wingdings" panose="05000000000000000000" pitchFamily="2" charset="2"/>
              </a:rPr>
              <a:t>id3</a:t>
            </a:r>
            <a:endParaRPr lang="en-US" sz="3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0998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1119204" y="690422"/>
            <a:ext cx="1032821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HANDLE PRUNING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76669" y="2058782"/>
            <a:ext cx="1023689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We only want to reduce handle and not any RHS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Handle pruning: If β is a handle and A 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r>
              <a:rPr lang="en-US" sz="3200" dirty="0" smtClean="0"/>
              <a:t> </a:t>
            </a:r>
            <a:r>
              <a:rPr lang="en-US" sz="3200" dirty="0"/>
              <a:t>β is a production then replace β by A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A right most derivation in reverse can be obtained by handle pruning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• Only terminal symbols can appear to the right of a handle in a rightmost sentential form.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Why?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4523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1641712" y="690422"/>
            <a:ext cx="1032821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HANDLE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76669" y="1688675"/>
            <a:ext cx="102368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Is this scenario possible: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𝛼𝛽𝛾 is the content of the stack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𝐴 → 𝛾 is a handle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The stack content reduces to 𝛼𝛽𝐴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Now B → 𝛽 is the handle </a:t>
            </a:r>
            <a:endParaRPr lang="en-US" sz="3200" dirty="0" smtClean="0"/>
          </a:p>
          <a:p>
            <a:r>
              <a:rPr lang="en-US" sz="3200" dirty="0" smtClean="0"/>
              <a:t>In </a:t>
            </a:r>
            <a:r>
              <a:rPr lang="en-US" sz="3200" dirty="0"/>
              <a:t>other words, handle is not on top, but buried inside </a:t>
            </a:r>
            <a:r>
              <a:rPr lang="en-US" sz="3200" dirty="0" smtClean="0"/>
              <a:t>stack</a:t>
            </a:r>
          </a:p>
          <a:p>
            <a:r>
              <a:rPr lang="en-US" sz="3200" dirty="0"/>
              <a:t>• Consider two cases of right most derivation to understand the fact that handle appears on the top of the </a:t>
            </a:r>
            <a:r>
              <a:rPr lang="en-US" sz="3200" dirty="0" smtClean="0"/>
              <a:t>stack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</a:rPr>
              <a:t>𝑆 → 𝛼𝐴𝑧 → 𝛼𝛽𝐵𝑦𝑧 → 𝛼𝛽𝛾𝑦𝑧 </a:t>
            </a:r>
            <a:endParaRPr lang="en-US" sz="3200" dirty="0" smtClean="0">
              <a:solidFill>
                <a:schemeClr val="accent1"/>
              </a:solidFill>
            </a:endParaRPr>
          </a:p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𝑆 </a:t>
            </a:r>
            <a:r>
              <a:rPr lang="en-US" sz="3200" dirty="0">
                <a:solidFill>
                  <a:schemeClr val="accent1"/>
                </a:solidFill>
              </a:rPr>
              <a:t>→ 𝛼𝐵𝑥𝐴𝑧 → 𝛼𝐵𝑥𝑦𝑧 → </a:t>
            </a:r>
            <a:r>
              <a:rPr lang="en-US" sz="3200" dirty="0" smtClean="0">
                <a:solidFill>
                  <a:schemeClr val="accent1"/>
                </a:solidFill>
              </a:rPr>
              <a:t>𝛼𝛾𝑥𝑦z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2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1641712" y="690422"/>
            <a:ext cx="1032821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HANDLE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9029" y="1815353"/>
            <a:ext cx="6906495" cy="4737847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9108066" y="6248400"/>
            <a:ext cx="857096" cy="435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7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494738" y="690422"/>
            <a:ext cx="1032821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STACK IMPLEMENTATION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71704" y="1762485"/>
            <a:ext cx="97176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Shift-reduce </a:t>
            </a:r>
            <a:r>
              <a:rPr lang="en-US" sz="3200" dirty="0"/>
              <a:t>parsing is a form of bottom-up parsing in which a stack holds grammar symbols and an input </a:t>
            </a:r>
            <a:r>
              <a:rPr lang="en-US" sz="3200" dirty="0" smtClean="0"/>
              <a:t>buffer </a:t>
            </a:r>
            <a:r>
              <a:rPr lang="en-US" sz="3200" dirty="0"/>
              <a:t>holds the rest of the string to be parsed. As we shall see, the handle always appears at the top of the stack just before it is </a:t>
            </a:r>
            <a:r>
              <a:rPr lang="en-US" sz="3200" dirty="0" smtClean="0"/>
              <a:t>identified </a:t>
            </a:r>
            <a:r>
              <a:rPr lang="en-US" sz="3200" dirty="0"/>
              <a:t>as the handle. </a:t>
            </a:r>
            <a:endParaRPr lang="en-US" sz="3200" dirty="0" smtClean="0"/>
          </a:p>
          <a:p>
            <a:r>
              <a:rPr lang="en-US" sz="3200" dirty="0" smtClean="0"/>
              <a:t>We </a:t>
            </a:r>
            <a:r>
              <a:rPr lang="en-US" sz="3200" dirty="0"/>
              <a:t>use $ to mark the bottom of the stack and also the right end of the input. Conventionally, when discussing bottom-up parsing, we show the top of the stack on the right, rather than on the left as we did for top-down parsing.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486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494738" y="690422"/>
            <a:ext cx="1032821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STACK IMPLEMENTATION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71704" y="1762485"/>
            <a:ext cx="97176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Initially</a:t>
            </a:r>
            <a:r>
              <a:rPr lang="en-US" sz="3000" dirty="0"/>
              <a:t>, the stack is empty, and the string w is on the input, as follows: 	</a:t>
            </a:r>
            <a:r>
              <a:rPr lang="en-US" sz="3000" dirty="0" smtClean="0"/>
              <a:t>	STACK 			INPUT</a:t>
            </a:r>
          </a:p>
          <a:p>
            <a:r>
              <a:rPr lang="en-US" sz="3000" dirty="0"/>
              <a:t>	</a:t>
            </a:r>
            <a:r>
              <a:rPr lang="en-US" sz="3000" dirty="0" smtClean="0"/>
              <a:t>		$				w$</a:t>
            </a:r>
          </a:p>
          <a:p>
            <a:r>
              <a:rPr lang="en-US" sz="3000" dirty="0" smtClean="0"/>
              <a:t>During </a:t>
            </a:r>
            <a:r>
              <a:rPr lang="en-US" sz="3000" dirty="0"/>
              <a:t>a left-to-right scan of the input string, the parser shifts zero or more input symbols onto the stack, until it is ready to reduce a string 𝛽 </a:t>
            </a:r>
            <a:r>
              <a:rPr lang="en-US" sz="3000" dirty="0" smtClean="0"/>
              <a:t>of </a:t>
            </a:r>
            <a:r>
              <a:rPr lang="en-US" sz="3000" dirty="0"/>
              <a:t>grammar symbols on top of the stack. It then reduces 𝛽 </a:t>
            </a:r>
            <a:r>
              <a:rPr lang="en-US" sz="3000" dirty="0" smtClean="0"/>
              <a:t>to </a:t>
            </a:r>
            <a:r>
              <a:rPr lang="en-US" sz="3000" dirty="0"/>
              <a:t>the head of the appropriate production. The parser repeats this cycle until it has detected an error or until the stack contains the start symbol and the input is </a:t>
            </a:r>
            <a:r>
              <a:rPr lang="en-US" sz="3000" dirty="0" smtClean="0"/>
              <a:t>empty.</a:t>
            </a:r>
            <a:r>
              <a:rPr lang="en-US" sz="3000" dirty="0"/>
              <a:t> </a:t>
            </a:r>
            <a:r>
              <a:rPr lang="en-US" sz="3000" dirty="0" smtClean="0"/>
              <a:t>		STACK </a:t>
            </a:r>
            <a:r>
              <a:rPr lang="en-US" sz="3000" dirty="0"/>
              <a:t>			INPUT</a:t>
            </a:r>
          </a:p>
          <a:p>
            <a:r>
              <a:rPr lang="en-US" sz="3000" dirty="0"/>
              <a:t>			</a:t>
            </a:r>
            <a:r>
              <a:rPr lang="en-US" sz="3000" dirty="0" smtClean="0"/>
              <a:t>$S</a:t>
            </a:r>
            <a:r>
              <a:rPr lang="en-US" sz="3000" dirty="0"/>
              <a:t>				</a:t>
            </a:r>
            <a:r>
              <a:rPr lang="en-US" sz="3000" dirty="0" smtClean="0"/>
              <a:t>$</a:t>
            </a:r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14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494738" y="690422"/>
            <a:ext cx="1032821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STACK IMPLEMENTATION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71704" y="1762485"/>
            <a:ext cx="97176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Example: </a:t>
            </a:r>
            <a:endParaRPr lang="en-US" sz="30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1247" y="1666168"/>
            <a:ext cx="7132403" cy="445160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273703" y="6160946"/>
            <a:ext cx="97176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Configuration of a shift-reduce parser on input id1 *id2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2374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146899" y="710417"/>
            <a:ext cx="1032821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BASIC BOTTOM-UP PARSING TECHNIQUES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15122" y="1984915"/>
            <a:ext cx="10236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 is convenient to describe parsing as the process of building parse trees, although a front end may in fact carry out a translation directly without building an explicit </a:t>
            </a:r>
            <a:r>
              <a:rPr lang="en-US" sz="3200" dirty="0" smtClean="0"/>
              <a:t>tree.</a:t>
            </a:r>
            <a:endParaRPr lang="en-US" sz="32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5817" y="3554575"/>
            <a:ext cx="9485548" cy="244161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223260" y="6126480"/>
            <a:ext cx="4811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bottom-up parse for id*id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23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494738" y="690422"/>
            <a:ext cx="1032821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STACK IMPLEMENTATION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71704" y="2176139"/>
            <a:ext cx="97176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There are two problems that must be solved if we are to parse by handle pruning. </a:t>
            </a:r>
          </a:p>
          <a:p>
            <a:r>
              <a:rPr lang="en-US" sz="3200" dirty="0" smtClean="0"/>
              <a:t>The first is to locate the substring to be reduced in a right-sentential form</a:t>
            </a:r>
            <a:r>
              <a:rPr lang="en-US" sz="3200" dirty="0"/>
              <a:t>.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And the second is to determine what production to choose incase there is more than one production with that substring on the right side.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029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494738" y="690422"/>
            <a:ext cx="1032821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STACK IMPLEMENTATION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439" y="1806029"/>
            <a:ext cx="102368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There are four possible actions of a shift-parser action: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Shift : The next input symbol is shifted onto the top of the stack.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Reduce: Replace the handle on the top of the stack by the non-terminal.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Accept: Successful completion of parsing.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Error: Parser discovers a syntax error, and calls an error recovery routine.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Initial stack just contains only the end-marker $.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The end of the input string is marked by the end-marker $</a:t>
            </a:r>
          </a:p>
        </p:txBody>
      </p:sp>
    </p:spTree>
    <p:extLst>
      <p:ext uri="{BB962C8B-B14F-4D97-AF65-F5344CB8AC3E}">
        <p14:creationId xmlns:p14="http://schemas.microsoft.com/office/powerpoint/2010/main" val="354657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464262" y="690422"/>
            <a:ext cx="1032821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STACK IMPLEMENTATION EXAMPLE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247" y="1670162"/>
            <a:ext cx="6540053" cy="523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494738" y="690422"/>
            <a:ext cx="1032821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SHIFT REDUCE PARSING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439" y="2110824"/>
            <a:ext cx="102368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The general shift-reduce technique is: </a:t>
            </a:r>
            <a:endParaRPr lang="en-US" sz="3200" dirty="0" smtClean="0"/>
          </a:p>
          <a:p>
            <a:r>
              <a:rPr lang="en-US" sz="3200" dirty="0" smtClean="0"/>
              <a:t>– </a:t>
            </a:r>
            <a:r>
              <a:rPr lang="en-US" sz="3200" dirty="0"/>
              <a:t>if there is no handle on the stack then shift </a:t>
            </a:r>
            <a:endParaRPr lang="en-US" sz="3200" dirty="0" smtClean="0"/>
          </a:p>
          <a:p>
            <a:r>
              <a:rPr lang="en-US" sz="3200" dirty="0" smtClean="0"/>
              <a:t>– </a:t>
            </a:r>
            <a:r>
              <a:rPr lang="en-US" sz="3200" dirty="0"/>
              <a:t>If there is a handle then reduce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Bottom up parsing is essentially the process of detecting handles and reducing them.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Different bottom-up parsers differ in the way they detect handles</a:t>
            </a:r>
            <a:r>
              <a:rPr lang="en-US" sz="3200" dirty="0" smtClean="0"/>
              <a:t>.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There are context-free grammars for which shift-reduce parsers cannot be used.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67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442915" y="690422"/>
            <a:ext cx="1032821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CONFLICTS DURING SHIFT </a:t>
            </a:r>
            <a:r>
              <a:rPr lang="en-US" sz="4000" b="1" dirty="0" smtClean="0">
                <a:ea typeface="Times New Roman" panose="02020603050405020304" pitchFamily="18" charset="0"/>
              </a:rPr>
              <a:t>REDUCE </a:t>
            </a:r>
            <a:r>
              <a:rPr lang="en-US" sz="4000" b="1" dirty="0" smtClean="0">
                <a:ea typeface="Times New Roman" panose="02020603050405020304" pitchFamily="18" charset="0"/>
              </a:rPr>
              <a:t>PARSING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439" y="2110824"/>
            <a:ext cx="1023689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Stack contents and the next input symbol may not decide action: </a:t>
            </a:r>
            <a:endParaRPr lang="en-US" sz="3200" dirty="0" smtClean="0"/>
          </a:p>
          <a:p>
            <a:r>
              <a:rPr lang="en-US" sz="3200" dirty="0" smtClean="0"/>
              <a:t>– </a:t>
            </a:r>
            <a:r>
              <a:rPr lang="en-US" sz="3200" dirty="0"/>
              <a:t>shift/reduce conflict: Whether make a shift operation or a reduction. </a:t>
            </a:r>
            <a:endParaRPr lang="en-US" sz="3200" dirty="0" smtClean="0"/>
          </a:p>
          <a:p>
            <a:r>
              <a:rPr lang="en-US" sz="3200" dirty="0" smtClean="0"/>
              <a:t>– </a:t>
            </a:r>
            <a:r>
              <a:rPr lang="en-US" sz="3200" dirty="0"/>
              <a:t>reduce/reduce conflict: The parser cannot decide which of several reductions to make.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If a shift-reduce parser cannot be used for a grammar, that grammar is called as non-LR(k) grammar.</a:t>
            </a:r>
          </a:p>
        </p:txBody>
      </p:sp>
    </p:spTree>
    <p:extLst>
      <p:ext uri="{BB962C8B-B14F-4D97-AF65-F5344CB8AC3E}">
        <p14:creationId xmlns:p14="http://schemas.microsoft.com/office/powerpoint/2010/main" val="104613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494738" y="690422"/>
            <a:ext cx="1032821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SHIFT REDUCE PARSING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439" y="2110824"/>
            <a:ext cx="102368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SHIFT REDUCE CONFLICT</a:t>
            </a:r>
          </a:p>
          <a:p>
            <a:r>
              <a:rPr lang="en-US" sz="3200" dirty="0" smtClean="0"/>
              <a:t>Consider the grammar </a:t>
            </a:r>
            <a:r>
              <a:rPr lang="en-US" sz="3200" dirty="0" smtClean="0">
                <a:solidFill>
                  <a:schemeClr val="accent1"/>
                </a:solidFill>
              </a:rPr>
              <a:t>E</a:t>
            </a:r>
            <a:r>
              <a:rPr lang="en-US" sz="32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E+E| E*E | id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And the input </a:t>
            </a:r>
            <a:r>
              <a:rPr lang="en-US" sz="3200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id+id</a:t>
            </a:r>
            <a:r>
              <a:rPr lang="en-US" sz="32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*id</a:t>
            </a:r>
          </a:p>
          <a:p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6732" y="3695980"/>
            <a:ext cx="9021283" cy="298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7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494738" y="690422"/>
            <a:ext cx="1032821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SHIFT REDUCE PARSING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439" y="2110824"/>
            <a:ext cx="102368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REDUCE REDUCE CONFLICT</a:t>
            </a:r>
          </a:p>
          <a:p>
            <a:r>
              <a:rPr lang="en-US" sz="3200" dirty="0" smtClean="0"/>
              <a:t>Consider the grammar </a:t>
            </a:r>
            <a:r>
              <a:rPr lang="en-US" sz="3200" dirty="0">
                <a:solidFill>
                  <a:schemeClr val="accent1"/>
                </a:solidFill>
              </a:rPr>
              <a:t>M</a:t>
            </a:r>
            <a:r>
              <a:rPr lang="en-US" sz="32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R+R| </a:t>
            </a:r>
            <a:r>
              <a:rPr lang="en-US" sz="3200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R+c</a:t>
            </a:r>
            <a:r>
              <a:rPr lang="en-US" sz="32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| R ; </a:t>
            </a:r>
            <a:r>
              <a:rPr lang="en-US" sz="3200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Rc</a:t>
            </a:r>
            <a:endParaRPr lang="en-US" sz="3200" dirty="0" smtClean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r>
              <a:rPr lang="en-US" sz="3200" dirty="0" smtClean="0">
                <a:sym typeface="Wingdings" panose="05000000000000000000" pitchFamily="2" charset="2"/>
              </a:rPr>
              <a:t>And the input </a:t>
            </a:r>
            <a:r>
              <a:rPr lang="en-US" sz="3200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c+c</a:t>
            </a:r>
            <a:endParaRPr lang="en-US" sz="3200" dirty="0" smtClean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1980" y="3591442"/>
            <a:ext cx="8991940" cy="320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3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494738" y="690422"/>
            <a:ext cx="1032821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SHIFT REDUCE PARSING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15122" y="5887375"/>
            <a:ext cx="10236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An ambiguous grammar can never be a LR grammar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122" y="2100556"/>
            <a:ext cx="10236897" cy="305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064" y="2440913"/>
            <a:ext cx="4364520" cy="3469233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397353" y="690422"/>
            <a:ext cx="1032821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TYPES OF SHIFT REDUCE PARSING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33970" y="1911150"/>
            <a:ext cx="102368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There are two main categories of shift-reduce parsers </a:t>
            </a:r>
            <a:endParaRPr lang="en-US" sz="3200" dirty="0" smtClean="0"/>
          </a:p>
          <a:p>
            <a:pPr marL="514350" indent="-514350">
              <a:buAutoNum type="arabicPeriod"/>
            </a:pPr>
            <a:r>
              <a:rPr lang="en-US" sz="3200" dirty="0" smtClean="0"/>
              <a:t>Operator-Precedence </a:t>
            </a:r>
            <a:r>
              <a:rPr lang="en-US" sz="3200" dirty="0"/>
              <a:t>Parser </a:t>
            </a:r>
            <a:endParaRPr lang="en-US" sz="3200" dirty="0" smtClean="0"/>
          </a:p>
          <a:p>
            <a:pPr lvl="1"/>
            <a:r>
              <a:rPr lang="en-US" sz="3200" dirty="0" smtClean="0"/>
              <a:t>– </a:t>
            </a:r>
            <a:r>
              <a:rPr lang="en-US" sz="3200" dirty="0"/>
              <a:t>simple, but only a small class of grammars. </a:t>
            </a:r>
            <a:endParaRPr lang="en-US" sz="3200" dirty="0" smtClean="0"/>
          </a:p>
          <a:p>
            <a:r>
              <a:rPr lang="en-US" sz="3200" dirty="0" smtClean="0"/>
              <a:t>2</a:t>
            </a:r>
            <a:r>
              <a:rPr lang="en-US" sz="3200" dirty="0"/>
              <a:t>. </a:t>
            </a:r>
            <a:r>
              <a:rPr lang="en-US" sz="3200" dirty="0" smtClean="0"/>
              <a:t>LR-Parsers</a:t>
            </a:r>
          </a:p>
          <a:p>
            <a:pPr lvl="1"/>
            <a:r>
              <a:rPr lang="en-US" sz="3200" dirty="0" smtClean="0"/>
              <a:t>– </a:t>
            </a:r>
            <a:r>
              <a:rPr lang="en-US" sz="3200" dirty="0"/>
              <a:t>Covers wide range of grammars. </a:t>
            </a:r>
            <a:endParaRPr lang="en-US" sz="3200" dirty="0" smtClean="0"/>
          </a:p>
          <a:p>
            <a:pPr lvl="1"/>
            <a:r>
              <a:rPr lang="en-US" sz="3200" dirty="0" smtClean="0"/>
              <a:t>• </a:t>
            </a:r>
            <a:r>
              <a:rPr lang="en-US" sz="3200" dirty="0"/>
              <a:t>SLR – Simple LR parser </a:t>
            </a:r>
            <a:endParaRPr lang="en-US" sz="3200" dirty="0" smtClean="0"/>
          </a:p>
          <a:p>
            <a:pPr lvl="1"/>
            <a:r>
              <a:rPr lang="en-US" sz="3200" dirty="0" smtClean="0"/>
              <a:t>• </a:t>
            </a:r>
            <a:r>
              <a:rPr lang="en-US" sz="3200" dirty="0"/>
              <a:t>CLR – most general LR parser (Canonical LR) </a:t>
            </a:r>
            <a:endParaRPr lang="en-US" sz="3200" dirty="0" smtClean="0"/>
          </a:p>
          <a:p>
            <a:pPr lvl="1"/>
            <a:r>
              <a:rPr lang="en-US" sz="3200" dirty="0" smtClean="0"/>
              <a:t>• </a:t>
            </a:r>
            <a:r>
              <a:rPr lang="en-US" sz="3200" dirty="0"/>
              <a:t>LALR – intermediate LR parser (Look Ahead LR) </a:t>
            </a:r>
            <a:endParaRPr lang="en-US" sz="3200" dirty="0" smtClean="0"/>
          </a:p>
          <a:p>
            <a:pPr lvl="1"/>
            <a:r>
              <a:rPr lang="en-US" sz="3200" dirty="0" smtClean="0"/>
              <a:t>– </a:t>
            </a:r>
            <a:r>
              <a:rPr lang="en-US" sz="3200" dirty="0"/>
              <a:t>SLR, CLR and LALR work same, only their parsing tables are different.</a:t>
            </a:r>
          </a:p>
        </p:txBody>
      </p:sp>
    </p:spTree>
    <p:extLst>
      <p:ext uri="{BB962C8B-B14F-4D97-AF65-F5344CB8AC3E}">
        <p14:creationId xmlns:p14="http://schemas.microsoft.com/office/powerpoint/2010/main" val="107114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40516" y="690422"/>
            <a:ext cx="11534452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/>
              <a:t>OPERATOR PRECEDENCE PARSING</a:t>
            </a:r>
            <a:endParaRPr lang="en-US" sz="4000" b="1" dirty="0"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33970" y="2156472"/>
            <a:ext cx="1023689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largest class of grammars for which shift-reduce parsers can be built successfully –the LR grammars. However for a small but important class of grammars we can easily construct efficient shift-reduce parser by hand. These grammars have the property (among other essential requirements) that no production right </a:t>
            </a:r>
            <a:r>
              <a:rPr lang="en-US" sz="3200" dirty="0" smtClean="0"/>
              <a:t>side is ε or has two adjacent non terminals. A grammar with the latter property is called an operator grammar.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8894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146899" y="710417"/>
            <a:ext cx="1032821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BASIC BOTTOM-UP PARSING TECHNIQUES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15122" y="1984915"/>
            <a:ext cx="102368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 </a:t>
            </a:r>
            <a:r>
              <a:rPr lang="en-US" sz="3200" dirty="0"/>
              <a:t>bottom-up parser creates the parse tree of the given input starting from leaves towards </a:t>
            </a:r>
            <a:r>
              <a:rPr lang="en-US" sz="3200" dirty="0" smtClean="0"/>
              <a:t>the root</a:t>
            </a:r>
            <a:r>
              <a:rPr lang="en-US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 </a:t>
            </a:r>
            <a:r>
              <a:rPr lang="en-US" sz="3200" dirty="0"/>
              <a:t>bottom-up parser tries to find the right-most derivation of the given input in the reverse order.</a:t>
            </a:r>
          </a:p>
          <a:p>
            <a:pPr lvl="2"/>
            <a:r>
              <a:rPr lang="en-US" sz="3200" dirty="0" smtClean="0"/>
              <a:t>(</a:t>
            </a:r>
            <a:r>
              <a:rPr lang="en-US" sz="3200" dirty="0"/>
              <a:t>a) S ⇒ ... ⇒ ω (the right-most derivation of ω)</a:t>
            </a:r>
          </a:p>
          <a:p>
            <a:pPr lvl="2"/>
            <a:r>
              <a:rPr lang="en-US" sz="3200" dirty="0"/>
              <a:t>(b) ← (the bottom-up parser finds the right-most derivation in the </a:t>
            </a:r>
            <a:r>
              <a:rPr lang="en-US" sz="3200" dirty="0" smtClean="0"/>
              <a:t>reverse order</a:t>
            </a:r>
            <a:r>
              <a:rPr lang="en-US" sz="32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Bottom-up </a:t>
            </a:r>
            <a:r>
              <a:rPr lang="en-US" sz="3200" dirty="0"/>
              <a:t>parsing is also known as shift-reduce parsing because its two main actions are </a:t>
            </a:r>
            <a:r>
              <a:rPr lang="en-US" sz="3200" dirty="0" smtClean="0"/>
              <a:t>shift and </a:t>
            </a:r>
            <a:r>
              <a:rPr lang="en-US" sz="3200" dirty="0"/>
              <a:t>reduce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121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40516" y="690422"/>
            <a:ext cx="11534452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/>
              <a:t>OPERATOR PRECEDENCE PARSING</a:t>
            </a:r>
            <a:endParaRPr lang="en-US" sz="4000" b="1" dirty="0"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33970" y="2243556"/>
            <a:ext cx="102368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Operator grammar </a:t>
            </a:r>
            <a:endParaRPr lang="en-US" sz="3200" dirty="0" smtClean="0"/>
          </a:p>
          <a:p>
            <a:r>
              <a:rPr lang="en-US" sz="3200" dirty="0" smtClean="0"/>
              <a:t>– </a:t>
            </a:r>
            <a:r>
              <a:rPr lang="en-US" sz="3200" dirty="0"/>
              <a:t>small, but an important class of grammars </a:t>
            </a:r>
            <a:endParaRPr lang="en-US" sz="3200" dirty="0" smtClean="0"/>
          </a:p>
          <a:p>
            <a:r>
              <a:rPr lang="en-US" sz="3200" dirty="0" smtClean="0"/>
              <a:t>– </a:t>
            </a:r>
            <a:r>
              <a:rPr lang="en-US" sz="3200" dirty="0"/>
              <a:t>we may have an efficient operator precedence parser (a shift-reduce parser) for an operator grammar.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In an operator grammar, no production rule can have: </a:t>
            </a:r>
            <a:endParaRPr lang="en-US" sz="3200" dirty="0" smtClean="0"/>
          </a:p>
          <a:p>
            <a:r>
              <a:rPr lang="en-US" sz="3200" dirty="0" smtClean="0"/>
              <a:t>– </a:t>
            </a:r>
            <a:r>
              <a:rPr lang="en-US" sz="3200" dirty="0"/>
              <a:t>ε at the right side </a:t>
            </a:r>
            <a:endParaRPr lang="en-US" sz="3200" dirty="0" smtClean="0"/>
          </a:p>
          <a:p>
            <a:r>
              <a:rPr lang="en-US" sz="3200" dirty="0" smtClean="0"/>
              <a:t>– </a:t>
            </a:r>
            <a:r>
              <a:rPr lang="en-US" sz="3200" dirty="0"/>
              <a:t>two adjacent non-terminals at the right side.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718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40516" y="690422"/>
            <a:ext cx="11534452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/>
              <a:t>OPERATOR PRECEDENCE PARSING</a:t>
            </a:r>
            <a:endParaRPr lang="en-US" sz="4000" b="1" dirty="0"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33970" y="2156472"/>
            <a:ext cx="10236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Examples:</a:t>
            </a:r>
            <a:endParaRPr lang="en-US" sz="3200" b="1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6"/>
          <a:srcRect t="18354" r="70823"/>
          <a:stretch/>
        </p:blipFill>
        <p:spPr>
          <a:xfrm>
            <a:off x="414658" y="3273522"/>
            <a:ext cx="3845107" cy="212366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6"/>
          <a:srcRect l="34152" r="38489"/>
          <a:stretch/>
        </p:blipFill>
        <p:spPr>
          <a:xfrm>
            <a:off x="4348973" y="2741247"/>
            <a:ext cx="3681786" cy="2655943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6"/>
          <a:srcRect l="77622"/>
          <a:stretch/>
        </p:blipFill>
        <p:spPr>
          <a:xfrm>
            <a:off x="8207295" y="2715983"/>
            <a:ext cx="3115826" cy="27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3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40516" y="690422"/>
            <a:ext cx="11534452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/>
              <a:t>OPERATOR PRECEDENCE PARSING</a:t>
            </a:r>
            <a:endParaRPr lang="en-US" sz="4000" b="1" dirty="0"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33970" y="1866546"/>
            <a:ext cx="102368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Advantages</a:t>
            </a:r>
            <a:r>
              <a:rPr lang="en-US" sz="3200" dirty="0"/>
              <a:t>: 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</a:t>
            </a:r>
            <a:r>
              <a:rPr lang="en-US" sz="3200" dirty="0" smtClean="0"/>
              <a:t>imple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Powerful </a:t>
            </a:r>
            <a:r>
              <a:rPr lang="en-US" sz="3200" dirty="0"/>
              <a:t>enough for expressions in programming languages </a:t>
            </a:r>
            <a:endParaRPr lang="en-US" sz="3200" dirty="0" smtClean="0"/>
          </a:p>
          <a:p>
            <a:r>
              <a:rPr lang="en-US" sz="3200" dirty="0"/>
              <a:t>Disadvantages: </a:t>
            </a:r>
            <a:r>
              <a:rPr lang="en-US" sz="320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It </a:t>
            </a:r>
            <a:r>
              <a:rPr lang="en-US" sz="3200" dirty="0"/>
              <a:t>cannot handle the unary minus (the lexical analyzer should handle the unary minus).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Small </a:t>
            </a:r>
            <a:r>
              <a:rPr lang="en-US" sz="3200" dirty="0"/>
              <a:t>class of grammars.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Difficult </a:t>
            </a:r>
            <a:r>
              <a:rPr lang="en-US" sz="3200" dirty="0"/>
              <a:t>to decide which language is recognized by the grammar.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070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426799" y="708001"/>
            <a:ext cx="11534452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/>
              <a:t>INTRODUCTION TO LR </a:t>
            </a:r>
            <a:r>
              <a:rPr lang="en-US" sz="4000" b="1" dirty="0" smtClean="0"/>
              <a:t>PARSING</a:t>
            </a:r>
            <a:endParaRPr lang="en-US" sz="4000" b="1" dirty="0"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33970" y="1866546"/>
            <a:ext cx="1023689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most prevalent type of bottom-up parser today is based on a concept called LR(k) parsing; the </a:t>
            </a:r>
            <a:r>
              <a:rPr lang="en-US" sz="3200" dirty="0" smtClean="0"/>
              <a:t>“L</a:t>
            </a:r>
            <a:r>
              <a:rPr lang="en-US" sz="3200" dirty="0"/>
              <a:t>" is for left-to-right scanning of the input, the </a:t>
            </a:r>
            <a:r>
              <a:rPr lang="en-US" sz="3200" dirty="0" smtClean="0"/>
              <a:t>“R</a:t>
            </a:r>
            <a:r>
              <a:rPr lang="en-US" sz="3200" dirty="0"/>
              <a:t>" for constructing a rightmost derivation in reverse, and the k for the number of input symbols of </a:t>
            </a:r>
            <a:r>
              <a:rPr lang="en-US" sz="3200" dirty="0" smtClean="0"/>
              <a:t>look ahead </a:t>
            </a:r>
            <a:r>
              <a:rPr lang="en-US" sz="3200" dirty="0"/>
              <a:t>that are used in making parsing decisions. The cases k = 0 or k = 1 are of practical interest, and we shall only consider LR parsers with k  1 here. When (k) is omitted, k is assumed to be 1.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0146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1997503" y="690422"/>
            <a:ext cx="11534452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/>
              <a:t> </a:t>
            </a:r>
            <a:r>
              <a:rPr lang="en-US" sz="4000" b="1" dirty="0" smtClean="0"/>
              <a:t>W</a:t>
            </a:r>
            <a:r>
              <a:rPr lang="en-US" sz="4000" b="1" dirty="0" smtClean="0"/>
              <a:t>hy LR </a:t>
            </a:r>
            <a:r>
              <a:rPr lang="en-US" sz="4000" b="1" dirty="0" smtClean="0"/>
              <a:t>PARSING</a:t>
            </a:r>
            <a:endParaRPr lang="en-US" sz="4000" b="1" dirty="0"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6055" y="1735920"/>
            <a:ext cx="1138645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LR parsing is attractive because: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LR parsers can be constructed to recognize virtually all programming-language constructs for which context-free grammars can be written.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The LR parsing method is the most general non backtracking shift-reduce parsing method known, yet it can be implemented as efficiently as other shift-reduce methods. </a:t>
            </a:r>
            <a:endParaRPr lang="en-US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An LR parser can detect a syntactic error as soon as it is possible to do so on a left-to-right can of the input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The class of grammars that can be parsed using LR methods is a proper superset of the class of grammars that can be parsed with predictive parsers,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5739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494738" y="690422"/>
            <a:ext cx="1032821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LR PARSING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38216" y="2099152"/>
            <a:ext cx="102368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Input buffer contains the input string.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Stack contains a string of the form S0X1 S1X2……</a:t>
            </a:r>
            <a:r>
              <a:rPr lang="en-US" sz="3200" dirty="0" err="1"/>
              <a:t>Xn</a:t>
            </a:r>
            <a:r>
              <a:rPr lang="en-US" sz="3200" dirty="0"/>
              <a:t> Sn where each Xi is a grammar symbol and each Si is a state.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Table contains action and </a:t>
            </a:r>
            <a:r>
              <a:rPr lang="en-US" sz="3200" dirty="0" err="1"/>
              <a:t>goto</a:t>
            </a:r>
            <a:r>
              <a:rPr lang="en-US" sz="3200" dirty="0"/>
              <a:t> parts.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action table is indexed by state and terminal symbols.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 err="1"/>
              <a:t>goto</a:t>
            </a:r>
            <a:r>
              <a:rPr lang="en-US" sz="3200" dirty="0"/>
              <a:t> table is indexed by state and non terminal symbols.</a:t>
            </a:r>
          </a:p>
        </p:txBody>
      </p:sp>
    </p:spTree>
    <p:extLst>
      <p:ext uri="{BB962C8B-B14F-4D97-AF65-F5344CB8AC3E}">
        <p14:creationId xmlns:p14="http://schemas.microsoft.com/office/powerpoint/2010/main" val="239775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2345842" y="690422"/>
            <a:ext cx="11534452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/>
              <a:t>LR PARSING</a:t>
            </a:r>
            <a:endParaRPr lang="en-US" sz="4000" b="1" dirty="0"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33970" y="1665828"/>
            <a:ext cx="10236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Parser Configuration</a:t>
            </a:r>
            <a:endParaRPr lang="en-US" sz="3200" b="1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326" y="2203414"/>
            <a:ext cx="7506443" cy="465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2345842" y="690422"/>
            <a:ext cx="11534452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/>
              <a:t>LR PARSING</a:t>
            </a:r>
            <a:endParaRPr lang="en-US" sz="4000" b="1" dirty="0"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33970" y="1665828"/>
            <a:ext cx="10236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</a:t>
            </a:r>
            <a:r>
              <a:rPr lang="en-US" sz="3200" dirty="0"/>
              <a:t>A configuration of a LR parsing is:</a:t>
            </a:r>
            <a:endParaRPr lang="en-US" sz="3200" b="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1172" y="2292234"/>
            <a:ext cx="6623321" cy="237607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221177" y="4619924"/>
            <a:ext cx="102368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Sm and </a:t>
            </a:r>
            <a:r>
              <a:rPr lang="en-US" sz="3200" dirty="0" err="1"/>
              <a:t>ai</a:t>
            </a:r>
            <a:r>
              <a:rPr lang="en-US" sz="3200" dirty="0"/>
              <a:t> decides the parser action by consulting the parsing action table. (Initial Stack contains just So )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A configuration of a LR parsing represents the right sentential form: X1 ... </a:t>
            </a:r>
            <a:r>
              <a:rPr lang="en-US" sz="3200" dirty="0" err="1"/>
              <a:t>Xm</a:t>
            </a:r>
            <a:r>
              <a:rPr lang="en-US" sz="3200" dirty="0"/>
              <a:t> </a:t>
            </a:r>
            <a:r>
              <a:rPr lang="en-US" sz="3200" dirty="0" err="1"/>
              <a:t>ai</a:t>
            </a:r>
            <a:r>
              <a:rPr lang="en-US" sz="3200" dirty="0"/>
              <a:t> ai+1 ... an $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987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1279050" y="690422"/>
            <a:ext cx="11534452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/>
              <a:t>LR </a:t>
            </a:r>
            <a:r>
              <a:rPr lang="en-US" sz="4000" b="1" dirty="0" smtClean="0"/>
              <a:t>PARSING Algorithm</a:t>
            </a:r>
            <a:endParaRPr lang="en-US" sz="4000" b="1" dirty="0"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33970" y="2471361"/>
            <a:ext cx="102368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INPUT</a:t>
            </a:r>
            <a:r>
              <a:rPr lang="en-US" sz="3200" dirty="0"/>
              <a:t>: An input string w and an LR-parsing table with functions ACTION and GOTO for a </a:t>
            </a:r>
            <a:r>
              <a:rPr lang="en-US" sz="3200" dirty="0" smtClean="0"/>
              <a:t>grammar G.</a:t>
            </a:r>
          </a:p>
          <a:p>
            <a:r>
              <a:rPr lang="en-US" sz="3200" dirty="0"/>
              <a:t>OUTPUT: If w is in L(G), the reduction steps of a bottom-up parse for w; otherwise, an error indication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METHOD: Initially, the parser has s0 on its stack, where s0 is the initial state, and w$ in the input </a:t>
            </a:r>
            <a:r>
              <a:rPr lang="en-US" sz="3200" dirty="0" smtClean="0"/>
              <a:t>buffer</a:t>
            </a:r>
            <a:r>
              <a:rPr lang="en-US" sz="3200" dirty="0"/>
              <a:t>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0763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1279050" y="690422"/>
            <a:ext cx="11534452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/>
              <a:t>LR </a:t>
            </a:r>
            <a:r>
              <a:rPr lang="en-US" sz="4000" b="1" dirty="0" smtClean="0"/>
              <a:t>PARSING Algorithm</a:t>
            </a:r>
            <a:endParaRPr lang="en-US" sz="4000" b="1" dirty="0"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37662" y="6273225"/>
            <a:ext cx="3676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LR-parsing program</a:t>
            </a:r>
            <a:endParaRPr lang="en-US" sz="3200" b="1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3371" y="1622842"/>
            <a:ext cx="8619244" cy="465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146899" y="710417"/>
            <a:ext cx="1032821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BASIC BOTTOM-UP PARSING TECHNIQUES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15122" y="1984915"/>
            <a:ext cx="102368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At </a:t>
            </a:r>
            <a:r>
              <a:rPr lang="en-US" sz="3200" dirty="0"/>
              <a:t>each shift action, the current symbol in the input string is pushed to a stack.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At </a:t>
            </a:r>
            <a:r>
              <a:rPr lang="en-US" sz="3200" dirty="0"/>
              <a:t>each reduction step, the symbols at the top of the stack (this symbol sequence is the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right side of a production) will replaced by the non-terminal at the left side of </a:t>
            </a:r>
            <a:r>
              <a:rPr lang="en-US" sz="3200" dirty="0" smtClean="0"/>
              <a:t>that production</a:t>
            </a:r>
            <a:r>
              <a:rPr lang="en-US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There </a:t>
            </a:r>
            <a:r>
              <a:rPr lang="en-US" sz="3200" dirty="0"/>
              <a:t>are also two more actions: accept and error.</a:t>
            </a:r>
          </a:p>
        </p:txBody>
      </p:sp>
    </p:spTree>
    <p:extLst>
      <p:ext uri="{BB962C8B-B14F-4D97-AF65-F5344CB8AC3E}">
        <p14:creationId xmlns:p14="http://schemas.microsoft.com/office/powerpoint/2010/main" val="382933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2345842" y="690422"/>
            <a:ext cx="11534452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/>
              <a:t>LR PARSING</a:t>
            </a:r>
            <a:endParaRPr lang="en-US" sz="4000" b="1" dirty="0">
              <a:ea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15122" y="1663118"/>
            <a:ext cx="1023689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Parser </a:t>
            </a:r>
            <a:r>
              <a:rPr lang="en-US" sz="3200" b="1" dirty="0" smtClean="0"/>
              <a:t>Actions</a:t>
            </a:r>
          </a:p>
          <a:p>
            <a:pPr marL="514350" indent="-514350">
              <a:buAutoNum type="arabicPeriod"/>
            </a:pPr>
            <a:r>
              <a:rPr lang="en-US" sz="3000" dirty="0" smtClean="0"/>
              <a:t>shift </a:t>
            </a:r>
            <a:r>
              <a:rPr lang="en-US" sz="3000" dirty="0"/>
              <a:t>s -- shifts the next input symbol and the state s onto the stack ( So X1 S1 ... </a:t>
            </a:r>
            <a:r>
              <a:rPr lang="en-US" sz="3000" dirty="0" err="1"/>
              <a:t>Xm</a:t>
            </a:r>
            <a:r>
              <a:rPr lang="en-US" sz="3000" dirty="0"/>
              <a:t> Sm, </a:t>
            </a:r>
            <a:r>
              <a:rPr lang="en-US" sz="3000" dirty="0" err="1"/>
              <a:t>ai</a:t>
            </a:r>
            <a:r>
              <a:rPr lang="en-US" sz="3000" dirty="0"/>
              <a:t> ai+1 ... an $ ) -&gt;( So X1 S1 ... </a:t>
            </a:r>
            <a:r>
              <a:rPr lang="en-US" sz="3000" dirty="0" err="1"/>
              <a:t>Xm</a:t>
            </a:r>
            <a:r>
              <a:rPr lang="en-US" sz="3000" dirty="0"/>
              <a:t> Sm </a:t>
            </a:r>
            <a:r>
              <a:rPr lang="en-US" sz="3000" dirty="0" err="1"/>
              <a:t>ai</a:t>
            </a:r>
            <a:r>
              <a:rPr lang="en-US" sz="3000" dirty="0"/>
              <a:t> s, ai+1 ... an $ ) </a:t>
            </a:r>
            <a:endParaRPr lang="en-US" sz="3000" dirty="0" smtClean="0"/>
          </a:p>
          <a:p>
            <a:pPr marL="514350" indent="-514350">
              <a:buAutoNum type="arabicPeriod"/>
            </a:pPr>
            <a:r>
              <a:rPr lang="en-US" sz="3000" dirty="0" smtClean="0"/>
              <a:t>reduce </a:t>
            </a:r>
            <a:r>
              <a:rPr lang="en-US" sz="3000" dirty="0"/>
              <a:t>A→β (or </a:t>
            </a:r>
            <a:r>
              <a:rPr lang="en-US" sz="3000" dirty="0" err="1"/>
              <a:t>rn</a:t>
            </a:r>
            <a:r>
              <a:rPr lang="en-US" sz="3000" dirty="0"/>
              <a:t> where n is a </a:t>
            </a:r>
            <a:r>
              <a:rPr lang="en-US" sz="3000" dirty="0" err="1"/>
              <a:t>productionnumber</a:t>
            </a:r>
            <a:r>
              <a:rPr lang="en-US" sz="3000" dirty="0"/>
              <a:t>) – pop 2|β| (=r) items from the stack; let us assume that β = Y1Y2...</a:t>
            </a:r>
            <a:r>
              <a:rPr lang="en-US" sz="3000" dirty="0" err="1"/>
              <a:t>Yr</a:t>
            </a:r>
            <a:r>
              <a:rPr lang="en-US" sz="3000" dirty="0"/>
              <a:t> – then push A and s where s=</a:t>
            </a:r>
            <a:r>
              <a:rPr lang="en-US" sz="3000" dirty="0" err="1"/>
              <a:t>goto</a:t>
            </a:r>
            <a:r>
              <a:rPr lang="en-US" sz="3000" dirty="0"/>
              <a:t>[</a:t>
            </a:r>
            <a:r>
              <a:rPr lang="en-US" sz="3000" dirty="0" err="1"/>
              <a:t>sm-r,A</a:t>
            </a:r>
            <a:r>
              <a:rPr lang="en-US" sz="3000" dirty="0"/>
              <a:t>] ( So X1 S1 ... </a:t>
            </a:r>
            <a:r>
              <a:rPr lang="en-US" sz="3000" dirty="0" err="1"/>
              <a:t>Xm</a:t>
            </a:r>
            <a:r>
              <a:rPr lang="en-US" sz="3000" dirty="0"/>
              <a:t> Sm, </a:t>
            </a:r>
            <a:r>
              <a:rPr lang="en-US" sz="3000" dirty="0" err="1"/>
              <a:t>ai</a:t>
            </a:r>
            <a:r>
              <a:rPr lang="en-US" sz="3000" dirty="0"/>
              <a:t> ai+1 ... an $ )-&gt;(So X1 S1 ... </a:t>
            </a:r>
            <a:r>
              <a:rPr lang="en-US" sz="3000" dirty="0" err="1"/>
              <a:t>Xm</a:t>
            </a:r>
            <a:r>
              <a:rPr lang="en-US" sz="3000" dirty="0"/>
              <a:t>-r Sm-r A s, </a:t>
            </a:r>
            <a:r>
              <a:rPr lang="en-US" sz="3000" dirty="0" err="1"/>
              <a:t>ai</a:t>
            </a:r>
            <a:r>
              <a:rPr lang="en-US" sz="3000" dirty="0"/>
              <a:t> ... an $ ) – Output is the reducing production reduce A→β – In fact, Y1Y2...</a:t>
            </a:r>
            <a:r>
              <a:rPr lang="en-US" sz="3000" dirty="0" err="1"/>
              <a:t>Yr</a:t>
            </a:r>
            <a:r>
              <a:rPr lang="en-US" sz="3000" dirty="0"/>
              <a:t> is a handle. X1 ... </a:t>
            </a:r>
            <a:r>
              <a:rPr lang="en-US" sz="3000" dirty="0" err="1"/>
              <a:t>Xm</a:t>
            </a:r>
            <a:r>
              <a:rPr lang="en-US" sz="3000" dirty="0"/>
              <a:t>-r A </a:t>
            </a:r>
            <a:r>
              <a:rPr lang="en-US" sz="3000" dirty="0" err="1"/>
              <a:t>ai</a:t>
            </a:r>
            <a:r>
              <a:rPr lang="en-US" sz="3000" dirty="0"/>
              <a:t> ... an $ ⇒ X1 ... </a:t>
            </a:r>
            <a:r>
              <a:rPr lang="en-US" sz="3000" dirty="0" err="1"/>
              <a:t>Xm</a:t>
            </a:r>
            <a:r>
              <a:rPr lang="en-US" sz="3000" dirty="0"/>
              <a:t> Y1...</a:t>
            </a:r>
            <a:r>
              <a:rPr lang="en-US" sz="3000" dirty="0" err="1"/>
              <a:t>Yr</a:t>
            </a:r>
            <a:r>
              <a:rPr lang="en-US" sz="3000" dirty="0"/>
              <a:t> </a:t>
            </a:r>
            <a:r>
              <a:rPr lang="en-US" sz="3000" dirty="0" err="1"/>
              <a:t>ai</a:t>
            </a:r>
            <a:r>
              <a:rPr lang="en-US" sz="3000" dirty="0"/>
              <a:t> ai+1 ... an $ 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92273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2345842" y="690422"/>
            <a:ext cx="11534452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/>
              <a:t>LR PARSING</a:t>
            </a:r>
            <a:endParaRPr lang="en-US" sz="4000" b="1" dirty="0">
              <a:ea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15122" y="1953044"/>
            <a:ext cx="1023689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Parser </a:t>
            </a:r>
            <a:r>
              <a:rPr lang="en-US" sz="3200" b="1" dirty="0" smtClean="0"/>
              <a:t>Actions</a:t>
            </a:r>
          </a:p>
          <a:p>
            <a:r>
              <a:rPr lang="en-US" sz="3200" dirty="0" smtClean="0"/>
              <a:t>3. Accept </a:t>
            </a:r>
            <a:r>
              <a:rPr lang="en-US" sz="3200" dirty="0"/>
              <a:t>– Parsing successfully completed. </a:t>
            </a:r>
          </a:p>
          <a:p>
            <a:r>
              <a:rPr lang="en-US" sz="3200" dirty="0" smtClean="0"/>
              <a:t>4. Error </a:t>
            </a:r>
            <a:r>
              <a:rPr lang="en-US" sz="3200" dirty="0"/>
              <a:t>-- Parser detected an error (an empty entry in the action table</a:t>
            </a:r>
            <a:r>
              <a:rPr lang="en-US" sz="3200" dirty="0" smtClean="0"/>
              <a:t>)</a:t>
            </a:r>
          </a:p>
          <a:p>
            <a:endParaRPr lang="en-US" sz="3200" dirty="0" smtClean="0"/>
          </a:p>
          <a:p>
            <a:r>
              <a:rPr lang="en-US" sz="3200" dirty="0"/>
              <a:t>Example: </a:t>
            </a:r>
            <a:endParaRPr lang="en-US" sz="3200" dirty="0" smtClean="0"/>
          </a:p>
          <a:p>
            <a:r>
              <a:rPr lang="en-US" sz="3200" dirty="0" smtClean="0"/>
              <a:t>Let </a:t>
            </a:r>
            <a:r>
              <a:rPr lang="en-US" sz="3200" dirty="0"/>
              <a:t>following be the grammar and its LR parsing table. </a:t>
            </a:r>
            <a:endParaRPr lang="en-US" sz="3200" dirty="0" smtClean="0"/>
          </a:p>
          <a:p>
            <a:r>
              <a:rPr lang="en-US" sz="3200" dirty="0" smtClean="0"/>
              <a:t>1</a:t>
            </a:r>
            <a:r>
              <a:rPr lang="en-US" sz="3200" dirty="0"/>
              <a:t>) E → E+T 2) E → T 3) T → T*F 4) T → F 5) F →(E) 6) F → id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5078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2345842" y="690422"/>
            <a:ext cx="11534452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/>
              <a:t>LR PARSING</a:t>
            </a:r>
            <a:endParaRPr lang="en-US" sz="4000" b="1" dirty="0">
              <a:ea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15122" y="1707722"/>
            <a:ext cx="10236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</a:t>
            </a:r>
            <a:r>
              <a:rPr lang="en-US" sz="3200" dirty="0"/>
              <a:t>: </a:t>
            </a:r>
            <a:r>
              <a:rPr lang="en-US" sz="3200" dirty="0" smtClean="0"/>
              <a:t>LR </a:t>
            </a:r>
            <a:r>
              <a:rPr lang="en-US" sz="3200" dirty="0"/>
              <a:t>parsing </a:t>
            </a:r>
            <a:r>
              <a:rPr lang="en-US" sz="3200" dirty="0" smtClean="0"/>
              <a:t>table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293" y="2241242"/>
            <a:ext cx="5531005" cy="461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5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2345842" y="690422"/>
            <a:ext cx="11534452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/>
              <a:t>LR PARSING</a:t>
            </a:r>
            <a:endParaRPr lang="en-US" sz="4000" b="1" dirty="0">
              <a:ea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15122" y="1707722"/>
            <a:ext cx="10236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</a:t>
            </a:r>
            <a:r>
              <a:rPr lang="en-US" sz="3200" dirty="0"/>
              <a:t>: The action of the parser would be as follows:</a:t>
            </a:r>
            <a:endParaRPr lang="en-US" sz="3200" dirty="0" smtClean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2688" y="2184403"/>
            <a:ext cx="8871561" cy="467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26401" y="690422"/>
            <a:ext cx="11534452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/>
              <a:t>CONSTRUCTING SLR PARSING TABLES</a:t>
            </a:r>
            <a:endParaRPr lang="en-US" sz="4000" b="1" dirty="0">
              <a:ea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15122" y="1953044"/>
            <a:ext cx="1023689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An LR parser using SLR parsing tables for a grammar G is called as the SLR parser for G</a:t>
            </a:r>
            <a:r>
              <a:rPr lang="en-US" sz="3200" dirty="0" smtClean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If </a:t>
            </a:r>
            <a:r>
              <a:rPr lang="en-US" sz="3200" dirty="0"/>
              <a:t>a grammar G has an SLR parsing table, it is called SLR grammar.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Every </a:t>
            </a:r>
            <a:r>
              <a:rPr lang="en-US" sz="3200" dirty="0"/>
              <a:t>SLR grammar is unambiguous, but every unambiguous grammar is not </a:t>
            </a:r>
            <a:r>
              <a:rPr lang="en-US" sz="3200" dirty="0" smtClean="0"/>
              <a:t>a SLR </a:t>
            </a:r>
            <a:r>
              <a:rPr lang="en-US" sz="3200" dirty="0"/>
              <a:t>grammar. </a:t>
            </a:r>
            <a:r>
              <a:rPr lang="en-US" sz="320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Augmented </a:t>
            </a:r>
            <a:r>
              <a:rPr lang="en-US" sz="3200" dirty="0"/>
              <a:t>Grammar: G’ is G with a new production rule S’→S where S’ is the new starting symbol.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781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26401" y="690422"/>
            <a:ext cx="11534452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/>
              <a:t>CONSTRUCTING SLR PARSING TABLES</a:t>
            </a:r>
            <a:endParaRPr lang="en-US" sz="4000" b="1" dirty="0">
              <a:ea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15122" y="1886138"/>
            <a:ext cx="102368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LR(0) Items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An LR(0) item of a grammar G is a production of G a dot at the some position of the right side. </a:t>
            </a:r>
            <a:endParaRPr lang="en-US" sz="3200" dirty="0" smtClean="0"/>
          </a:p>
          <a:p>
            <a:r>
              <a:rPr lang="en-US" sz="3200" dirty="0" smtClean="0"/>
              <a:t>Example</a:t>
            </a:r>
            <a:r>
              <a:rPr lang="en-US" sz="3200" dirty="0"/>
              <a:t>: A → </a:t>
            </a:r>
            <a:r>
              <a:rPr lang="en-US" sz="3200" dirty="0" err="1"/>
              <a:t>aBb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sz="3200" dirty="0" smtClean="0"/>
              <a:t>Possible </a:t>
            </a:r>
            <a:r>
              <a:rPr lang="en-US" sz="3200" dirty="0"/>
              <a:t>LR(0) Items (four different possibility): </a:t>
            </a:r>
            <a:endParaRPr lang="en-US" sz="3200" dirty="0" smtClean="0"/>
          </a:p>
          <a:p>
            <a:r>
              <a:rPr lang="en-US" sz="3200" dirty="0" smtClean="0"/>
              <a:t>A </a:t>
            </a:r>
            <a:r>
              <a:rPr lang="en-US" sz="3200" dirty="0"/>
              <a:t>→ .</a:t>
            </a:r>
            <a:r>
              <a:rPr lang="en-US" sz="3200" dirty="0" err="1"/>
              <a:t>aBb</a:t>
            </a:r>
            <a:r>
              <a:rPr lang="en-US" sz="3200" dirty="0"/>
              <a:t> A → </a:t>
            </a:r>
            <a:r>
              <a:rPr lang="en-US" sz="3200" dirty="0" err="1"/>
              <a:t>a.Bb</a:t>
            </a:r>
            <a:r>
              <a:rPr lang="en-US" sz="3200" dirty="0"/>
              <a:t> A → </a:t>
            </a:r>
            <a:r>
              <a:rPr lang="en-US" sz="3200" dirty="0" err="1"/>
              <a:t>aB.b</a:t>
            </a:r>
            <a:r>
              <a:rPr lang="en-US" sz="3200" dirty="0"/>
              <a:t> A → </a:t>
            </a:r>
            <a:r>
              <a:rPr lang="en-US" sz="3200" dirty="0" err="1"/>
              <a:t>aBb.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Sets of LR(0) items will be the states of action and </a:t>
            </a:r>
            <a:r>
              <a:rPr lang="en-US" sz="3200" dirty="0" err="1"/>
              <a:t>goto</a:t>
            </a:r>
            <a:r>
              <a:rPr lang="en-US" sz="3200" dirty="0"/>
              <a:t> table of the SLR parser.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A collection of sets of LR(0) items (the canonical LR(0) collection) is the basis for constructing SLR parsers.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5378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4096" y="690422"/>
            <a:ext cx="11534452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/>
              <a:t>CONSTRUCTING SLR PARSING TABLES</a:t>
            </a:r>
            <a:endParaRPr lang="en-US" sz="4000" b="1" dirty="0">
              <a:ea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15122" y="1975338"/>
            <a:ext cx="102368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Closure Operation</a:t>
            </a:r>
          </a:p>
          <a:p>
            <a:endParaRPr lang="en-US" sz="3000" b="1" dirty="0" smtClean="0"/>
          </a:p>
          <a:p>
            <a:r>
              <a:rPr lang="en-US" sz="3000" dirty="0" smtClean="0"/>
              <a:t>If </a:t>
            </a:r>
            <a:r>
              <a:rPr lang="en-US" sz="3000" dirty="0"/>
              <a:t>I is a set of LR(0) items for a grammar G, then closure(I) is the set of LR(0) items constructed from I by the two rules: </a:t>
            </a:r>
            <a:endParaRPr lang="en-US" sz="3000" dirty="0" smtClean="0"/>
          </a:p>
          <a:p>
            <a:pPr marL="514350" indent="-514350">
              <a:buAutoNum type="arabicPeriod"/>
            </a:pPr>
            <a:r>
              <a:rPr lang="en-US" sz="3000" dirty="0" smtClean="0"/>
              <a:t>Initially</a:t>
            </a:r>
            <a:r>
              <a:rPr lang="en-US" sz="3000" dirty="0"/>
              <a:t>, every LR(0) item in I is added to closure(I). </a:t>
            </a:r>
            <a:endParaRPr lang="en-US" sz="3000" dirty="0" smtClean="0"/>
          </a:p>
          <a:p>
            <a:pPr marL="514350" indent="-514350">
              <a:buAutoNum type="arabicPeriod"/>
            </a:pPr>
            <a:r>
              <a:rPr lang="en-US" sz="3000" dirty="0" smtClean="0"/>
              <a:t>If </a:t>
            </a:r>
            <a:r>
              <a:rPr lang="en-US" sz="3000" dirty="0"/>
              <a:t>A → α.Bβ is in closure(I) and </a:t>
            </a:r>
            <a:r>
              <a:rPr lang="en-US" sz="3000" dirty="0" err="1"/>
              <a:t>Bγ</a:t>
            </a:r>
            <a:r>
              <a:rPr lang="en-US" sz="3000" dirty="0"/>
              <a:t>→ is a production rule of G; then </a:t>
            </a:r>
            <a:r>
              <a:rPr lang="en-US" sz="3000" dirty="0" err="1"/>
              <a:t>B→.γ</a:t>
            </a:r>
            <a:r>
              <a:rPr lang="en-US" sz="3000" dirty="0"/>
              <a:t> will be in the closure(I). We will apply this rule until no more new LR(0) items can be added to closure(I). 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424431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4096" y="690422"/>
            <a:ext cx="11534452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/>
              <a:t>CONSTRUCTING SLR PARSING TABLES</a:t>
            </a:r>
            <a:endParaRPr lang="en-US" sz="4000" b="1" dirty="0">
              <a:ea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15122" y="1975338"/>
            <a:ext cx="102368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Closure Operation</a:t>
            </a:r>
          </a:p>
          <a:p>
            <a:r>
              <a:rPr lang="en-US" sz="3000" dirty="0" smtClean="0"/>
              <a:t>Example</a:t>
            </a:r>
            <a:r>
              <a:rPr lang="en-US" sz="3000" dirty="0"/>
              <a:t>: </a:t>
            </a:r>
            <a:endParaRPr lang="en-US" sz="3000" dirty="0" smtClean="0"/>
          </a:p>
          <a:p>
            <a:r>
              <a:rPr lang="en-US" sz="3000" dirty="0" smtClean="0"/>
              <a:t>E</a:t>
            </a:r>
            <a:r>
              <a:rPr lang="en-US" sz="3000" dirty="0"/>
              <a:t>’ → E </a:t>
            </a:r>
            <a:endParaRPr lang="en-US" sz="3000" dirty="0" smtClean="0"/>
          </a:p>
          <a:p>
            <a:r>
              <a:rPr lang="en-US" sz="3000" dirty="0" smtClean="0"/>
              <a:t>E </a:t>
            </a:r>
            <a:r>
              <a:rPr lang="en-US" sz="3000" dirty="0"/>
              <a:t>→ </a:t>
            </a:r>
            <a:r>
              <a:rPr lang="en-US" sz="3000" dirty="0" smtClean="0"/>
              <a:t>E+T</a:t>
            </a:r>
          </a:p>
          <a:p>
            <a:r>
              <a:rPr lang="en-US" sz="3000" dirty="0" smtClean="0"/>
              <a:t>E </a:t>
            </a:r>
            <a:r>
              <a:rPr lang="en-US" sz="3000" dirty="0"/>
              <a:t>→ </a:t>
            </a:r>
            <a:r>
              <a:rPr lang="en-US" sz="3000" dirty="0" smtClean="0"/>
              <a:t>T</a:t>
            </a:r>
          </a:p>
          <a:p>
            <a:r>
              <a:rPr lang="en-US" sz="3000" dirty="0" smtClean="0"/>
              <a:t>T </a:t>
            </a:r>
            <a:r>
              <a:rPr lang="en-US" sz="3000" dirty="0"/>
              <a:t>→ </a:t>
            </a:r>
            <a:r>
              <a:rPr lang="en-US" sz="3000" dirty="0" smtClean="0"/>
              <a:t>T*F</a:t>
            </a:r>
          </a:p>
          <a:p>
            <a:r>
              <a:rPr lang="en-US" sz="3000" dirty="0" smtClean="0"/>
              <a:t>T </a:t>
            </a:r>
            <a:r>
              <a:rPr lang="en-US" sz="3000" dirty="0"/>
              <a:t>→ </a:t>
            </a:r>
            <a:r>
              <a:rPr lang="en-US" sz="3000" dirty="0" smtClean="0"/>
              <a:t>F</a:t>
            </a:r>
          </a:p>
          <a:p>
            <a:r>
              <a:rPr lang="en-US" sz="3000" dirty="0" smtClean="0"/>
              <a:t>F </a:t>
            </a:r>
            <a:r>
              <a:rPr lang="en-US" sz="3000" dirty="0"/>
              <a:t>→ (</a:t>
            </a:r>
            <a:r>
              <a:rPr lang="en-US" sz="3000" dirty="0" smtClean="0"/>
              <a:t>E)</a:t>
            </a:r>
          </a:p>
          <a:p>
            <a:r>
              <a:rPr lang="en-US" sz="3000" dirty="0" smtClean="0"/>
              <a:t>F </a:t>
            </a:r>
            <a:r>
              <a:rPr lang="en-US" sz="3000" dirty="0"/>
              <a:t>→ id </a:t>
            </a:r>
            <a:endParaRPr lang="en-US" sz="3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6625911" y="2343161"/>
            <a:ext cx="220445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Closure</a:t>
            </a:r>
            <a:r>
              <a:rPr lang="en-US" sz="3000" dirty="0" smtClean="0"/>
              <a:t>(</a:t>
            </a:r>
          </a:p>
          <a:p>
            <a:r>
              <a:rPr lang="en-US" sz="3000" dirty="0" smtClean="0"/>
              <a:t>{</a:t>
            </a:r>
            <a:r>
              <a:rPr lang="en-US" sz="3000" dirty="0"/>
              <a:t>E’ → .E}) = { </a:t>
            </a:r>
            <a:endParaRPr lang="en-US" sz="3000" dirty="0" smtClean="0"/>
          </a:p>
          <a:p>
            <a:r>
              <a:rPr lang="en-US" sz="3000" dirty="0" smtClean="0"/>
              <a:t>E</a:t>
            </a:r>
            <a:r>
              <a:rPr lang="en-US" sz="3000" dirty="0"/>
              <a:t>’ → .E, </a:t>
            </a:r>
            <a:endParaRPr lang="en-US" sz="3000" dirty="0" smtClean="0"/>
          </a:p>
          <a:p>
            <a:r>
              <a:rPr lang="en-US" sz="3000" dirty="0" smtClean="0"/>
              <a:t>E </a:t>
            </a:r>
            <a:r>
              <a:rPr lang="en-US" sz="3000" dirty="0"/>
              <a:t>→ .E+T, </a:t>
            </a:r>
            <a:endParaRPr lang="en-US" sz="3000" dirty="0" smtClean="0"/>
          </a:p>
          <a:p>
            <a:r>
              <a:rPr lang="en-US" sz="3000" dirty="0" smtClean="0"/>
              <a:t>E </a:t>
            </a:r>
            <a:r>
              <a:rPr lang="en-US" sz="3000" dirty="0"/>
              <a:t>→ .T, </a:t>
            </a:r>
            <a:endParaRPr lang="en-US" sz="3000" dirty="0" smtClean="0"/>
          </a:p>
          <a:p>
            <a:r>
              <a:rPr lang="en-US" sz="3000" dirty="0" smtClean="0"/>
              <a:t>T </a:t>
            </a:r>
            <a:r>
              <a:rPr lang="en-US" sz="3000" dirty="0"/>
              <a:t>→ .T*F, </a:t>
            </a:r>
            <a:endParaRPr lang="en-US" sz="3000" dirty="0" smtClean="0"/>
          </a:p>
          <a:p>
            <a:r>
              <a:rPr lang="en-US" sz="3000" dirty="0" smtClean="0"/>
              <a:t>T </a:t>
            </a:r>
            <a:r>
              <a:rPr lang="en-US" sz="3000" dirty="0"/>
              <a:t>→ .F, </a:t>
            </a:r>
            <a:endParaRPr lang="en-US" sz="3000" dirty="0" smtClean="0"/>
          </a:p>
          <a:p>
            <a:r>
              <a:rPr lang="en-US" sz="3000" dirty="0" smtClean="0"/>
              <a:t>F </a:t>
            </a:r>
            <a:r>
              <a:rPr lang="en-US" sz="3000" dirty="0"/>
              <a:t>→ .(E), </a:t>
            </a:r>
            <a:endParaRPr lang="en-US" sz="3000" dirty="0" smtClean="0"/>
          </a:p>
          <a:p>
            <a:r>
              <a:rPr lang="en-US" sz="3000" dirty="0" smtClean="0"/>
              <a:t>F </a:t>
            </a:r>
            <a:r>
              <a:rPr lang="en-US" sz="3000" dirty="0"/>
              <a:t>→ .id </a:t>
            </a:r>
            <a:r>
              <a:rPr lang="en-US" sz="3000" dirty="0" smtClean="0"/>
              <a:t>}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9201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4096" y="690422"/>
            <a:ext cx="11534452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/>
              <a:t>CONSTRUCTING SLR PARSING TABLES</a:t>
            </a:r>
            <a:endParaRPr lang="en-US" sz="4000" b="1" dirty="0">
              <a:ea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15122" y="2084193"/>
            <a:ext cx="102368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/>
              <a:t>Goto</a:t>
            </a:r>
            <a:r>
              <a:rPr lang="en-US" sz="3000" b="1" dirty="0" smtClean="0"/>
              <a:t> Operation</a:t>
            </a:r>
          </a:p>
          <a:p>
            <a:endParaRPr lang="en-US" sz="3000" b="1" dirty="0" smtClean="0"/>
          </a:p>
          <a:p>
            <a:r>
              <a:rPr lang="en-US" sz="3200" dirty="0"/>
              <a:t>If I is a set of LR(0) items and X is a grammar symbol (terminal or non-terminal), then </a:t>
            </a:r>
            <a:r>
              <a:rPr lang="en-US" sz="3200" dirty="0" err="1"/>
              <a:t>goto</a:t>
            </a:r>
            <a:r>
              <a:rPr lang="en-US" sz="3200" dirty="0"/>
              <a:t>(I,X) is defined as follows: </a:t>
            </a:r>
            <a:endParaRPr lang="en-US" sz="3200" dirty="0" smtClean="0"/>
          </a:p>
          <a:p>
            <a:r>
              <a:rPr lang="en-US" sz="3200" dirty="0" smtClean="0"/>
              <a:t>If </a:t>
            </a:r>
            <a:r>
              <a:rPr lang="en-US" sz="3200" dirty="0"/>
              <a:t>A → </a:t>
            </a:r>
            <a:r>
              <a:rPr lang="el-GR" sz="3200" dirty="0"/>
              <a:t>α.</a:t>
            </a:r>
            <a:r>
              <a:rPr lang="en-US" sz="3200" dirty="0"/>
              <a:t>X</a:t>
            </a:r>
            <a:r>
              <a:rPr lang="el-GR" sz="3200" dirty="0"/>
              <a:t>β </a:t>
            </a:r>
            <a:r>
              <a:rPr lang="en-US" sz="3200" dirty="0"/>
              <a:t>in I then every item in closure({A → </a:t>
            </a:r>
            <a:r>
              <a:rPr lang="el-GR" sz="3200" dirty="0"/>
              <a:t>α</a:t>
            </a:r>
            <a:r>
              <a:rPr lang="en-US" sz="3200" dirty="0"/>
              <a:t>X.</a:t>
            </a:r>
            <a:r>
              <a:rPr lang="el-GR" sz="3200" dirty="0"/>
              <a:t>β}) </a:t>
            </a:r>
            <a:r>
              <a:rPr lang="en-US" sz="3200" dirty="0"/>
              <a:t>will be in </a:t>
            </a:r>
            <a:r>
              <a:rPr lang="en-US" sz="3200" dirty="0" err="1"/>
              <a:t>goto</a:t>
            </a:r>
            <a:r>
              <a:rPr lang="en-US" sz="3200" dirty="0"/>
              <a:t>(I,X).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6247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4096" y="690422"/>
            <a:ext cx="11534452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/>
              <a:t>CONSTRUCTING SLR PARSING TABLES</a:t>
            </a:r>
            <a:endParaRPr lang="en-US" sz="4000" b="1" dirty="0">
              <a:ea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15122" y="1975338"/>
            <a:ext cx="1023689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/>
              <a:t>Goto</a:t>
            </a:r>
            <a:r>
              <a:rPr lang="en-US" sz="3000" b="1" dirty="0" smtClean="0"/>
              <a:t> Operation</a:t>
            </a:r>
          </a:p>
          <a:p>
            <a:r>
              <a:rPr lang="en-US" sz="3200" dirty="0" smtClean="0"/>
              <a:t>Example</a:t>
            </a:r>
            <a:r>
              <a:rPr lang="en-US" sz="3200" dirty="0"/>
              <a:t>: I = { E’ → .E, E → .E+T, E → .T, T → .T*F, T → .F, F → .(E), F → .id } </a:t>
            </a:r>
            <a:endParaRPr lang="en-US" sz="3200" dirty="0" smtClean="0"/>
          </a:p>
          <a:p>
            <a:r>
              <a:rPr lang="en-US" sz="3200" dirty="0" err="1" smtClean="0"/>
              <a:t>goto</a:t>
            </a:r>
            <a:r>
              <a:rPr lang="en-US" sz="3200" dirty="0" smtClean="0"/>
              <a:t>(I,E</a:t>
            </a:r>
            <a:r>
              <a:rPr lang="en-US" sz="3200" dirty="0"/>
              <a:t>) = { E’ → E., E → E.+T } </a:t>
            </a:r>
            <a:endParaRPr lang="en-US" sz="3200" dirty="0" smtClean="0"/>
          </a:p>
          <a:p>
            <a:r>
              <a:rPr lang="en-US" sz="3200" dirty="0" err="1" smtClean="0"/>
              <a:t>goto</a:t>
            </a:r>
            <a:r>
              <a:rPr lang="en-US" sz="3200" dirty="0" smtClean="0"/>
              <a:t>(I,T</a:t>
            </a:r>
            <a:r>
              <a:rPr lang="en-US" sz="3200" dirty="0"/>
              <a:t>) = { E → T., T → T.*F } </a:t>
            </a:r>
            <a:endParaRPr lang="en-US" sz="3200" dirty="0" smtClean="0"/>
          </a:p>
          <a:p>
            <a:r>
              <a:rPr lang="en-US" sz="3200" dirty="0" err="1" smtClean="0"/>
              <a:t>goto</a:t>
            </a:r>
            <a:r>
              <a:rPr lang="en-US" sz="3200" dirty="0" smtClean="0"/>
              <a:t>(I,F</a:t>
            </a:r>
            <a:r>
              <a:rPr lang="en-US" sz="3200" dirty="0"/>
              <a:t>) = {T → F. } </a:t>
            </a:r>
            <a:endParaRPr lang="en-US" sz="3200" dirty="0" smtClean="0"/>
          </a:p>
          <a:p>
            <a:r>
              <a:rPr lang="en-US" sz="3200" dirty="0" err="1" smtClean="0"/>
              <a:t>goto</a:t>
            </a:r>
            <a:r>
              <a:rPr lang="en-US" sz="3200" dirty="0" smtClean="0"/>
              <a:t>(I</a:t>
            </a:r>
            <a:r>
              <a:rPr lang="en-US" sz="3200" dirty="0"/>
              <a:t>,() = {F→ (.E), E→ .E+T, E→ .T, T→ .T*F, T→ .F, F→ .(E), F→ .id } </a:t>
            </a:r>
            <a:endParaRPr lang="en-US" sz="3200" dirty="0" smtClean="0"/>
          </a:p>
          <a:p>
            <a:r>
              <a:rPr lang="en-US" sz="3200" dirty="0" err="1" smtClean="0"/>
              <a:t>goto</a:t>
            </a:r>
            <a:r>
              <a:rPr lang="en-US" sz="3200" dirty="0" smtClean="0"/>
              <a:t>(</a:t>
            </a:r>
            <a:r>
              <a:rPr lang="en-US" sz="3200" dirty="0" err="1" smtClean="0"/>
              <a:t>I,id</a:t>
            </a:r>
            <a:r>
              <a:rPr lang="en-US" sz="3200" dirty="0"/>
              <a:t>) = { F → id. }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3476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384900" y="710417"/>
            <a:ext cx="1032821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ISSUES IN BOTTOM-UP PARSING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15122" y="1854289"/>
            <a:ext cx="102368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1. How do we know which action to take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/>
              <a:t>Whether to shift or reduce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/>
              <a:t>Which production to use for reduction?</a:t>
            </a:r>
          </a:p>
          <a:p>
            <a:r>
              <a:rPr lang="en-US" sz="2700" dirty="0" smtClean="0"/>
              <a:t>2. Sometimes parser can reduce but it should not: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accent1"/>
                </a:solidFill>
              </a:rPr>
              <a:t>X </a:t>
            </a:r>
            <a:r>
              <a:rPr lang="en-US" sz="27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E </a:t>
            </a:r>
            <a:r>
              <a:rPr lang="en-US" sz="2700" dirty="0" smtClean="0">
                <a:sym typeface="Wingdings" panose="05000000000000000000" pitchFamily="2" charset="2"/>
              </a:rPr>
              <a:t>can always be used for reduction</a:t>
            </a:r>
          </a:p>
          <a:p>
            <a:r>
              <a:rPr lang="en-US" sz="2700" dirty="0" smtClean="0">
                <a:sym typeface="Wingdings" panose="05000000000000000000" pitchFamily="2" charset="2"/>
              </a:rPr>
              <a:t>3. Sometimes parser can reduce in different ways</a:t>
            </a:r>
          </a:p>
          <a:p>
            <a:r>
              <a:rPr lang="en-US" sz="2700" dirty="0" smtClean="0">
                <a:sym typeface="Wingdings" panose="05000000000000000000" pitchFamily="2" charset="2"/>
              </a:rPr>
              <a:t>4.</a:t>
            </a:r>
            <a:r>
              <a:rPr lang="en-US" sz="2700" dirty="0"/>
              <a:t> Given stack δ and input symbol a, should the parser </a:t>
            </a:r>
            <a:endParaRPr lang="en-US" sz="2700" dirty="0" smtClean="0"/>
          </a:p>
          <a:p>
            <a:r>
              <a:rPr lang="en-US" sz="2700" dirty="0" smtClean="0"/>
              <a:t>– </a:t>
            </a:r>
            <a:r>
              <a:rPr lang="en-US" sz="2700" dirty="0"/>
              <a:t>Shift a onto stack (making it </a:t>
            </a:r>
            <a:r>
              <a:rPr lang="en-US" sz="2700" dirty="0" err="1"/>
              <a:t>δa</a:t>
            </a:r>
            <a:r>
              <a:rPr lang="en-US" sz="2700" dirty="0"/>
              <a:t>) </a:t>
            </a:r>
            <a:endParaRPr lang="en-US" sz="2700" dirty="0" smtClean="0"/>
          </a:p>
          <a:p>
            <a:r>
              <a:rPr lang="en-US" sz="2700" dirty="0" smtClean="0"/>
              <a:t>–</a:t>
            </a:r>
            <a:r>
              <a:rPr lang="en-US" sz="2700" dirty="0"/>
              <a:t>Reduce by some production </a:t>
            </a:r>
            <a:r>
              <a:rPr lang="en-US" sz="2700" dirty="0" smtClean="0"/>
              <a:t>A</a:t>
            </a:r>
            <a:r>
              <a:rPr lang="en-US" sz="2700" dirty="0" smtClean="0">
                <a:sym typeface="Wingdings" panose="05000000000000000000" pitchFamily="2" charset="2"/>
              </a:rPr>
              <a:t></a:t>
            </a:r>
            <a:r>
              <a:rPr lang="en-US" sz="2700" dirty="0" smtClean="0"/>
              <a:t>β </a:t>
            </a:r>
            <a:r>
              <a:rPr lang="en-US" sz="2700" dirty="0"/>
              <a:t>assuming that stack has form αβ (making it αA) </a:t>
            </a:r>
            <a:endParaRPr lang="en-US" sz="2700" dirty="0" smtClean="0"/>
          </a:p>
          <a:p>
            <a:r>
              <a:rPr lang="en-US" sz="2700" dirty="0" smtClean="0"/>
              <a:t>– </a:t>
            </a:r>
            <a:r>
              <a:rPr lang="en-US" sz="2700" dirty="0"/>
              <a:t>Stack can have many combinations of αβ </a:t>
            </a:r>
            <a:endParaRPr lang="en-US" sz="2700" dirty="0" smtClean="0"/>
          </a:p>
          <a:p>
            <a:r>
              <a:rPr lang="en-US" sz="2700" dirty="0" smtClean="0"/>
              <a:t>–</a:t>
            </a:r>
            <a:r>
              <a:rPr lang="en-US" sz="2700" dirty="0"/>
              <a:t>How to keep track of length of β?</a:t>
            </a:r>
            <a:endParaRPr 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11759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53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4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5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6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7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58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9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0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1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2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3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4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5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6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7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8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9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0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1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2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3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4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5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6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7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8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9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0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1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2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3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4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5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6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7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8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9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0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1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2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3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4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5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6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7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" name="Rectangle 1"/>
          <p:cNvSpPr/>
          <p:nvPr/>
        </p:nvSpPr>
        <p:spPr>
          <a:xfrm>
            <a:off x="1063214" y="3312914"/>
            <a:ext cx="99678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/>
              <a:t>Thank You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814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124333" y="710417"/>
            <a:ext cx="1032821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SHIFT-REDUCE PARSING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15122" y="2118727"/>
            <a:ext cx="102368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 </a:t>
            </a:r>
            <a:r>
              <a:rPr lang="en-US" sz="3200" dirty="0"/>
              <a:t>shift-reduce parser tries to reduce the given input string into the starting symbol. 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At </a:t>
            </a:r>
            <a:r>
              <a:rPr lang="en-US" sz="3200" dirty="0"/>
              <a:t>each reduction step, a substring of the input matching to the right side of a production rule is replaced by the non-terminal at the left side of that production rule. 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If </a:t>
            </a:r>
            <a:r>
              <a:rPr lang="en-US" sz="3200" dirty="0"/>
              <a:t>the substring is chosen correctly, the right most derivation of that string is created in the reverse order. </a:t>
            </a:r>
          </a:p>
        </p:txBody>
      </p:sp>
    </p:spTree>
    <p:extLst>
      <p:ext uri="{BB962C8B-B14F-4D97-AF65-F5344CB8AC3E}">
        <p14:creationId xmlns:p14="http://schemas.microsoft.com/office/powerpoint/2010/main" val="71865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347356" y="710417"/>
            <a:ext cx="1032821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SHIFT-REDUCE PARSING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15122" y="1918009"/>
            <a:ext cx="102368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EXAMPLE:</a:t>
            </a:r>
          </a:p>
          <a:p>
            <a:r>
              <a:rPr lang="en-US" sz="3200" dirty="0" smtClean="0"/>
              <a:t>For Grammar:</a:t>
            </a:r>
          </a:p>
          <a:p>
            <a:pPr lvl="4"/>
            <a:r>
              <a:rPr lang="en-US" sz="3200" dirty="0" smtClean="0"/>
              <a:t>S </a:t>
            </a:r>
            <a:r>
              <a:rPr lang="en-US" sz="3200" dirty="0"/>
              <a:t>→ </a:t>
            </a:r>
            <a:r>
              <a:rPr lang="en-US" sz="3200" dirty="0" err="1" smtClean="0"/>
              <a:t>aABb</a:t>
            </a:r>
            <a:endParaRPr lang="en-US" sz="3200" dirty="0" smtClean="0"/>
          </a:p>
          <a:p>
            <a:pPr lvl="4"/>
            <a:r>
              <a:rPr lang="en-US" sz="3200" dirty="0" smtClean="0"/>
              <a:t>A </a:t>
            </a:r>
            <a:r>
              <a:rPr lang="en-US" sz="3200" dirty="0"/>
              <a:t>→ </a:t>
            </a:r>
            <a:r>
              <a:rPr lang="en-US" sz="3200" dirty="0" err="1"/>
              <a:t>aA</a:t>
            </a:r>
            <a:r>
              <a:rPr lang="en-US" sz="3200" dirty="0"/>
              <a:t> | </a:t>
            </a:r>
            <a:r>
              <a:rPr lang="en-US" sz="3200" dirty="0" smtClean="0"/>
              <a:t>a </a:t>
            </a:r>
          </a:p>
          <a:p>
            <a:pPr lvl="4"/>
            <a:r>
              <a:rPr lang="en-US" sz="3200" dirty="0" smtClean="0"/>
              <a:t>B </a:t>
            </a:r>
            <a:r>
              <a:rPr lang="en-US" sz="3200" dirty="0"/>
              <a:t>→ </a:t>
            </a:r>
            <a:r>
              <a:rPr lang="en-US" sz="3200" dirty="0" err="1"/>
              <a:t>bB</a:t>
            </a:r>
            <a:r>
              <a:rPr lang="en-US" sz="3200" dirty="0"/>
              <a:t> | b </a:t>
            </a:r>
            <a:endParaRPr lang="en-US" sz="3200" dirty="0" smtClean="0"/>
          </a:p>
          <a:p>
            <a:r>
              <a:rPr lang="en-US" sz="3200" dirty="0" smtClean="0"/>
              <a:t>Input string: </a:t>
            </a:r>
            <a:r>
              <a:rPr lang="en-US" sz="3200" dirty="0" err="1" smtClean="0"/>
              <a:t>aaabb</a:t>
            </a:r>
            <a:endParaRPr lang="en-US" sz="3200" dirty="0" smtClean="0"/>
          </a:p>
          <a:p>
            <a:r>
              <a:rPr lang="en-US" sz="3200" dirty="0" err="1" smtClean="0"/>
              <a:t>aaabb</a:t>
            </a:r>
            <a:r>
              <a:rPr lang="en-US" sz="3200" dirty="0" smtClean="0"/>
              <a:t> </a:t>
            </a:r>
            <a:r>
              <a:rPr lang="en-US" sz="3200" dirty="0"/>
              <a:t>⇒ </a:t>
            </a:r>
            <a:r>
              <a:rPr lang="en-US" sz="3200" dirty="0" err="1"/>
              <a:t>aaAbb</a:t>
            </a:r>
            <a:r>
              <a:rPr lang="en-US" sz="3200" dirty="0"/>
              <a:t> ⇒ </a:t>
            </a:r>
            <a:r>
              <a:rPr lang="en-US" sz="3200" dirty="0" err="1"/>
              <a:t>aAbb</a:t>
            </a:r>
            <a:r>
              <a:rPr lang="en-US" sz="3200" dirty="0"/>
              <a:t> ⇒ </a:t>
            </a:r>
            <a:r>
              <a:rPr lang="en-US" sz="3200" dirty="0" err="1"/>
              <a:t>aABb</a:t>
            </a:r>
            <a:r>
              <a:rPr lang="en-US" sz="3200" dirty="0"/>
              <a:t> ⇒ S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above reduction corresponds to the following rightmost derivation: S ⇒ </a:t>
            </a:r>
            <a:r>
              <a:rPr lang="en-US" sz="3200" dirty="0" err="1"/>
              <a:t>aABb</a:t>
            </a:r>
            <a:r>
              <a:rPr lang="en-US" sz="3200" dirty="0"/>
              <a:t> ⇒ </a:t>
            </a:r>
            <a:r>
              <a:rPr lang="en-US" sz="3200" dirty="0" err="1"/>
              <a:t>aAbb</a:t>
            </a:r>
            <a:r>
              <a:rPr lang="en-US" sz="3200" dirty="0"/>
              <a:t> ⇒ </a:t>
            </a:r>
            <a:r>
              <a:rPr lang="en-US" sz="3200" dirty="0" err="1"/>
              <a:t>aaAbb</a:t>
            </a:r>
            <a:r>
              <a:rPr lang="en-US" sz="3200" dirty="0"/>
              <a:t> ⇒ </a:t>
            </a:r>
            <a:r>
              <a:rPr lang="en-US" sz="3200" dirty="0" err="1"/>
              <a:t>aaabb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3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1832880" y="690422"/>
            <a:ext cx="1032821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HANDLE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15122" y="2005093"/>
            <a:ext cx="102368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The basic steps of a bottom-up parser are </a:t>
            </a:r>
            <a:endParaRPr lang="en-US" sz="3200" dirty="0" smtClean="0"/>
          </a:p>
          <a:p>
            <a:r>
              <a:rPr lang="en-US" sz="3200" dirty="0" smtClean="0"/>
              <a:t>– </a:t>
            </a:r>
            <a:r>
              <a:rPr lang="en-US" sz="3200" dirty="0"/>
              <a:t>to identify a substring within a rightmost sentential form which matches the RHS of a rule. </a:t>
            </a:r>
            <a:endParaRPr lang="en-US" sz="3200" dirty="0" smtClean="0"/>
          </a:p>
          <a:p>
            <a:r>
              <a:rPr lang="en-US" sz="3200" dirty="0" smtClean="0"/>
              <a:t>– </a:t>
            </a:r>
            <a:r>
              <a:rPr lang="en-US" sz="3200" dirty="0"/>
              <a:t>when this substring is replaced by the LHS of the matching rule, it must produce the previous rightmost-sentential form. • Such a substring is called a handle</a:t>
            </a:r>
          </a:p>
        </p:txBody>
      </p:sp>
    </p:spTree>
    <p:extLst>
      <p:ext uri="{BB962C8B-B14F-4D97-AF65-F5344CB8AC3E}">
        <p14:creationId xmlns:p14="http://schemas.microsoft.com/office/powerpoint/2010/main" val="373544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1832880" y="690422"/>
            <a:ext cx="1032821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HANDLE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15122" y="1918009"/>
            <a:ext cx="102368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Informally, a handle of a string is a substring that matches the right side of a production rule. </a:t>
            </a:r>
            <a:endParaRPr lang="en-US" sz="3200" dirty="0" smtClean="0"/>
          </a:p>
          <a:p>
            <a:pPr marL="457200" indent="-457200">
              <a:buFontTx/>
              <a:buChar char="-"/>
            </a:pPr>
            <a:r>
              <a:rPr lang="en-US" sz="3200" dirty="0" smtClean="0"/>
              <a:t>But </a:t>
            </a:r>
            <a:r>
              <a:rPr lang="en-US" sz="3200" dirty="0"/>
              <a:t>not every substring that matches the right side of a production rule is handle.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A handle of a right sentential form γ (≡ αβω) is a production rule A → β and a position of γ where the string β may be found and replaced by A to produce the previous right-sentential form in a rightmost derivation of γ. </a:t>
            </a:r>
            <a:endParaRPr lang="en-US" sz="3200" dirty="0" smtClean="0"/>
          </a:p>
          <a:p>
            <a:pPr algn="ctr"/>
            <a:r>
              <a:rPr lang="en-US" sz="3200" dirty="0" smtClean="0"/>
              <a:t>S </a:t>
            </a:r>
            <a:r>
              <a:rPr lang="en-US" sz="3200" dirty="0"/>
              <a:t>⇒ α</a:t>
            </a:r>
            <a:r>
              <a:rPr lang="en-US" sz="3200" dirty="0" err="1"/>
              <a:t>Aω</a:t>
            </a:r>
            <a:r>
              <a:rPr lang="en-US" sz="3200" dirty="0"/>
              <a:t> ⇒ αβω </a:t>
            </a:r>
          </a:p>
        </p:txBody>
      </p:sp>
    </p:spTree>
    <p:extLst>
      <p:ext uri="{BB962C8B-B14F-4D97-AF65-F5344CB8AC3E}">
        <p14:creationId xmlns:p14="http://schemas.microsoft.com/office/powerpoint/2010/main" val="49298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3254</TotalTime>
  <Words>2967</Words>
  <Application>Microsoft Office PowerPoint</Application>
  <PresentationFormat>Widescreen</PresentationFormat>
  <Paragraphs>265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Times New Roman</vt:lpstr>
      <vt:lpstr>Wingdings</vt:lpstr>
      <vt:lpstr>Office Theme</vt:lpstr>
      <vt:lpstr>Basic Bottom-up Parsing Techniques,  SLR and  Shift-reduce parsers </vt:lpstr>
      <vt:lpstr>BASIC BOTTOM-UP PARSING TECHNIQUES</vt:lpstr>
      <vt:lpstr>BASIC BOTTOM-UP PARSING TECHNIQUES</vt:lpstr>
      <vt:lpstr>BASIC BOTTOM-UP PARSING TECHNIQUES</vt:lpstr>
      <vt:lpstr>ISSUES IN BOTTOM-UP PARSING</vt:lpstr>
      <vt:lpstr>SHIFT-REDUCE PARSING</vt:lpstr>
      <vt:lpstr>SHIFT-REDUCE PARSING</vt:lpstr>
      <vt:lpstr>HANDLE</vt:lpstr>
      <vt:lpstr>HANDLE</vt:lpstr>
      <vt:lpstr>HANDLE</vt:lpstr>
      <vt:lpstr>HANDLE EXAMPLE</vt:lpstr>
      <vt:lpstr>HANDLE EXAMPLE</vt:lpstr>
      <vt:lpstr>HANDLE EXAMPLE</vt:lpstr>
      <vt:lpstr>HANDLE PRUNING</vt:lpstr>
      <vt:lpstr>HANDLE</vt:lpstr>
      <vt:lpstr>HANDLE</vt:lpstr>
      <vt:lpstr>STACK IMPLEMENTATION</vt:lpstr>
      <vt:lpstr>STACK IMPLEMENTATION</vt:lpstr>
      <vt:lpstr>STACK IMPLEMENTATION</vt:lpstr>
      <vt:lpstr>STACK IMPLEMENTATION</vt:lpstr>
      <vt:lpstr>STACK IMPLEMENTATION</vt:lpstr>
      <vt:lpstr>STACK IMPLEMENTATION EXAMPLE</vt:lpstr>
      <vt:lpstr>SHIFT REDUCE PARSING</vt:lpstr>
      <vt:lpstr>CONFLICTS DURING SHIFT REDUCE PARSING</vt:lpstr>
      <vt:lpstr>SHIFT REDUCE PARSING</vt:lpstr>
      <vt:lpstr>SHIFT REDUCE PARSING</vt:lpstr>
      <vt:lpstr>SHIFT REDUCE PARSING</vt:lpstr>
      <vt:lpstr>TYPES OF SHIFT REDUCE PARSING</vt:lpstr>
      <vt:lpstr>OPERATOR PRECEDENCE PARSING</vt:lpstr>
      <vt:lpstr>OPERATOR PRECEDENCE PARSING</vt:lpstr>
      <vt:lpstr>OPERATOR PRECEDENCE PARSING</vt:lpstr>
      <vt:lpstr>OPERATOR PRECEDENCE PARSING</vt:lpstr>
      <vt:lpstr>INTRODUCTION TO LR PARSING</vt:lpstr>
      <vt:lpstr> Why LR PARSING</vt:lpstr>
      <vt:lpstr>LR PARSING</vt:lpstr>
      <vt:lpstr>LR PARSING</vt:lpstr>
      <vt:lpstr>LR PARSING</vt:lpstr>
      <vt:lpstr>LR PARSING Algorithm</vt:lpstr>
      <vt:lpstr>LR PARSING Algorithm</vt:lpstr>
      <vt:lpstr>LR PARSING</vt:lpstr>
      <vt:lpstr>LR PARSING</vt:lpstr>
      <vt:lpstr>LR PARSING</vt:lpstr>
      <vt:lpstr>LR PARSING</vt:lpstr>
      <vt:lpstr>CONSTRUCTING SLR PARSING TABLES</vt:lpstr>
      <vt:lpstr>CONSTRUCTING SLR PARSING TABLES</vt:lpstr>
      <vt:lpstr>CONSTRUCTING SLR PARSING TABLES</vt:lpstr>
      <vt:lpstr>CONSTRUCTING SLR PARSING TABLES</vt:lpstr>
      <vt:lpstr>CONSTRUCTING SLR PARSING TABLES</vt:lpstr>
      <vt:lpstr>CONSTRUCTING SLR PARSING TABLES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Phases Of Compiler</dc:title>
  <dc:creator>Itrat Jassani</dc:creator>
  <cp:lastModifiedBy>Itrat Jassani</cp:lastModifiedBy>
  <cp:revision>99</cp:revision>
  <dcterms:created xsi:type="dcterms:W3CDTF">2021-02-19T12:42:14Z</dcterms:created>
  <dcterms:modified xsi:type="dcterms:W3CDTF">2021-04-26T12:00:47Z</dcterms:modified>
</cp:coreProperties>
</file>