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301" r:id="rId2"/>
    <p:sldId id="340" r:id="rId3"/>
    <p:sldId id="295" r:id="rId4"/>
    <p:sldId id="341" r:id="rId5"/>
    <p:sldId id="332" r:id="rId6"/>
    <p:sldId id="305" r:id="rId7"/>
    <p:sldId id="338" r:id="rId8"/>
    <p:sldId id="333" r:id="rId9"/>
    <p:sldId id="329" r:id="rId10"/>
    <p:sldId id="302" r:id="rId11"/>
    <p:sldId id="349" r:id="rId12"/>
    <p:sldId id="348" r:id="rId13"/>
    <p:sldId id="304" r:id="rId14"/>
    <p:sldId id="350" r:id="rId15"/>
    <p:sldId id="351" r:id="rId16"/>
    <p:sldId id="303" r:id="rId17"/>
    <p:sldId id="334" r:id="rId18"/>
    <p:sldId id="322" r:id="rId19"/>
    <p:sldId id="331" r:id="rId20"/>
    <p:sldId id="330" r:id="rId21"/>
    <p:sldId id="306" r:id="rId22"/>
    <p:sldId id="307" r:id="rId23"/>
    <p:sldId id="323" r:id="rId24"/>
    <p:sldId id="342" r:id="rId25"/>
    <p:sldId id="310" r:id="rId26"/>
    <p:sldId id="311" r:id="rId27"/>
    <p:sldId id="346" r:id="rId28"/>
    <p:sldId id="345" r:id="rId29"/>
    <p:sldId id="347" r:id="rId30"/>
    <p:sldId id="344" r:id="rId31"/>
    <p:sldId id="352" r:id="rId32"/>
    <p:sldId id="353" r:id="rId33"/>
    <p:sldId id="354" r:id="rId34"/>
    <p:sldId id="356" r:id="rId35"/>
    <p:sldId id="343" r:id="rId36"/>
    <p:sldId id="335" r:id="rId37"/>
    <p:sldId id="336" r:id="rId38"/>
    <p:sldId id="337" r:id="rId39"/>
    <p:sldId id="324" r:id="rId40"/>
    <p:sldId id="313" r:id="rId41"/>
    <p:sldId id="357" r:id="rId42"/>
    <p:sldId id="339" r:id="rId43"/>
    <p:sldId id="314" r:id="rId44"/>
    <p:sldId id="355" r:id="rId45"/>
    <p:sldId id="328" r:id="rId4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rat Jassani" initials="IJ" lastIdx="1" clrIdx="0">
    <p:extLst>
      <p:ext uri="{19B8F6BF-5375-455C-9EA6-DF929625EA0E}">
        <p15:presenceInfo xmlns:p15="http://schemas.microsoft.com/office/powerpoint/2012/main" userId="d67fe750f92998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7" autoAdjust="0"/>
    <p:restoredTop sz="94434" autoAdjust="0"/>
  </p:normalViewPr>
  <p:slideViewPr>
    <p:cSldViewPr>
      <p:cViewPr varScale="1">
        <p:scale>
          <a:sx n="62" d="100"/>
          <a:sy n="62" d="100"/>
        </p:scale>
        <p:origin x="1446" y="4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2T18:08:48.061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2T18:08:48.061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2T18:08:48.061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0B730-9D74-4671-B4B1-313FF757B13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46FD3-D36E-44D4-B398-F5AE5B0D9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4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46FD3-D36E-44D4-B398-F5AE5B0D96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46FD3-D36E-44D4-B398-F5AE5B0D96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701" y="846074"/>
            <a:ext cx="3072129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902" y="1906777"/>
            <a:ext cx="8043545" cy="4932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11006" y="6897027"/>
            <a:ext cx="279400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6CA34A-B113-49BC-A1A5-0573BEE18E0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57300" y="4028956"/>
            <a:ext cx="7543800" cy="1366004"/>
          </a:xfrm>
          <a:prstGeom prst="rect">
            <a:avLst/>
          </a:prstGeom>
        </p:spPr>
        <p:txBody>
          <a:bodyPr/>
          <a:lstStyle/>
          <a:p>
            <a:r>
              <a:rPr lang="en-US" spc="-5" dirty="0">
                <a:solidFill>
                  <a:srgbClr val="FFFFFF"/>
                </a:solidFill>
              </a:rPr>
              <a:t>Chapter </a:t>
            </a:r>
            <a:r>
              <a:rPr lang="en-US" dirty="0">
                <a:solidFill>
                  <a:srgbClr val="FFFFFF"/>
                </a:solidFill>
              </a:rPr>
              <a:t>1 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lang="en-US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en-US" spc="-5" dirty="0" err="1">
                <a:solidFill>
                  <a:srgbClr val="FFFFFF"/>
                </a:solidFill>
              </a:rPr>
              <a:t>Chapter</a:t>
            </a:r>
            <a:r>
              <a:rPr lang="en-US" spc="-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1 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lang="en-US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7B2B36E-8BDA-4B95-AFC9-7BEEDE66F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469" y="388473"/>
            <a:ext cx="1289461" cy="1289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9D8964A-8303-45DF-99A6-7A9E5BD07E42}"/>
              </a:ext>
            </a:extLst>
          </p:cNvPr>
          <p:cNvSpPr txBox="1"/>
          <p:nvPr/>
        </p:nvSpPr>
        <p:spPr>
          <a:xfrm>
            <a:off x="1946080" y="1866865"/>
            <a:ext cx="6166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Sir Syed University of Engineering &amp; Technology, Karachi</a:t>
            </a:r>
            <a:endParaRPr lang="en-US" sz="148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0EEC16-E972-4610-A1BD-5ADD6C19E1D8}"/>
              </a:ext>
            </a:extLst>
          </p:cNvPr>
          <p:cNvSpPr txBox="1"/>
          <p:nvPr/>
        </p:nvSpPr>
        <p:spPr>
          <a:xfrm>
            <a:off x="2467827" y="6477000"/>
            <a:ext cx="512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of Computer Science</a:t>
            </a:r>
            <a:r>
              <a:rPr lang="en-US" sz="1485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4380" y="2210029"/>
            <a:ext cx="8549640" cy="3877985"/>
          </a:xfrm>
        </p:spPr>
        <p:txBody>
          <a:bodyPr/>
          <a:lstStyle/>
          <a:p>
            <a:pPr marR="6985" algn="ctr">
              <a:lnSpc>
                <a:spcPct val="100000"/>
              </a:lnSpc>
              <a:spcBef>
                <a:spcPts val="775"/>
              </a:spcBef>
            </a:pP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 </a:t>
            </a:r>
            <a:r>
              <a:rPr lang="en-US" sz="3200" b="1" dirty="0" smtClean="0"/>
              <a:t>Compiler </a:t>
            </a:r>
            <a:r>
              <a:rPr lang="en-US" sz="3200" b="1" dirty="0" smtClean="0"/>
              <a:t>Construction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CS-310</a:t>
            </a:r>
            <a:br>
              <a:rPr lang="en-US" sz="32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</a:t>
            </a:r>
            <a:br>
              <a:rPr lang="en-US" dirty="0" smtClean="0"/>
            </a:br>
            <a:r>
              <a:rPr lang="en-US" dirty="0" smtClean="0"/>
              <a:t>Compiler Principles</a:t>
            </a:r>
            <a:r>
              <a:rPr lang="en-US" dirty="0"/>
              <a:t>, Techniques, and Tools,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smtClean="0"/>
              <a:t>Edition</a:t>
            </a:r>
            <a:br>
              <a:rPr lang="en-US" dirty="0" smtClean="0"/>
            </a:br>
            <a:r>
              <a:rPr lang="en-US" sz="2400" dirty="0"/>
              <a:t>Alfred V. </a:t>
            </a:r>
            <a:r>
              <a:rPr lang="en-US" sz="2400" dirty="0" err="1"/>
              <a:t>Aho</a:t>
            </a:r>
            <a:r>
              <a:rPr lang="en-US" sz="2400" dirty="0"/>
              <a:t>, Ravi </a:t>
            </a:r>
            <a:r>
              <a:rPr lang="en-US" sz="2400" dirty="0" err="1"/>
              <a:t>Sethi</a:t>
            </a:r>
            <a:r>
              <a:rPr lang="en-US" sz="2400" dirty="0"/>
              <a:t>, Jeffrey D. </a:t>
            </a:r>
            <a:r>
              <a:rPr lang="en-US" sz="2400" dirty="0" smtClean="0"/>
              <a:t>Ullman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09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 dirty="0"/>
          </a:p>
        </p:txBody>
      </p:sp>
      <p:sp>
        <p:nvSpPr>
          <p:cNvPr id="61" name="Text Placeholder 60"/>
          <p:cNvSpPr>
            <a:spLocks noGrp="1"/>
          </p:cNvSpPr>
          <p:nvPr>
            <p:ph type="body" idx="1"/>
          </p:nvPr>
        </p:nvSpPr>
        <p:spPr>
          <a:xfrm>
            <a:off x="742950" y="3452574"/>
            <a:ext cx="8858250" cy="2893100"/>
          </a:xfrm>
        </p:spPr>
        <p:txBody>
          <a:bodyPr/>
          <a:lstStyle/>
          <a:p>
            <a:pPr algn="l"/>
            <a:r>
              <a:rPr lang="en-GB" sz="2800" dirty="0">
                <a:latin typeface="+mn-lt"/>
              </a:rPr>
              <a:t>A translator is a program that takes as input a program written in one language and produces as output a program in another language. Beside program translation, the translator performs another very important role, the error-detection. Any violation of d HLL specification would be detected and reported to the programmers</a:t>
            </a:r>
            <a:r>
              <a:rPr lang="en-GB" dirty="0"/>
              <a:t>.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19100" y="2370580"/>
            <a:ext cx="90045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Translator</a:t>
            </a:r>
            <a:r>
              <a:rPr lang="en-GB" sz="3200" dirty="0"/>
              <a:t/>
            </a:r>
            <a:br>
              <a:rPr lang="en-GB" sz="3200" dirty="0"/>
            </a:b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 dirty="0"/>
          </a:p>
        </p:txBody>
      </p:sp>
      <p:sp>
        <p:nvSpPr>
          <p:cNvPr id="61" name="Text Placeholder 60"/>
          <p:cNvSpPr>
            <a:spLocks noGrp="1"/>
          </p:cNvSpPr>
          <p:nvPr>
            <p:ph type="body" idx="1"/>
          </p:nvPr>
        </p:nvSpPr>
        <p:spPr>
          <a:xfrm>
            <a:off x="713231" y="3754705"/>
            <a:ext cx="8858250" cy="2154436"/>
          </a:xfrm>
        </p:spPr>
        <p:txBody>
          <a:bodyPr/>
          <a:lstStyle/>
          <a:p>
            <a:pPr algn="l"/>
            <a:r>
              <a:rPr lang="en-GB" sz="2800" dirty="0">
                <a:latin typeface="+mn-lt"/>
              </a:rPr>
              <a:t>1 Translating the HLL program input into an equivalent ml program. </a:t>
            </a:r>
            <a:br>
              <a:rPr lang="en-GB" sz="2800" dirty="0">
                <a:latin typeface="+mn-lt"/>
              </a:rPr>
            </a:br>
            <a:r>
              <a:rPr lang="en-GB" sz="2800" dirty="0">
                <a:latin typeface="+mn-lt"/>
              </a:rPr>
              <a:t/>
            </a:r>
            <a:br>
              <a:rPr lang="en-GB" sz="2800" dirty="0">
                <a:latin typeface="+mn-lt"/>
              </a:rPr>
            </a:br>
            <a:r>
              <a:rPr lang="en-GB" sz="2800" dirty="0">
                <a:latin typeface="+mn-lt"/>
              </a:rPr>
              <a:t>2 Providing diagnostic messages wherever the programmer violates specification of the HLL.</a:t>
            </a:r>
            <a:endParaRPr lang="en-US" dirty="0">
              <a:latin typeface="+mn-l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19100" y="2370580"/>
            <a:ext cx="90045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Important role of translator</a:t>
            </a:r>
            <a:r>
              <a:rPr lang="en-GB" sz="3200" dirty="0"/>
              <a:t/>
            </a:r>
            <a:br>
              <a:rPr lang="en-GB" sz="3200" dirty="0"/>
            </a:b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 dirty="0"/>
          </a:p>
        </p:txBody>
      </p:sp>
      <p:sp>
        <p:nvSpPr>
          <p:cNvPr id="56" name="Text Placeholder 55"/>
          <p:cNvSpPr>
            <a:spLocks noGrp="1"/>
          </p:cNvSpPr>
          <p:nvPr>
            <p:ph type="body" idx="1"/>
          </p:nvPr>
        </p:nvSpPr>
        <p:spPr>
          <a:xfrm>
            <a:off x="729996" y="2812229"/>
            <a:ext cx="8871204" cy="1600438"/>
          </a:xfrm>
        </p:spPr>
        <p:txBody>
          <a:bodyPr/>
          <a:lstStyle/>
          <a:p>
            <a:r>
              <a:rPr lang="en-GB" sz="2800" dirty="0">
                <a:solidFill>
                  <a:srgbClr val="3B3835"/>
                </a:solidFill>
                <a:latin typeface="+mn-lt"/>
              </a:rPr>
              <a:t>An Interpreter is a program, which converts each high-level program statement into machine code just before the program statement is to be executed</a:t>
            </a:r>
            <a:r>
              <a:rPr lang="en-GB" dirty="0">
                <a:solidFill>
                  <a:srgbClr val="3B3835"/>
                </a:solidFill>
              </a:rPr>
              <a:t>.</a:t>
            </a:r>
            <a:endParaRPr lang="en-GB" dirty="0"/>
          </a:p>
          <a:p>
            <a:endParaRPr lang="en-US"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68045" y="2057400"/>
            <a:ext cx="90045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Interpreter</a:t>
            </a: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634" y="3995501"/>
            <a:ext cx="7924072" cy="2262068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441198" y="6114871"/>
            <a:ext cx="8858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Outlining the basic working of the interpreter the above figure shows that first </a:t>
            </a:r>
            <a:r>
              <a:rPr lang="en-GB" sz="2400" dirty="0" smtClean="0"/>
              <a:t>a source </a:t>
            </a:r>
            <a:r>
              <a:rPr lang="en-GB" sz="2400" dirty="0"/>
              <a:t>code is converted to an intermediate form and then that is executed by </a:t>
            </a:r>
            <a:r>
              <a:rPr lang="en-GB" sz="2400" dirty="0" smtClean="0"/>
              <a:t>the interpreter</a:t>
            </a:r>
            <a:r>
              <a:rPr lang="en-GB" sz="2400" dirty="0">
                <a:latin typeface="Arial" panose="020B0604020202020204" pitchFamily="34" charset="0"/>
              </a:rPr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772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1026" name="Picture 1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74" y="3124200"/>
            <a:ext cx="6158103" cy="113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911" y="4384531"/>
            <a:ext cx="3992705" cy="133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562750" y="2168587"/>
            <a:ext cx="824825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latin typeface="+mj-lt"/>
              </a:rPr>
              <a:t>Interpreter versus Compiler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+mj-lt"/>
              </a:rPr>
              <a:t>Compiler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/>
              <a:t>Compiler translates </a:t>
            </a:r>
            <a:r>
              <a:rPr lang="en-US" altLang="en-US" sz="2000" dirty="0"/>
              <a:t>to machine </a:t>
            </a:r>
            <a:r>
              <a:rPr lang="en-US" altLang="en-US" sz="2000" dirty="0" smtClean="0"/>
              <a:t>code.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470338" y="3982760"/>
            <a:ext cx="4500591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52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52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52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52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52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52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52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52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52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52475" algn="l"/>
              </a:tabLst>
            </a:pPr>
            <a:r>
              <a:rPr lang="en-US" altLang="en-US" sz="2400" b="1" dirty="0">
                <a:latin typeface="+mj-lt"/>
              </a:rPr>
              <a:t>Interpreter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52475" algn="l"/>
              </a:tabLst>
            </a:pPr>
            <a:r>
              <a:rPr lang="en-US" altLang="en-US" sz="2000" dirty="0" smtClean="0">
                <a:latin typeface="+mn-lt"/>
              </a:rPr>
              <a:t>Interpreter executes </a:t>
            </a:r>
            <a:r>
              <a:rPr lang="en-US" altLang="en-US" sz="2000" dirty="0">
                <a:latin typeface="+mn-lt"/>
              </a:rPr>
              <a:t>source code </a:t>
            </a:r>
            <a:r>
              <a:rPr lang="en-US" altLang="en-US" sz="2000" dirty="0" smtClean="0">
                <a:latin typeface="+mn-lt"/>
              </a:rPr>
              <a:t>directly.</a:t>
            </a:r>
            <a:endParaRPr lang="en-US" altLang="en-US" sz="20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52475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562750" y="5465006"/>
            <a:ext cx="8424278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+mj-lt"/>
              </a:rPr>
              <a:t>Variant: Interpretation of intermediate code</a:t>
            </a:r>
            <a:endParaRPr lang="en-US" altLang="en-US" sz="2000" b="1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Compiler generates code for a "virtual machine" </a:t>
            </a:r>
            <a:r>
              <a:rPr lang="en-US" altLang="en-US" sz="2000" dirty="0" smtClean="0"/>
              <a:t>(VM)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VM is simulated by software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9" name="Picture 58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07" y="6463322"/>
            <a:ext cx="4800600" cy="1348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29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534555" y="2248404"/>
            <a:ext cx="82482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latin typeface="+mj-lt"/>
              </a:rPr>
              <a:t>Interpreter </a:t>
            </a:r>
            <a:r>
              <a:rPr lang="en-US" altLang="en-US" sz="3200" b="1" dirty="0" smtClean="0">
                <a:latin typeface="+mj-lt"/>
              </a:rPr>
              <a:t>VS </a:t>
            </a:r>
            <a:r>
              <a:rPr lang="en-US" altLang="en-US" sz="3200" b="1" dirty="0">
                <a:latin typeface="+mj-lt"/>
              </a:rPr>
              <a:t>Compiler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1970"/>
              </p:ext>
            </p:extLst>
          </p:nvPr>
        </p:nvGraphicFramePr>
        <p:xfrm>
          <a:off x="867155" y="2988953"/>
          <a:ext cx="8222742" cy="4011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371">
                  <a:extLst>
                    <a:ext uri="{9D8B030D-6E8A-4147-A177-3AD203B41FA5}">
                      <a16:colId xmlns:a16="http://schemas.microsoft.com/office/drawing/2014/main" xmlns="" val="949477235"/>
                    </a:ext>
                  </a:extLst>
                </a:gridCol>
                <a:gridCol w="4111371">
                  <a:extLst>
                    <a:ext uri="{9D8B030D-6E8A-4147-A177-3AD203B41FA5}">
                      <a16:colId xmlns:a16="http://schemas.microsoft.com/office/drawing/2014/main" xmlns="" val="3040534671"/>
                    </a:ext>
                  </a:extLst>
                </a:gridCol>
              </a:tblGrid>
              <a:tr h="6284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Compiler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Interpreter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9340242"/>
                  </a:ext>
                </a:extLst>
              </a:tr>
              <a:tr h="628443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Compiler converts all the statements in source code to object code and finally in executable code resulting an .exe file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Interpreter converts each statements before executing it. 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does not produce an .exe file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5848916"/>
                  </a:ext>
                </a:extLst>
              </a:tr>
              <a:tr h="628443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Compiler requires some time before producing an executable program.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Interpreter can execute a program immediately.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845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534555" y="2248404"/>
            <a:ext cx="82482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latin typeface="+mj-lt"/>
              </a:rPr>
              <a:t>Interpreter </a:t>
            </a:r>
            <a:r>
              <a:rPr lang="en-US" altLang="en-US" sz="3200" b="1" dirty="0" smtClean="0">
                <a:latin typeface="+mj-lt"/>
              </a:rPr>
              <a:t>VS </a:t>
            </a:r>
            <a:r>
              <a:rPr lang="en-US" altLang="en-US" sz="3200" b="1" dirty="0">
                <a:latin typeface="+mj-lt"/>
              </a:rPr>
              <a:t>Compiler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43893"/>
              </p:ext>
            </p:extLst>
          </p:nvPr>
        </p:nvGraphicFramePr>
        <p:xfrm>
          <a:off x="867155" y="2988953"/>
          <a:ext cx="8222742" cy="2914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371">
                  <a:extLst>
                    <a:ext uri="{9D8B030D-6E8A-4147-A177-3AD203B41FA5}">
                      <a16:colId xmlns:a16="http://schemas.microsoft.com/office/drawing/2014/main" xmlns="" val="949477235"/>
                    </a:ext>
                  </a:extLst>
                </a:gridCol>
                <a:gridCol w="4111371">
                  <a:extLst>
                    <a:ext uri="{9D8B030D-6E8A-4147-A177-3AD203B41FA5}">
                      <a16:colId xmlns:a16="http://schemas.microsoft.com/office/drawing/2014/main" xmlns="" val="3040534671"/>
                    </a:ext>
                  </a:extLst>
                </a:gridCol>
              </a:tblGrid>
              <a:tr h="6284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Compiler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Interpreter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9340242"/>
                  </a:ext>
                </a:extLst>
              </a:tr>
              <a:tr h="628443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Once compiled, program does not require recompile for next run. Therefore executable programs produced by compilers run much faster and efficient.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running next time, it is required to repeat the process from the beginning. So it is slower process.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584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3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0" name="Rectangle 49"/>
          <p:cNvSpPr/>
          <p:nvPr/>
        </p:nvSpPr>
        <p:spPr>
          <a:xfrm>
            <a:off x="659511" y="2689850"/>
            <a:ext cx="847725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Languages involved in Compiler</a:t>
            </a:r>
          </a:p>
          <a:p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r>
              <a:rPr lang="en-US" sz="2800" dirty="0"/>
              <a:t>3 languages are involved in a </a:t>
            </a:r>
            <a:r>
              <a:rPr lang="en-US" sz="2800" dirty="0" smtClean="0"/>
              <a:t>compiler</a:t>
            </a:r>
          </a:p>
          <a:p>
            <a:endParaRPr lang="en-US" sz="2800" dirty="0"/>
          </a:p>
          <a:p>
            <a:pPr lvl="0"/>
            <a:r>
              <a:rPr lang="en-US" sz="2800" b="1" dirty="0"/>
              <a:t>1</a:t>
            </a:r>
            <a:r>
              <a:rPr lang="en-US" sz="2800" b="1" dirty="0" smtClean="0"/>
              <a:t>. Source </a:t>
            </a:r>
            <a:r>
              <a:rPr lang="en-US" sz="2800" b="1" dirty="0"/>
              <a:t>language</a:t>
            </a:r>
            <a:r>
              <a:rPr lang="en-US" sz="2800" dirty="0"/>
              <a:t>:  Read by compiler</a:t>
            </a:r>
          </a:p>
          <a:p>
            <a:pPr lvl="0"/>
            <a:r>
              <a:rPr lang="en-US" sz="2800" b="1" dirty="0"/>
              <a:t>2</a:t>
            </a:r>
            <a:r>
              <a:rPr lang="en-US" sz="2800" b="1" dirty="0" smtClean="0"/>
              <a:t>. Target </a:t>
            </a:r>
            <a:r>
              <a:rPr lang="en-US" sz="2800" b="1" dirty="0"/>
              <a:t>or Object </a:t>
            </a:r>
            <a:r>
              <a:rPr lang="en-US" sz="2800" b="1" dirty="0" smtClean="0"/>
              <a:t>language</a:t>
            </a:r>
            <a:r>
              <a:rPr lang="en-US" sz="2800" dirty="0" smtClean="0"/>
              <a:t>:  </a:t>
            </a:r>
            <a:r>
              <a:rPr lang="en-US" sz="2800" dirty="0"/>
              <a:t>translated by compiler /translator to another language</a:t>
            </a:r>
          </a:p>
          <a:p>
            <a:pPr lvl="0"/>
            <a:r>
              <a:rPr lang="en-US" sz="2800" b="1" dirty="0"/>
              <a:t>3</a:t>
            </a:r>
            <a:r>
              <a:rPr lang="en-US" sz="2800" b="1" dirty="0" smtClean="0"/>
              <a:t>. Host </a:t>
            </a:r>
            <a:r>
              <a:rPr lang="en-US" sz="2800" b="1" dirty="0"/>
              <a:t>Language</a:t>
            </a:r>
            <a:r>
              <a:rPr lang="en-US" sz="2800" dirty="0"/>
              <a:t>:  Language in which compiler is written</a:t>
            </a:r>
          </a:p>
        </p:txBody>
      </p:sp>
    </p:spTree>
    <p:extLst>
      <p:ext uri="{BB962C8B-B14F-4D97-AF65-F5344CB8AC3E}">
        <p14:creationId xmlns:p14="http://schemas.microsoft.com/office/powerpoint/2010/main" val="41798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0" name="Rectangle 49"/>
          <p:cNvSpPr/>
          <p:nvPr/>
        </p:nvSpPr>
        <p:spPr>
          <a:xfrm>
            <a:off x="457200" y="2020187"/>
            <a:ext cx="96012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Task of Compiler</a:t>
            </a:r>
          </a:p>
          <a:p>
            <a:pPr algn="ctr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Breaks up the up the source program into pieces and impose grammatical structure on </a:t>
            </a:r>
            <a:r>
              <a:rPr lang="en-US" sz="2800" dirty="0" smtClean="0"/>
              <a:t>them.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Allows you to construct the desired target program from the intermediate representation and also create the symbol </a:t>
            </a:r>
            <a:r>
              <a:rPr lang="en-US" sz="2800" dirty="0" smtClean="0"/>
              <a:t>table.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Compiles source code and detects errors in </a:t>
            </a:r>
            <a:r>
              <a:rPr lang="en-US" sz="2800" dirty="0" smtClean="0"/>
              <a:t>it.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Manage storage of all variables and codes.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Support for separate </a:t>
            </a:r>
            <a:r>
              <a:rPr lang="en-US" sz="2800" dirty="0" smtClean="0"/>
              <a:t>compilation.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Read, analyze the entire program, and translate to semantically </a:t>
            </a:r>
            <a:r>
              <a:rPr lang="en-US" sz="2800" dirty="0" smtClean="0"/>
              <a:t>equivalent.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Translating the source code into object code depending upon the type of </a:t>
            </a:r>
            <a:r>
              <a:rPr lang="en-US" sz="2800" dirty="0" smtClean="0"/>
              <a:t>machine.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05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0" name="Rectangle 49"/>
          <p:cNvSpPr/>
          <p:nvPr/>
        </p:nvSpPr>
        <p:spPr>
          <a:xfrm>
            <a:off x="655700" y="2026538"/>
            <a:ext cx="84772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Advantages and Disadvantages</a:t>
            </a:r>
            <a:endParaRPr lang="en-US" sz="3200" dirty="0"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6650" y="2655848"/>
            <a:ext cx="8705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kern="0" dirty="0">
                <a:latin typeface="+mj-lt"/>
              </a:rPr>
              <a:t>Advantages of </a:t>
            </a:r>
            <a:r>
              <a:rPr lang="en-US" sz="2400" b="1" kern="0" dirty="0" smtClean="0">
                <a:latin typeface="+mj-lt"/>
              </a:rPr>
              <a:t>Compiler</a:t>
            </a:r>
          </a:p>
          <a:p>
            <a:endParaRPr lang="en-US" sz="2400" b="1" u="sng" kern="0" dirty="0">
              <a:latin typeface="+mj-lt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914400" algn="l"/>
              </a:tabLst>
            </a:pPr>
            <a:r>
              <a:rPr lang="en-US" sz="2400" dirty="0">
                <a:ea typeface="Times New Roman" panose="02020603050405020304" pitchFamily="18" charset="0"/>
              </a:rPr>
              <a:t>Conciseness which improves programmer productivity, semantic restriction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914400" algn="l"/>
              </a:tabLst>
            </a:pPr>
            <a:r>
              <a:rPr lang="en-US" sz="2400" dirty="0">
                <a:ea typeface="Times New Roman" panose="02020603050405020304" pitchFamily="18" charset="0"/>
              </a:rPr>
              <a:t>Translate and analyze H.L.L.(source </a:t>
            </a:r>
            <a:r>
              <a:rPr lang="en-US" sz="2400" dirty="0" err="1">
                <a:ea typeface="Times New Roman" panose="02020603050405020304" pitchFamily="18" charset="0"/>
              </a:rPr>
              <a:t>pgm</a:t>
            </a:r>
            <a:r>
              <a:rPr lang="en-US" sz="2400" dirty="0">
                <a:ea typeface="Times New Roman" panose="02020603050405020304" pitchFamily="18" charset="0"/>
              </a:rPr>
              <a:t>) only once and then run the equivalent m/c code produce by </a:t>
            </a:r>
            <a:r>
              <a:rPr lang="en-US" sz="2400" dirty="0" smtClean="0">
                <a:ea typeface="Times New Roman" panose="02020603050405020304" pitchFamily="18" charset="0"/>
              </a:rPr>
              <a:t>compiler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914400" algn="l"/>
              </a:tabLst>
            </a:pPr>
            <a:endParaRPr lang="en-US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9511" y="4717089"/>
            <a:ext cx="87058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u="sng" kern="0" dirty="0" smtClean="0">
              <a:latin typeface="+mj-lt"/>
            </a:endParaRPr>
          </a:p>
          <a:p>
            <a:r>
              <a:rPr lang="en-US" sz="2400" b="1" kern="0" dirty="0" smtClean="0">
                <a:latin typeface="+mj-lt"/>
              </a:rPr>
              <a:t>Disadvantage </a:t>
            </a:r>
            <a:r>
              <a:rPr lang="en-US" sz="2400" b="1" kern="0" dirty="0">
                <a:latin typeface="+mj-lt"/>
              </a:rPr>
              <a:t>of </a:t>
            </a:r>
            <a:r>
              <a:rPr lang="en-US" sz="2400" b="1" kern="0" dirty="0" smtClean="0">
                <a:latin typeface="+mj-lt"/>
              </a:rPr>
              <a:t>Compiler</a:t>
            </a:r>
          </a:p>
          <a:p>
            <a:endParaRPr lang="en-US" sz="2400" b="1" u="sng" kern="0" dirty="0">
              <a:latin typeface="+mj-lt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914400" algn="l"/>
              </a:tabLst>
            </a:pPr>
            <a:r>
              <a:rPr lang="en-US" sz="2400" dirty="0">
                <a:ea typeface="Times New Roman" panose="02020603050405020304" pitchFamily="18" charset="0"/>
              </a:rPr>
              <a:t>Slower speed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914400" algn="l"/>
              </a:tabLst>
            </a:pPr>
            <a:r>
              <a:rPr lang="en-US" sz="2400" dirty="0">
                <a:ea typeface="Times New Roman" panose="02020603050405020304" pitchFamily="18" charset="0"/>
              </a:rPr>
              <a:t>Size of compiler and compiled code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914400" algn="l"/>
              </a:tabLst>
            </a:pPr>
            <a:r>
              <a:rPr lang="en-US" sz="2400" dirty="0">
                <a:ea typeface="Times New Roman" panose="02020603050405020304" pitchFamily="18" charset="0"/>
              </a:rPr>
              <a:t>Debugging involves all source code</a:t>
            </a:r>
          </a:p>
        </p:txBody>
      </p:sp>
    </p:spTree>
    <p:extLst>
      <p:ext uri="{BB962C8B-B14F-4D97-AF65-F5344CB8AC3E}">
        <p14:creationId xmlns:p14="http://schemas.microsoft.com/office/powerpoint/2010/main" val="76891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589026" y="2098358"/>
            <a:ext cx="885977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latin typeface="+mj-lt"/>
              </a:rPr>
              <a:t>Classification Of Compilers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b="1" dirty="0"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/>
              <a:t>Compilers are sometimes classified as :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 smtClean="0"/>
              <a:t>Single Pass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 smtClean="0"/>
              <a:t>Two Pass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 smtClean="0"/>
              <a:t>Multi Pass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 smtClean="0"/>
              <a:t>Load and Go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 smtClean="0"/>
              <a:t>Debugging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 smtClean="0"/>
              <a:t>Optimizing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 smtClean="0"/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 smtClean="0"/>
              <a:t>The basic tasks that any compiler must perform are essentially the same.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92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3" name="Rectangle 52"/>
          <p:cNvSpPr/>
          <p:nvPr/>
        </p:nvSpPr>
        <p:spPr>
          <a:xfrm>
            <a:off x="354583" y="1864550"/>
            <a:ext cx="90045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effectLst/>
                <a:latin typeface="+mj-lt"/>
                <a:ea typeface="Times New Roman" panose="02020603050405020304" pitchFamily="18" charset="0"/>
              </a:rPr>
              <a:t>Compiler Definition</a:t>
            </a:r>
            <a:r>
              <a:rPr lang="en-US" sz="3200" dirty="0" smtClean="0">
                <a:effectLst/>
                <a:latin typeface="+mj-lt"/>
                <a:ea typeface="Times New Roman" panose="02020603050405020304" pitchFamily="18" charset="0"/>
              </a:rPr>
              <a:t> </a:t>
            </a:r>
          </a:p>
          <a:p>
            <a:pPr algn="ctr"/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US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fontAlgn="base"/>
            <a:r>
              <a:rPr lang="en-US" sz="2800" dirty="0"/>
              <a:t>A compiler is a program that reads a program written in one language –– the source language –– and translates it into an equivalent program in another language –– the target </a:t>
            </a:r>
            <a:r>
              <a:rPr lang="en-US" sz="2800" dirty="0" smtClean="0"/>
              <a:t>language.</a:t>
            </a:r>
          </a:p>
          <a:p>
            <a:pPr lvl="0" fontAlgn="base"/>
            <a:r>
              <a:rPr lang="en-US" sz="2800" dirty="0"/>
              <a:t>As an important part of this translation process, the compiler reports to its user the presence of errors in the source </a:t>
            </a:r>
            <a:r>
              <a:rPr lang="en-US" sz="2800" dirty="0" smtClean="0"/>
              <a:t>program.</a:t>
            </a:r>
            <a:endParaRPr lang="en-US" sz="3600" dirty="0"/>
          </a:p>
        </p:txBody>
      </p:sp>
      <p:sp>
        <p:nvSpPr>
          <p:cNvPr id="52" name="TextBox 51"/>
          <p:cNvSpPr txBox="1"/>
          <p:nvPr/>
        </p:nvSpPr>
        <p:spPr>
          <a:xfrm>
            <a:off x="3943468" y="6039189"/>
            <a:ext cx="20574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Compiler</a:t>
            </a:r>
            <a:endParaRPr lang="en-US" b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590800" y="63246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172200" y="63246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953000" y="6625949"/>
            <a:ext cx="0" cy="46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9996" y="6153090"/>
            <a:ext cx="1840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Source Program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543800" y="6153090"/>
            <a:ext cx="1775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Target Program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160503" y="7174468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 dirty="0"/>
          </a:p>
        </p:txBody>
      </p:sp>
      <p:sp>
        <p:nvSpPr>
          <p:cNvPr id="51" name="Text Placeholder 50"/>
          <p:cNvSpPr>
            <a:spLocks noGrp="1"/>
          </p:cNvSpPr>
          <p:nvPr>
            <p:ph type="body" idx="1"/>
          </p:nvPr>
        </p:nvSpPr>
        <p:spPr>
          <a:xfrm>
            <a:off x="937073" y="6096000"/>
            <a:ext cx="8032370" cy="861774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In single pass Compiler source code directly transforms into machine code. For example, Pascal </a:t>
            </a:r>
            <a:r>
              <a:rPr lang="en-US" sz="2800" dirty="0" smtClean="0">
                <a:latin typeface="+mn-lt"/>
              </a:rPr>
              <a:t>language.</a:t>
            </a:r>
            <a:endParaRPr lang="en-US" sz="2800" dirty="0">
              <a:latin typeface="+mn-lt"/>
            </a:endParaRP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589026" y="2356553"/>
            <a:ext cx="885977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latin typeface="+mj-lt"/>
              </a:rPr>
              <a:t>Single-Pass </a:t>
            </a:r>
            <a:r>
              <a:rPr lang="en-US" altLang="en-US" sz="3200" b="1" dirty="0" smtClean="0">
                <a:latin typeface="+mj-lt"/>
              </a:rPr>
              <a:t>Compiler</a:t>
            </a:r>
            <a:endParaRPr lang="en-US" altLang="en-US" sz="2800" b="1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554" y="3596218"/>
            <a:ext cx="9495407" cy="742126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400008" y="4546958"/>
            <a:ext cx="3237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Single Pass Compiler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911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idx="1"/>
          </p:nvPr>
        </p:nvSpPr>
        <p:spPr>
          <a:xfrm>
            <a:off x="287630" y="4344352"/>
            <a:ext cx="9237369" cy="3447098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Two pass Compiler is divided into two </a:t>
            </a:r>
            <a:r>
              <a:rPr lang="en-US" sz="2800" dirty="0" smtClean="0">
                <a:latin typeface="+mn-lt"/>
              </a:rPr>
              <a:t>sections:</a:t>
            </a:r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Front end: </a:t>
            </a:r>
            <a:r>
              <a:rPr lang="en-US" sz="2800" dirty="0">
                <a:latin typeface="+mn-lt"/>
              </a:rPr>
              <a:t>It maps legal code into Intermediate Representation (IR).</a:t>
            </a:r>
          </a:p>
          <a:p>
            <a:r>
              <a:rPr lang="en-US" sz="2800" b="1" dirty="0">
                <a:latin typeface="+mn-lt"/>
              </a:rPr>
              <a:t>Back end: </a:t>
            </a:r>
            <a:r>
              <a:rPr lang="en-US" sz="2800" dirty="0">
                <a:latin typeface="+mn-lt"/>
              </a:rPr>
              <a:t>It maps IR onto the target </a:t>
            </a:r>
            <a:r>
              <a:rPr lang="en-US" sz="2800" dirty="0" smtClean="0">
                <a:latin typeface="+mn-lt"/>
              </a:rPr>
              <a:t>machine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Two pass compiler method also simplifies the retargeting process. It also allows multiple front ends</a:t>
            </a:r>
            <a:r>
              <a:rPr lang="en-US" sz="2800" dirty="0" smtClean="0">
                <a:latin typeface="+mn-lt"/>
              </a:rPr>
              <a:t>.</a:t>
            </a:r>
            <a:endParaRPr lang="en-US" sz="2800" dirty="0">
              <a:latin typeface="+mn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9026" y="2133600"/>
            <a:ext cx="89359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kern="0" dirty="0" smtClean="0">
                <a:latin typeface="+mj-lt"/>
              </a:rPr>
              <a:t>Two Pass </a:t>
            </a:r>
            <a:r>
              <a:rPr lang="en-US" sz="3200" b="1" kern="0" dirty="0">
                <a:latin typeface="+mj-lt"/>
              </a:rPr>
              <a:t>Compiler</a:t>
            </a:r>
            <a:endParaRPr lang="en-US" sz="1600" b="1" kern="0" dirty="0">
              <a:latin typeface="+mj-lt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133600" y="3390353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87630" y="3161753"/>
            <a:ext cx="1869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Source Program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499604" y="3161753"/>
            <a:ext cx="1804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Target Program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660533" y="3805535"/>
            <a:ext cx="2573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Two Pass Compiler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965704" y="3128744"/>
            <a:ext cx="14538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Front End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105400" y="3126397"/>
            <a:ext cx="159501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Back End</a:t>
            </a:r>
            <a:endParaRPr lang="en-US" b="1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451604" y="3390353"/>
            <a:ext cx="653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793992" y="3390353"/>
            <a:ext cx="749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07559" y="2895600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3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</a:t>
            </a:r>
            <a:endParaRPr lang="en-US" dirty="0"/>
          </a:p>
        </p:txBody>
      </p:sp>
      <p:sp>
        <p:nvSpPr>
          <p:cNvPr id="83" name="Text Placeholder 82"/>
          <p:cNvSpPr>
            <a:spLocks noGrp="1"/>
          </p:cNvSpPr>
          <p:nvPr>
            <p:ph type="body" idx="1"/>
          </p:nvPr>
        </p:nvSpPr>
        <p:spPr>
          <a:xfrm>
            <a:off x="589026" y="4953000"/>
            <a:ext cx="9090131" cy="2585323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The </a:t>
            </a:r>
            <a:r>
              <a:rPr lang="en-US" sz="2800" dirty="0" smtClean="0">
                <a:latin typeface="+mn-lt"/>
              </a:rPr>
              <a:t>multi pass </a:t>
            </a:r>
            <a:r>
              <a:rPr lang="en-US" sz="2800" dirty="0">
                <a:latin typeface="+mn-lt"/>
              </a:rPr>
              <a:t>compiler processes the source code or syntax tree of a program several times. It divided a large program into multiple small programs and process them. It develops multiple intermediate codes. All of these </a:t>
            </a:r>
            <a:r>
              <a:rPr lang="en-US" sz="2800" dirty="0" smtClean="0">
                <a:latin typeface="+mn-lt"/>
              </a:rPr>
              <a:t>multi pass </a:t>
            </a:r>
            <a:r>
              <a:rPr lang="en-US" sz="2800" dirty="0">
                <a:latin typeface="+mn-lt"/>
              </a:rPr>
              <a:t>take the output of the previous phase as an input. So it requires less memory. It is also known as 'Wide Compiler'.</a:t>
            </a: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449970" y="2066511"/>
            <a:ext cx="9151743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kern="0" dirty="0">
                <a:latin typeface="+mj-lt"/>
              </a:rPr>
              <a:t>Multi-Pass </a:t>
            </a:r>
            <a:r>
              <a:rPr lang="en-US" altLang="en-US" sz="2800" b="1" kern="0" dirty="0" smtClean="0">
                <a:latin typeface="+mj-lt"/>
              </a:rPr>
              <a:t>Compilers</a:t>
            </a:r>
            <a:endParaRPr lang="en-US" altLang="en-US" sz="2400" b="1" kern="0" dirty="0" smtClean="0">
              <a:latin typeface="+mj-lt"/>
            </a:endParaRP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kern="0" dirty="0">
              <a:latin typeface="Times New Roman" panose="02020603050405020304" pitchFamily="18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219200" y="3134276"/>
            <a:ext cx="381000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9030" y="2787699"/>
            <a:ext cx="116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Source Program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589563" y="2842468"/>
            <a:ext cx="1089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Target </a:t>
            </a:r>
          </a:p>
          <a:p>
            <a:r>
              <a:rPr lang="en-US" sz="2000" b="1" dirty="0" smtClean="0"/>
              <a:t>Program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275017" y="4366896"/>
            <a:ext cx="273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Multi Pass Compiler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676400" y="2903444"/>
            <a:ext cx="14538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Front End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324600" y="2903444"/>
            <a:ext cx="159501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Back End</a:t>
            </a:r>
            <a:endParaRPr lang="en-US" b="1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216360" y="3134276"/>
            <a:ext cx="460133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8032242" y="3136510"/>
            <a:ext cx="578358" cy="1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56556" y="2743200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IR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722477" y="2896128"/>
            <a:ext cx="18154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Middle End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150716" y="2736528"/>
            <a:ext cx="58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IR</a:t>
            </a:r>
            <a:endParaRPr lang="en-US" b="1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629863" y="3149009"/>
            <a:ext cx="671144" cy="1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78" idx="1"/>
          </p:cNvCxnSpPr>
          <p:nvPr/>
        </p:nvCxnSpPr>
        <p:spPr>
          <a:xfrm>
            <a:off x="2803430" y="3465687"/>
            <a:ext cx="1387969" cy="62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4913422" y="3448881"/>
            <a:ext cx="1618441" cy="64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572000" y="3480472"/>
            <a:ext cx="0" cy="40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191399" y="3908511"/>
            <a:ext cx="74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pic>
        <p:nvPicPr>
          <p:cNvPr id="6148" name="Picture 7"/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7"/>
          <a:stretch/>
        </p:blipFill>
        <p:spPr bwMode="auto">
          <a:xfrm>
            <a:off x="457200" y="2773995"/>
            <a:ext cx="9067800" cy="446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0" y="3333750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9026" y="2362200"/>
            <a:ext cx="8935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kern="0" dirty="0">
                <a:latin typeface="+mj-lt"/>
              </a:rPr>
              <a:t>Today: Often Two-Pass Compilers</a:t>
            </a:r>
            <a:endParaRPr lang="en-US" sz="1600" b="1" kern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96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0" y="3333750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9511" y="1909824"/>
            <a:ext cx="866117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kern="0" dirty="0">
                <a:latin typeface="+mj-lt"/>
              </a:rPr>
              <a:t>Interpreted Code Compiler</a:t>
            </a:r>
            <a:r>
              <a:rPr lang="en-US" sz="2800" b="1" kern="0" dirty="0">
                <a:latin typeface="+mj-lt"/>
              </a:rPr>
              <a:t> </a:t>
            </a:r>
            <a:endParaRPr lang="en-US" sz="2800" b="1" kern="0" dirty="0" smtClean="0">
              <a:latin typeface="+mj-lt"/>
            </a:endParaRPr>
          </a:p>
          <a:p>
            <a:pPr algn="ctr"/>
            <a:endParaRPr lang="en-US" sz="2800" b="1" kern="0" dirty="0">
              <a:latin typeface="+mj-lt"/>
            </a:endParaRPr>
          </a:p>
          <a:p>
            <a:r>
              <a:rPr lang="en-US" sz="3200" b="1" kern="0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/>
              <a:t>Many combinations between front ends and back ends possible.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/>
              <a:t>Optimizations are easier on the intermediate representation than on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/>
              <a:t>Better portability.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/>
              <a:t>Source code.</a:t>
            </a:r>
            <a:endParaRPr lang="en-US" sz="2800" dirty="0">
              <a:ea typeface="Times New Roman" panose="02020603050405020304" pitchFamily="18" charset="0"/>
            </a:endParaRPr>
          </a:p>
          <a:p>
            <a:r>
              <a:rPr lang="en-US" sz="3200" b="1" kern="0" dirty="0"/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Needs more memory</a:t>
            </a:r>
          </a:p>
        </p:txBody>
      </p:sp>
    </p:spTree>
    <p:extLst>
      <p:ext uri="{BB962C8B-B14F-4D97-AF65-F5344CB8AC3E}">
        <p14:creationId xmlns:p14="http://schemas.microsoft.com/office/powerpoint/2010/main" val="15548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0" y="3333750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9511" y="1838448"/>
            <a:ext cx="86611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kern="0" dirty="0">
                <a:latin typeface="+mj-lt"/>
              </a:rPr>
              <a:t>Interpreted Code Compiler</a:t>
            </a:r>
            <a:r>
              <a:rPr lang="en-US" sz="2800" b="1" kern="0" dirty="0">
                <a:latin typeface="+mj-lt"/>
              </a:rPr>
              <a:t> </a:t>
            </a:r>
          </a:p>
          <a:p>
            <a:r>
              <a:rPr lang="en-US" sz="2800" b="1" kern="0" dirty="0"/>
              <a:t>Alternate Approach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/>
              <a:t>Use of  compiler + interpreter combine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/>
              <a:t>Compiler translate H.L.L into low level intermediate code and not to m/c </a:t>
            </a:r>
            <a:r>
              <a:rPr lang="en-US" sz="2400" dirty="0" smtClean="0"/>
              <a:t>code.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/>
              <a:t>The intermediate code is then </a:t>
            </a:r>
            <a:r>
              <a:rPr lang="en-US" sz="2400" dirty="0" smtClean="0"/>
              <a:t>interpreted.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/>
              <a:t>Not time </a:t>
            </a:r>
            <a:r>
              <a:rPr lang="en-US" sz="2400" dirty="0" smtClean="0"/>
              <a:t>consuming.</a:t>
            </a:r>
            <a:endParaRPr lang="en-US" sz="2400" dirty="0">
              <a:ea typeface="Times New Roman" panose="02020603050405020304" pitchFamily="18" charset="0"/>
            </a:endParaRPr>
          </a:p>
        </p:txBody>
      </p:sp>
      <p:grpSp>
        <p:nvGrpSpPr>
          <p:cNvPr id="53" name=" 71"/>
          <p:cNvGrpSpPr>
            <a:grpSpLocks/>
          </p:cNvGrpSpPr>
          <p:nvPr/>
        </p:nvGrpSpPr>
        <p:grpSpPr bwMode="auto">
          <a:xfrm>
            <a:off x="1600200" y="4932004"/>
            <a:ext cx="3745230" cy="2099123"/>
            <a:chOff x="4140" y="8827"/>
            <a:chExt cx="4140" cy="3060"/>
          </a:xfrm>
        </p:grpSpPr>
        <p:grpSp>
          <p:nvGrpSpPr>
            <p:cNvPr id="54" name=" 70"/>
            <p:cNvGrpSpPr>
              <a:grpSpLocks/>
            </p:cNvGrpSpPr>
            <p:nvPr/>
          </p:nvGrpSpPr>
          <p:grpSpPr bwMode="auto">
            <a:xfrm>
              <a:off x="4140" y="8827"/>
              <a:ext cx="4140" cy="3060"/>
              <a:chOff x="2880" y="8827"/>
              <a:chExt cx="4140" cy="3060"/>
            </a:xfrm>
          </p:grpSpPr>
          <p:sp>
            <p:nvSpPr>
              <p:cNvPr id="62" name=" 55"/>
              <p:cNvSpPr>
                <a:spLocks/>
              </p:cNvSpPr>
              <p:nvPr/>
            </p:nvSpPr>
            <p:spPr bwMode="auto">
              <a:xfrm>
                <a:off x="2880" y="8827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Pascal</a:t>
                </a:r>
              </a:p>
            </p:txBody>
          </p:sp>
          <p:sp>
            <p:nvSpPr>
              <p:cNvPr id="63" name=" 56"/>
              <p:cNvSpPr>
                <a:spLocks/>
              </p:cNvSpPr>
              <p:nvPr/>
            </p:nvSpPr>
            <p:spPr bwMode="auto">
              <a:xfrm>
                <a:off x="4500" y="8827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64" name=" 57"/>
              <p:cNvSpPr>
                <a:spLocks/>
              </p:cNvSpPr>
              <p:nvPr/>
            </p:nvSpPr>
            <p:spPr bwMode="auto">
              <a:xfrm>
                <a:off x="5940" y="8827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JAVA</a:t>
                </a:r>
              </a:p>
            </p:txBody>
          </p:sp>
          <p:sp>
            <p:nvSpPr>
              <p:cNvPr id="65" name=" 58"/>
              <p:cNvSpPr>
                <a:spLocks/>
              </p:cNvSpPr>
              <p:nvPr/>
            </p:nvSpPr>
            <p:spPr bwMode="auto">
              <a:xfrm>
                <a:off x="2880" y="10087"/>
                <a:ext cx="41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457200" indent="457200"/>
                <a:r>
                  <a:rPr lang="en-US" sz="12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Byte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Code</a:t>
                </a:r>
              </a:p>
            </p:txBody>
          </p:sp>
          <p:sp>
            <p:nvSpPr>
              <p:cNvPr id="66" name=" 59"/>
              <p:cNvSpPr>
                <a:spLocks/>
              </p:cNvSpPr>
              <p:nvPr/>
            </p:nvSpPr>
            <p:spPr bwMode="auto">
              <a:xfrm>
                <a:off x="5940" y="11167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Power PC</a:t>
                </a:r>
              </a:p>
            </p:txBody>
          </p:sp>
          <p:sp>
            <p:nvSpPr>
              <p:cNvPr id="67" name=" 60"/>
              <p:cNvSpPr>
                <a:spLocks/>
              </p:cNvSpPr>
              <p:nvPr/>
            </p:nvSpPr>
            <p:spPr bwMode="auto">
              <a:xfrm>
                <a:off x="2880" y="11167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MIPS</a:t>
                </a:r>
              </a:p>
            </p:txBody>
          </p:sp>
          <p:sp>
            <p:nvSpPr>
              <p:cNvPr id="68" name=" 61"/>
              <p:cNvSpPr>
                <a:spLocks/>
              </p:cNvSpPr>
              <p:nvPr/>
            </p:nvSpPr>
            <p:spPr bwMode="auto">
              <a:xfrm>
                <a:off x="4500" y="11167"/>
                <a:ext cx="10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SPARC</a:t>
                </a:r>
              </a:p>
            </p:txBody>
          </p:sp>
        </p:grpSp>
        <p:cxnSp>
          <p:nvCxnSpPr>
            <p:cNvPr id="56" name=" 64"/>
            <p:cNvCxnSpPr>
              <a:cxnSpLocks/>
            </p:cNvCxnSpPr>
            <p:nvPr/>
          </p:nvCxnSpPr>
          <p:spPr bwMode="auto">
            <a:xfrm>
              <a:off x="4680" y="9547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 65"/>
            <p:cNvCxnSpPr>
              <a:cxnSpLocks/>
            </p:cNvCxnSpPr>
            <p:nvPr/>
          </p:nvCxnSpPr>
          <p:spPr bwMode="auto">
            <a:xfrm>
              <a:off x="6300" y="9547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 66"/>
            <p:cNvCxnSpPr>
              <a:cxnSpLocks/>
            </p:cNvCxnSpPr>
            <p:nvPr/>
          </p:nvCxnSpPr>
          <p:spPr bwMode="auto">
            <a:xfrm>
              <a:off x="7740" y="9547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 67"/>
            <p:cNvCxnSpPr>
              <a:cxnSpLocks/>
            </p:cNvCxnSpPr>
            <p:nvPr/>
          </p:nvCxnSpPr>
          <p:spPr bwMode="auto">
            <a:xfrm flipV="1">
              <a:off x="4680" y="1080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 68"/>
            <p:cNvCxnSpPr>
              <a:cxnSpLocks/>
            </p:cNvCxnSpPr>
            <p:nvPr/>
          </p:nvCxnSpPr>
          <p:spPr bwMode="auto">
            <a:xfrm flipV="1">
              <a:off x="6300" y="1080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 69"/>
            <p:cNvCxnSpPr>
              <a:cxnSpLocks/>
            </p:cNvCxnSpPr>
            <p:nvPr/>
          </p:nvCxnSpPr>
          <p:spPr bwMode="auto">
            <a:xfrm flipV="1">
              <a:off x="7740" y="1080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9" name="Rectangle 68"/>
          <p:cNvSpPr/>
          <p:nvPr/>
        </p:nvSpPr>
        <p:spPr>
          <a:xfrm>
            <a:off x="5790856" y="4955625"/>
            <a:ext cx="1169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tabLst>
                <a:tab pos="4276725" algn="l"/>
              </a:tabLst>
            </a:pPr>
            <a:r>
              <a:rPr lang="en-US" sz="2000" kern="0" dirty="0" smtClean="0"/>
              <a:t>Compiler</a:t>
            </a:r>
            <a:endParaRPr lang="en-US" sz="1200" u="sng" kern="0" dirty="0">
              <a:effectLst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91200" y="6584116"/>
            <a:ext cx="1363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tabLst>
                <a:tab pos="4276725" algn="l"/>
              </a:tabLst>
            </a:pPr>
            <a:r>
              <a:rPr lang="en-US" sz="2000" kern="0" dirty="0" smtClean="0">
                <a:latin typeface="Times New Roman" panose="02020603050405020304" pitchFamily="18" charset="0"/>
              </a:rPr>
              <a:t>Interpreted</a:t>
            </a:r>
            <a:endParaRPr lang="en-US" sz="1200" u="sng" kern="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0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71" name="Rectangle 70"/>
          <p:cNvSpPr/>
          <p:nvPr/>
        </p:nvSpPr>
        <p:spPr>
          <a:xfrm>
            <a:off x="608403" y="2743200"/>
            <a:ext cx="870737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kern="0" dirty="0" smtClean="0">
                <a:latin typeface="+mj-lt"/>
              </a:rPr>
              <a:t>Compilation</a:t>
            </a:r>
            <a:endParaRPr lang="en-US" sz="3200" b="1" kern="0" dirty="0">
              <a:latin typeface="+mj-lt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2000" dirty="0" smtClean="0"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000" dirty="0" smtClean="0">
              <a:ea typeface="Times New Roman" panose="02020603050405020304" pitchFamily="18" charset="0"/>
            </a:endParaRPr>
          </a:p>
          <a:p>
            <a:pPr lvl="1">
              <a:tabLst>
                <a:tab pos="457200" algn="l"/>
              </a:tabLst>
            </a:pPr>
            <a:r>
              <a:rPr lang="en-GB" sz="2800" dirty="0"/>
              <a:t>The </a:t>
            </a:r>
            <a:r>
              <a:rPr lang="en-GB" sz="2800" b="1" dirty="0"/>
              <a:t>compilation</a:t>
            </a:r>
            <a:r>
              <a:rPr lang="en-GB" sz="2800" dirty="0"/>
              <a:t> process is a sequence of various phases. Each phase takes input from its previous stage, has its own representation of source program, and feeds its output to the next phase of the </a:t>
            </a:r>
            <a:r>
              <a:rPr lang="en-GB" sz="2800" b="1" dirty="0"/>
              <a:t>compiler</a:t>
            </a:r>
            <a:r>
              <a:rPr lang="en-GB" sz="2800" dirty="0"/>
              <a:t>. Let us understand the phases of a </a:t>
            </a:r>
            <a:r>
              <a:rPr lang="en-GB" sz="2800" b="1" dirty="0"/>
              <a:t>compiler</a:t>
            </a:r>
            <a:r>
              <a:rPr lang="en-GB" sz="2800" dirty="0"/>
              <a:t>.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71" name="Rectangle 70"/>
          <p:cNvSpPr/>
          <p:nvPr/>
        </p:nvSpPr>
        <p:spPr>
          <a:xfrm>
            <a:off x="608403" y="2743200"/>
            <a:ext cx="870737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The Analysis – Synthesis Model of </a:t>
            </a:r>
            <a:r>
              <a:rPr lang="en-GB" sz="3200" b="1" dirty="0" smtClean="0"/>
              <a:t>Compilation</a:t>
            </a:r>
            <a:endParaRPr lang="en-GB" sz="3200" dirty="0" smtClean="0"/>
          </a:p>
          <a:p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/>
              <a:t>There are two parts of compilation. </a:t>
            </a:r>
            <a:br>
              <a:rPr lang="en-GB" sz="3200" dirty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>1. </a:t>
            </a:r>
            <a:r>
              <a:rPr lang="en-GB" sz="2800" b="1" dirty="0" smtClean="0"/>
              <a:t>Analysis </a:t>
            </a:r>
            <a:r>
              <a:rPr lang="en-GB" sz="2800" b="1" dirty="0"/>
              <a:t>part</a:t>
            </a:r>
            <a:br>
              <a:rPr lang="en-GB" sz="2800" b="1" dirty="0"/>
            </a:br>
            <a:r>
              <a:rPr lang="en-GB" sz="2800" b="1" dirty="0" smtClean="0"/>
              <a:t>2. Synthesis </a:t>
            </a:r>
            <a:r>
              <a:rPr lang="en-GB" sz="2800" b="1" dirty="0"/>
              <a:t>Part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88" y="4167368"/>
            <a:ext cx="4991101" cy="360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71" name="Rectangle 70"/>
          <p:cNvSpPr/>
          <p:nvPr/>
        </p:nvSpPr>
        <p:spPr>
          <a:xfrm>
            <a:off x="608403" y="2743200"/>
            <a:ext cx="870737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The Analysis </a:t>
            </a:r>
            <a:endParaRPr lang="en-GB" sz="3200" b="1" dirty="0" smtClean="0"/>
          </a:p>
          <a:p>
            <a:r>
              <a:rPr lang="en-GB" sz="3200" b="1" dirty="0"/>
              <a:t/>
            </a:r>
            <a:br>
              <a:rPr lang="en-GB" sz="3200" b="1" dirty="0"/>
            </a:br>
            <a:r>
              <a:rPr lang="en-GB" sz="2800" dirty="0" smtClean="0"/>
              <a:t>Analysis  </a:t>
            </a:r>
            <a:r>
              <a:rPr lang="en-GB" sz="2800" dirty="0"/>
              <a:t>(Machine Independent/Language Dependent)</a:t>
            </a:r>
            <a:br>
              <a:rPr lang="en-GB" sz="2800" dirty="0"/>
            </a:br>
            <a:r>
              <a:rPr lang="en-GB" sz="2800" b="1" dirty="0"/>
              <a:t/>
            </a:r>
            <a:br>
              <a:rPr lang="en-GB" sz="2800" b="1" dirty="0"/>
            </a:br>
            <a:r>
              <a:rPr lang="en-GB" sz="2800" dirty="0"/>
              <a:t>The analysis part breaks up the source program into constant piece and creates an intermediate representation of the source program.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71" name="Rectangle 70"/>
          <p:cNvSpPr/>
          <p:nvPr/>
        </p:nvSpPr>
        <p:spPr>
          <a:xfrm>
            <a:off x="608403" y="2743200"/>
            <a:ext cx="870737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The Synthesis </a:t>
            </a:r>
            <a:endParaRPr lang="en-GB" sz="3200" b="1" dirty="0" smtClean="0"/>
          </a:p>
          <a:p>
            <a:r>
              <a:rPr lang="en-GB" sz="3200" b="1" dirty="0"/>
              <a:t/>
            </a:r>
            <a:br>
              <a:rPr lang="en-GB" sz="3200" b="1" dirty="0"/>
            </a:br>
            <a:r>
              <a:rPr lang="en-GB" sz="2800" dirty="0"/>
              <a:t>Synthesis(Machine Dependent/Language independent)</a:t>
            </a:r>
            <a:br>
              <a:rPr lang="en-GB" sz="2800" dirty="0"/>
            </a:br>
            <a:r>
              <a:rPr lang="en-GB" sz="2800" b="1" dirty="0"/>
              <a:t/>
            </a:r>
            <a:br>
              <a:rPr lang="en-GB" sz="2800" b="1" dirty="0"/>
            </a:br>
            <a:r>
              <a:rPr lang="en-GB" sz="2800" dirty="0"/>
              <a:t>The synthesis part constructs the desired target program from the intermediate representation.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2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3" name="Rectangle 52"/>
          <p:cNvSpPr/>
          <p:nvPr/>
        </p:nvSpPr>
        <p:spPr>
          <a:xfrm>
            <a:off x="368045" y="2285190"/>
            <a:ext cx="900455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effectLst/>
                <a:latin typeface="+mj-lt"/>
                <a:ea typeface="Times New Roman" panose="02020603050405020304" pitchFamily="18" charset="0"/>
              </a:rPr>
              <a:t>Why we need compilers?</a:t>
            </a:r>
          </a:p>
          <a:p>
            <a:pPr algn="ctr"/>
            <a:endParaRPr lang="en-US" sz="1600" dirty="0" smtClean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US" sz="2800" dirty="0"/>
              <a:t>You may never write a commercial compiler, but that's not why we study compilers. We study compiler construction for the following reasons: </a:t>
            </a:r>
            <a:endParaRPr lang="en-US" sz="2800" dirty="0" smtClean="0"/>
          </a:p>
          <a:p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Writing a compiler gives a student experience with large-scale applications development. Your compiler program may be the largest program you write as a student. Experience working with really big data structures and complex interactions between algorithms will help you out on your next big programming project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07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71" name="Rectangle 70"/>
          <p:cNvSpPr/>
          <p:nvPr/>
        </p:nvSpPr>
        <p:spPr>
          <a:xfrm>
            <a:off x="608403" y="2743200"/>
            <a:ext cx="870737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kern="0" dirty="0" smtClean="0">
                <a:latin typeface="+mj-lt"/>
              </a:rPr>
              <a:t>Major Types of Compiler</a:t>
            </a:r>
            <a:endParaRPr lang="en-US" sz="3200" b="1" kern="0" dirty="0">
              <a:latin typeface="+mj-lt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2000" dirty="0" smtClean="0"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000" dirty="0" smtClean="0">
              <a:ea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 smtClean="0">
                <a:ea typeface="Times New Roman" panose="02020603050405020304" pitchFamily="18" charset="0"/>
              </a:rPr>
              <a:t>Self-resident Compiler:</a:t>
            </a:r>
          </a:p>
          <a:p>
            <a:pPr lvl="1">
              <a:tabLst>
                <a:tab pos="457200" algn="l"/>
              </a:tabLst>
            </a:pPr>
            <a:r>
              <a:rPr lang="en-US" sz="2800" dirty="0">
                <a:ea typeface="Times New Roman" panose="02020603050405020304" pitchFamily="18" charset="0"/>
              </a:rPr>
              <a:t> </a:t>
            </a:r>
            <a:r>
              <a:rPr lang="en-US" sz="2800" dirty="0" smtClean="0">
                <a:ea typeface="Times New Roman" panose="02020603050405020304" pitchFamily="18" charset="0"/>
              </a:rPr>
              <a:t>           generates </a:t>
            </a:r>
            <a:r>
              <a:rPr lang="en-US" sz="2800" dirty="0">
                <a:ea typeface="Times New Roman" panose="02020603050405020304" pitchFamily="18" charset="0"/>
              </a:rPr>
              <a:t>Target code for the same m/c or </a:t>
            </a:r>
            <a:r>
              <a:rPr lang="en-US" sz="2800" dirty="0" smtClean="0">
                <a:ea typeface="Times New Roman" panose="02020603050405020304" pitchFamily="18" charset="0"/>
              </a:rPr>
              <a:t>host.</a:t>
            </a:r>
          </a:p>
          <a:p>
            <a:pPr lvl="1">
              <a:tabLst>
                <a:tab pos="457200" algn="l"/>
              </a:tabLst>
            </a:pPr>
            <a:endParaRPr lang="en-US" sz="2800" dirty="0">
              <a:ea typeface="Times New Roman" panose="02020603050405020304" pitchFamily="18" charset="0"/>
            </a:endParaRPr>
          </a:p>
          <a:p>
            <a:pPr lvl="1">
              <a:tabLst>
                <a:tab pos="457200" algn="l"/>
              </a:tabLst>
            </a:pPr>
            <a:r>
              <a:rPr lang="en-US" sz="2800" dirty="0" smtClean="0">
                <a:ea typeface="Times New Roman" panose="02020603050405020304" pitchFamily="18" charset="0"/>
              </a:rPr>
              <a:t>2.   Cross Compilers:</a:t>
            </a:r>
          </a:p>
          <a:p>
            <a:pPr lvl="1">
              <a:tabLst>
                <a:tab pos="457200" algn="l"/>
              </a:tabLst>
            </a:pPr>
            <a:r>
              <a:rPr lang="en-US" sz="2800" dirty="0">
                <a:ea typeface="Times New Roman" panose="02020603050405020304" pitchFamily="18" charset="0"/>
              </a:rPr>
              <a:t> </a:t>
            </a:r>
            <a:r>
              <a:rPr lang="en-US" sz="2800" dirty="0" smtClean="0">
                <a:ea typeface="Times New Roman" panose="02020603050405020304" pitchFamily="18" charset="0"/>
              </a:rPr>
              <a:t>          generates </a:t>
            </a:r>
            <a:r>
              <a:rPr lang="en-US" sz="2800" dirty="0">
                <a:ea typeface="Times New Roman" panose="02020603050405020304" pitchFamily="18" charset="0"/>
              </a:rPr>
              <a:t>target code for m/c other then </a:t>
            </a:r>
            <a:r>
              <a:rPr lang="en-US" sz="2800" dirty="0" smtClean="0">
                <a:ea typeface="Times New Roman" panose="02020603050405020304" pitchFamily="18" charset="0"/>
              </a:rPr>
              <a:t>host.</a:t>
            </a:r>
            <a:endParaRPr lang="en-US" sz="2800" dirty="0">
              <a:ea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71" name="Rectangle 70"/>
          <p:cNvSpPr/>
          <p:nvPr/>
        </p:nvSpPr>
        <p:spPr>
          <a:xfrm>
            <a:off x="608403" y="2743200"/>
            <a:ext cx="870737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kern="0" dirty="0" smtClean="0">
                <a:latin typeface="+mj-lt"/>
              </a:rPr>
              <a:t>Major Types of Compiler</a:t>
            </a:r>
          </a:p>
          <a:p>
            <a:pPr algn="ctr"/>
            <a:endParaRPr lang="en-US" sz="3200" b="1" kern="0" dirty="0">
              <a:latin typeface="+mj-lt"/>
            </a:endParaRPr>
          </a:p>
          <a:p>
            <a:r>
              <a:rPr lang="en-US" sz="2800" b="1" dirty="0" smtClean="0">
                <a:ea typeface="Times New Roman" panose="02020603050405020304" pitchFamily="18" charset="0"/>
              </a:rPr>
              <a:t>Self-resident Compiler:</a:t>
            </a:r>
          </a:p>
          <a:p>
            <a:r>
              <a:rPr lang="en-US" sz="2800" dirty="0" smtClean="0">
                <a:ea typeface="Times New Roman" panose="02020603050405020304" pitchFamily="18" charset="0"/>
              </a:rPr>
              <a:t> </a:t>
            </a:r>
          </a:p>
          <a:p>
            <a:r>
              <a:rPr lang="en-GB" sz="2800" dirty="0" smtClean="0"/>
              <a:t>Self </a:t>
            </a:r>
            <a:r>
              <a:rPr lang="en-GB" sz="2800" dirty="0"/>
              <a:t>resident Compiler are compilers that generates code for the same Platform on which it runs. It converts high language into computer’s native language. For example Turbo C or GCC </a:t>
            </a:r>
            <a:r>
              <a:rPr lang="en-GB" sz="2800" dirty="0" smtClean="0"/>
              <a:t>compiler.</a:t>
            </a:r>
            <a:endParaRPr lang="en-GB" sz="2800" dirty="0">
              <a:solidFill>
                <a:srgbClr val="222222"/>
              </a:solidFill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7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71" name="Rectangle 70"/>
          <p:cNvSpPr/>
          <p:nvPr/>
        </p:nvSpPr>
        <p:spPr>
          <a:xfrm>
            <a:off x="608403" y="2743200"/>
            <a:ext cx="870737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kern="0" dirty="0" smtClean="0">
                <a:latin typeface="+mj-lt"/>
              </a:rPr>
              <a:t>Major Types of Compiler</a:t>
            </a:r>
          </a:p>
          <a:p>
            <a:pPr algn="ctr"/>
            <a:endParaRPr lang="en-US" sz="3200" b="1" kern="0" dirty="0">
              <a:latin typeface="+mj-lt"/>
            </a:endParaRPr>
          </a:p>
          <a:p>
            <a:r>
              <a:rPr lang="en-US" sz="2800" b="1" dirty="0" smtClean="0">
                <a:ea typeface="Times New Roman" panose="02020603050405020304" pitchFamily="18" charset="0"/>
              </a:rPr>
              <a:t>Cross Compilers:</a:t>
            </a:r>
          </a:p>
          <a:p>
            <a:pPr lvl="1">
              <a:tabLst>
                <a:tab pos="457200" algn="l"/>
              </a:tabLst>
            </a:pPr>
            <a:endParaRPr lang="en-US" sz="2800" b="1" dirty="0" smtClean="0">
              <a:ea typeface="Times New Roman" panose="02020603050405020304" pitchFamily="18" charset="0"/>
            </a:endParaRPr>
          </a:p>
          <a:p>
            <a:r>
              <a:rPr lang="en-GB" sz="2800" dirty="0"/>
              <a:t>A Cross compiler is a compiler that generates executable code for a platform other than one on which the compiler is running. For example a compiler that running on Linux/x86 box is building a program which will run on a separate Arduino/ARM.</a:t>
            </a:r>
            <a:endParaRPr lang="en-GB" sz="2800" dirty="0">
              <a:solidFill>
                <a:srgbClr val="222222"/>
              </a:solidFill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9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71" name="Rectangle 70"/>
          <p:cNvSpPr/>
          <p:nvPr/>
        </p:nvSpPr>
        <p:spPr>
          <a:xfrm>
            <a:off x="1064258" y="1934621"/>
            <a:ext cx="8707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kern="0" dirty="0" smtClean="0">
                <a:latin typeface="+mj-lt"/>
              </a:rPr>
              <a:t>Major Types of Compiler</a:t>
            </a:r>
            <a:endParaRPr lang="en-GB" sz="2800" dirty="0">
              <a:solidFill>
                <a:srgbClr val="222222"/>
              </a:solidFill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22740"/>
              </p:ext>
            </p:extLst>
          </p:nvPr>
        </p:nvGraphicFramePr>
        <p:xfrm>
          <a:off x="742949" y="2573776"/>
          <a:ext cx="8934450" cy="466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7225">
                  <a:extLst>
                    <a:ext uri="{9D8B030D-6E8A-4147-A177-3AD203B41FA5}">
                      <a16:colId xmlns:a16="http://schemas.microsoft.com/office/drawing/2014/main" xmlns="" val="1399452081"/>
                    </a:ext>
                  </a:extLst>
                </a:gridCol>
                <a:gridCol w="4467225">
                  <a:extLst>
                    <a:ext uri="{9D8B030D-6E8A-4147-A177-3AD203B41FA5}">
                      <a16:colId xmlns:a16="http://schemas.microsoft.com/office/drawing/2014/main" xmlns="" val="3449416619"/>
                    </a:ext>
                  </a:extLst>
                </a:gridCol>
              </a:tblGrid>
              <a:tr h="583749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/>
                        <a:t>Self resident 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/>
                        <a:t>Cross compiler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964192"/>
                  </a:ext>
                </a:extLst>
              </a:tr>
              <a:tr h="1347111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Translates program for same hardware/platform/machine on it is running.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Translates program for different hardware/platform/machine other than the platform which it is running.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3493962"/>
                  </a:ext>
                </a:extLst>
              </a:tr>
              <a:tr h="94297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It is used to build programs for same system/machine &amp; OS it is installed.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It is used to build programs for other system/machine like AVR/ARM.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6466229"/>
                  </a:ext>
                </a:extLst>
              </a:tr>
              <a:tr h="546328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It is dependent on System/machine and OS</a:t>
                      </a:r>
                      <a:r>
                        <a:rPr lang="en-US" sz="2000" dirty="0" smtClean="0"/>
                        <a:t>.</a:t>
                      </a:r>
                      <a:endParaRPr lang="en-GB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It is independent of System/machine and OS</a:t>
                      </a:r>
                      <a:r>
                        <a:rPr lang="en-US" sz="2000" dirty="0" smtClean="0"/>
                        <a:t>.</a:t>
                      </a:r>
                      <a:endParaRPr lang="en-GB" sz="2000" i="0" dirty="0" smtClean="0">
                        <a:solidFill>
                          <a:srgbClr val="22222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0319598"/>
                  </a:ext>
                </a:extLst>
              </a:tr>
              <a:tr h="546328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It can generate executable file like .exe</a:t>
                      </a:r>
                      <a:r>
                        <a:rPr lang="en-US" sz="2000" dirty="0" smtClean="0"/>
                        <a:t>.</a:t>
                      </a:r>
                      <a:endParaRPr lang="en-GB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It can generate raw code .hex</a:t>
                      </a:r>
                      <a:r>
                        <a:rPr lang="en-US" sz="2000" dirty="0" smtClean="0"/>
                        <a:t>.</a:t>
                      </a:r>
                      <a:endParaRPr lang="en-GB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2732671"/>
                  </a:ext>
                </a:extLst>
              </a:tr>
              <a:tr h="546328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err="1" smtClean="0"/>
                        <a:t>TurboC</a:t>
                      </a:r>
                      <a:r>
                        <a:rPr lang="en-GB" sz="2000" dirty="0" smtClean="0"/>
                        <a:t> or GCC is native Compiler.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Java</a:t>
                      </a:r>
                      <a:r>
                        <a:rPr lang="en-GB" sz="2000" baseline="0" dirty="0" smtClean="0"/>
                        <a:t> is the Best e.g</a:t>
                      </a:r>
                      <a:r>
                        <a:rPr lang="en-GB" sz="2000" dirty="0" smtClean="0"/>
                        <a:t>.</a:t>
                      </a:r>
                      <a:endParaRPr lang="en-GB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9630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2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589026" y="2119735"/>
            <a:ext cx="8859774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/>
            <a:endParaRPr lang="en-US" sz="2800" b="1" dirty="0" smtClean="0"/>
          </a:p>
          <a:p>
            <a:pPr algn="ctr" fontAlgn="base"/>
            <a:r>
              <a:rPr lang="en-US" sz="3200" b="1" dirty="0" smtClean="0"/>
              <a:t>Activity</a:t>
            </a:r>
          </a:p>
          <a:p>
            <a:pPr algn="ctr" fontAlgn="base"/>
            <a:r>
              <a:rPr lang="en-US" sz="2800" b="1" dirty="0" smtClean="0"/>
              <a:t>Reading Assignment ( 1 hour )</a:t>
            </a:r>
          </a:p>
          <a:p>
            <a:pPr algn="ctr" fontAlgn="base"/>
            <a:endParaRPr lang="en-US" sz="2800" b="1" dirty="0" smtClean="0"/>
          </a:p>
          <a:p>
            <a:pPr lvl="0" fontAlgn="base"/>
            <a:r>
              <a:rPr lang="en-US" sz="2800" dirty="0" smtClean="0"/>
              <a:t>Now a day we use cross-platform development framework for development of mobile application.</a:t>
            </a:r>
          </a:p>
          <a:p>
            <a:pPr lvl="0" fontAlgn="base"/>
            <a:r>
              <a:rPr lang="en-US" sz="2800" dirty="0" smtClean="0"/>
              <a:t>Name any framework and discuss how that framework compiles the code for different operating systems. </a:t>
            </a:r>
            <a:endParaRPr lang="en-US" sz="2800" dirty="0" smtClean="0"/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/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 smtClean="0"/>
              <a:t>Your Analysis will be discussed in the class.</a:t>
            </a:r>
            <a:endParaRPr lang="en-US" altLang="en-US" sz="2000" dirty="0" smtClean="0"/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07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71" name="Rectangle 70"/>
          <p:cNvSpPr/>
          <p:nvPr/>
        </p:nvSpPr>
        <p:spPr>
          <a:xfrm>
            <a:off x="589026" y="1981200"/>
            <a:ext cx="870737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b="1" kern="0" dirty="0" smtClean="0">
              <a:latin typeface="+mj-lt"/>
            </a:endParaRPr>
          </a:p>
          <a:p>
            <a:pPr algn="ctr"/>
            <a:r>
              <a:rPr lang="en-US" sz="3200" b="1" kern="0" dirty="0" smtClean="0">
                <a:latin typeface="+mj-lt"/>
              </a:rPr>
              <a:t>Analysis of the Source Program</a:t>
            </a:r>
          </a:p>
          <a:p>
            <a:pPr algn="ctr"/>
            <a:endParaRPr lang="en-US" sz="2000" dirty="0" smtClean="0">
              <a:ea typeface="Times New Roman" panose="02020603050405020304" pitchFamily="18" charset="0"/>
            </a:endParaRPr>
          </a:p>
          <a:p>
            <a:pPr lvl="1">
              <a:tabLst>
                <a:tab pos="457200" algn="l"/>
              </a:tabLst>
            </a:pPr>
            <a:r>
              <a:rPr lang="en-US" sz="2800" dirty="0" smtClean="0">
                <a:ea typeface="Times New Roman" panose="02020603050405020304" pitchFamily="18" charset="0"/>
              </a:rPr>
              <a:t>In Compiling, analysis consist of three phases:</a:t>
            </a:r>
          </a:p>
          <a:p>
            <a:pPr marL="914400" lvl="1" indent="-457200">
              <a:buAutoNum type="arabicPeriod"/>
              <a:tabLst>
                <a:tab pos="457200" algn="l"/>
              </a:tabLst>
            </a:pPr>
            <a:r>
              <a:rPr lang="en-US" sz="2800" dirty="0" smtClean="0">
                <a:ea typeface="Times New Roman" panose="02020603050405020304" pitchFamily="18" charset="0"/>
              </a:rPr>
              <a:t>Lexical Analysis</a:t>
            </a:r>
          </a:p>
          <a:p>
            <a:pPr marL="914400" lvl="1" indent="-457200">
              <a:buAutoNum type="arabicPeriod"/>
              <a:tabLst>
                <a:tab pos="457200" algn="l"/>
              </a:tabLst>
            </a:pPr>
            <a:r>
              <a:rPr lang="en-US" sz="2800" dirty="0" smtClean="0">
                <a:ea typeface="Times New Roman" panose="02020603050405020304" pitchFamily="18" charset="0"/>
              </a:rPr>
              <a:t>Syntax Analysis</a:t>
            </a:r>
          </a:p>
          <a:p>
            <a:pPr marL="914400" lvl="1" indent="-457200">
              <a:buAutoNum type="arabicPeriod"/>
              <a:tabLst>
                <a:tab pos="457200" algn="l"/>
              </a:tabLst>
            </a:pPr>
            <a:r>
              <a:rPr lang="en-US" sz="2800" dirty="0" smtClean="0">
                <a:ea typeface="Times New Roman" panose="02020603050405020304" pitchFamily="18" charset="0"/>
              </a:rPr>
              <a:t>Semantic Analysis</a:t>
            </a:r>
          </a:p>
          <a:p>
            <a:pPr lvl="1">
              <a:tabLst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6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71" name="Rectangle 70"/>
          <p:cNvSpPr/>
          <p:nvPr/>
        </p:nvSpPr>
        <p:spPr>
          <a:xfrm>
            <a:off x="589026" y="1981200"/>
            <a:ext cx="870737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kern="0" dirty="0" smtClean="0">
                <a:latin typeface="+mj-lt"/>
              </a:rPr>
              <a:t>Analysis of the Source Program</a:t>
            </a:r>
          </a:p>
          <a:p>
            <a:pPr algn="ctr"/>
            <a:endParaRPr lang="en-US" sz="2000" dirty="0" smtClean="0">
              <a:ea typeface="Times New Roman" panose="02020603050405020304" pitchFamily="18" charset="0"/>
            </a:endParaRPr>
          </a:p>
          <a:p>
            <a:pPr lvl="1" algn="ctr">
              <a:tabLst>
                <a:tab pos="457200" algn="l"/>
              </a:tabLst>
            </a:pPr>
            <a:r>
              <a:rPr lang="en-US" sz="2400" b="1" dirty="0" smtClean="0">
                <a:latin typeface="+mj-lt"/>
                <a:ea typeface="Times New Roman" panose="02020603050405020304" pitchFamily="18" charset="0"/>
              </a:rPr>
              <a:t>Lexical Analysis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/>
              <a:t>In a compiler linear analysis is called lexical analysis or scanning. 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 smtClean="0"/>
              <a:t>The </a:t>
            </a:r>
            <a:r>
              <a:rPr lang="en-US" sz="2400" dirty="0"/>
              <a:t>lexical analysis phase reads the characters in the source program and grouped into them tokens that are sequence of characters having a collective meaning</a:t>
            </a:r>
            <a:r>
              <a:rPr lang="en-US" sz="2400" dirty="0" smtClean="0"/>
              <a:t>.</a:t>
            </a:r>
            <a:endParaRPr lang="en-US" sz="2400" b="1" dirty="0">
              <a:ea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ea typeface="Times New Roman" panose="02020603050405020304" pitchFamily="18" charset="0"/>
              </a:rPr>
              <a:t>        For Example: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position </a:t>
            </a:r>
            <a:r>
              <a:rPr lang="en-US" altLang="en-US" sz="2000" b="1" dirty="0">
                <a:solidFill>
                  <a:srgbClr val="333333"/>
                </a:solidFill>
                <a:cs typeface="Times New Roman" panose="02020603050405020304" pitchFamily="18" charset="0"/>
              </a:rPr>
              <a:t>: = initial + rate * 60</a:t>
            </a:r>
            <a:endParaRPr lang="en-US" altLang="en-US" sz="2000" b="1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33"/>
                </a:solidFill>
                <a:cs typeface="Times New Roman" panose="02020603050405020304" pitchFamily="18" charset="0"/>
              </a:rPr>
              <a:t>Identifiers – position, initial, rate.</a:t>
            </a:r>
            <a:endParaRPr lang="en-US" altLang="en-US" sz="2000" b="1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33"/>
                </a:solidFill>
                <a:cs typeface="Times New Roman" panose="02020603050405020304" pitchFamily="18" charset="0"/>
              </a:rPr>
              <a:t>Operators - + , *</a:t>
            </a:r>
            <a:endParaRPr lang="en-US" altLang="en-US" sz="2000" b="1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33"/>
                </a:solidFill>
                <a:cs typeface="Times New Roman" panose="02020603050405020304" pitchFamily="18" charset="0"/>
              </a:rPr>
              <a:t>Assignment symbol - : =</a:t>
            </a:r>
            <a:endParaRPr lang="en-US" altLang="en-US" sz="2000" b="1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33"/>
                </a:solidFill>
                <a:cs typeface="Times New Roman" panose="02020603050405020304" pitchFamily="18" charset="0"/>
              </a:rPr>
              <a:t>Number - </a:t>
            </a:r>
            <a:r>
              <a:rPr lang="en-US" altLang="en-US" sz="2000" b="1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60</a:t>
            </a:r>
            <a:endParaRPr lang="en-US" altLang="en-US" sz="2000" b="1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33333"/>
                </a:solidFill>
                <a:cs typeface="Times New Roman" panose="02020603050405020304" pitchFamily="18" charset="0"/>
              </a:rPr>
              <a:t>Blanks – eliminated.</a:t>
            </a:r>
            <a:endParaRPr lang="en-US" altLang="en-US" sz="2000" b="1" dirty="0"/>
          </a:p>
          <a:p>
            <a:pPr lvl="1">
              <a:tabLst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975" y="4572000"/>
            <a:ext cx="4924425" cy="248602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235043" y="6934200"/>
            <a:ext cx="406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 tree for position : = initial + rate*60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71" name="Rectangle 70"/>
          <p:cNvSpPr/>
          <p:nvPr/>
        </p:nvSpPr>
        <p:spPr>
          <a:xfrm>
            <a:off x="152400" y="2088385"/>
            <a:ext cx="97536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kern="0" dirty="0" smtClean="0">
                <a:latin typeface="+mj-lt"/>
              </a:rPr>
              <a:t>Analysis of the Source Program</a:t>
            </a:r>
          </a:p>
          <a:p>
            <a:pPr marL="0" lvl="1" algn="ctr"/>
            <a:r>
              <a:rPr lang="en-US" sz="2800" b="1" dirty="0">
                <a:latin typeface="+mj-lt"/>
                <a:ea typeface="Times New Roman" panose="02020603050405020304" pitchFamily="18" charset="0"/>
              </a:rPr>
              <a:t>Syntax Analysis</a:t>
            </a:r>
          </a:p>
          <a:p>
            <a:pPr algn="ctr"/>
            <a:endParaRPr lang="en-US" sz="2000" dirty="0" smtClean="0"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en-US" sz="2400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Hierarchical </a:t>
            </a:r>
            <a:r>
              <a:rPr lang="en-US" altLang="en-US" sz="2400" dirty="0">
                <a:solidFill>
                  <a:srgbClr val="333333"/>
                </a:solidFill>
                <a:cs typeface="Times New Roman" panose="02020603050405020304" pitchFamily="18" charset="0"/>
              </a:rPr>
              <a:t>Analysis is called parsing or syntax analysis</a:t>
            </a:r>
            <a:r>
              <a:rPr lang="en-US" altLang="en-US" sz="2400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en-US" sz="2400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It </a:t>
            </a:r>
            <a:r>
              <a:rPr lang="en-US" altLang="en-US" sz="2400" dirty="0">
                <a:solidFill>
                  <a:srgbClr val="333333"/>
                </a:solidFill>
                <a:cs typeface="Times New Roman" panose="02020603050405020304" pitchFamily="18" charset="0"/>
              </a:rPr>
              <a:t>involves grouping the tokens of the source program into grammatical phrases that are used by the complier to synthesize output. </a:t>
            </a:r>
            <a:endParaRPr lang="en-US" altLang="en-US" sz="2400" dirty="0" smtClean="0">
              <a:solidFill>
                <a:srgbClr val="333333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en-US" sz="2400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They are represented using a syntax tree as shown in above figure.</a:t>
            </a:r>
            <a:endParaRPr lang="en-US" altLang="en-US" sz="2400" dirty="0" smtClean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 </a:t>
            </a:r>
            <a:endParaRPr lang="en-US" altLang="en-US" sz="2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· A</a:t>
            </a:r>
            <a:r>
              <a:rPr lang="en-US" altLang="en-US" sz="2400" dirty="0">
                <a:solidFill>
                  <a:srgbClr val="333333"/>
                </a:solidFill>
                <a:cs typeface="Times New Roman" panose="02020603050405020304" pitchFamily="18" charset="0"/>
              </a:rPr>
              <a:t> </a:t>
            </a:r>
            <a:r>
              <a:rPr lang="en-US" altLang="en-US" sz="2400" b="1" dirty="0">
                <a:solidFill>
                  <a:srgbClr val="333333"/>
                </a:solidFill>
                <a:cs typeface="Times New Roman" panose="02020603050405020304" pitchFamily="18" charset="0"/>
              </a:rPr>
              <a:t>syntax tree</a:t>
            </a:r>
            <a:r>
              <a:rPr lang="en-US" altLang="en-US" sz="2400" dirty="0">
                <a:solidFill>
                  <a:srgbClr val="333333"/>
                </a:solidFill>
                <a:cs typeface="Times New Roman" panose="02020603050405020304" pitchFamily="18" charset="0"/>
              </a:rPr>
              <a:t> is the tree generated as a result of syntax analysis in which the interior nodes are the operators and the exterior nodes are the operands</a:t>
            </a:r>
            <a:r>
              <a:rPr lang="en-US" altLang="en-US" sz="2400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.</a:t>
            </a: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· This </a:t>
            </a:r>
            <a:r>
              <a:rPr lang="en-US" altLang="en-US" sz="2400" dirty="0">
                <a:solidFill>
                  <a:srgbClr val="333333"/>
                </a:solidFill>
                <a:cs typeface="Times New Roman" panose="02020603050405020304" pitchFamily="18" charset="0"/>
              </a:rPr>
              <a:t>analysis shows an error when the syntax is incorrect</a:t>
            </a:r>
            <a:r>
              <a:rPr lang="en-US" altLang="en-US" sz="2400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 smtClean="0">
              <a:solidFill>
                <a:srgbClr val="333333"/>
              </a:solidFill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For Example: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333333"/>
                </a:solidFill>
                <a:cs typeface="Times New Roman" panose="02020603050405020304" pitchFamily="18" charset="0"/>
              </a:rPr>
              <a:t>p</a:t>
            </a:r>
            <a:r>
              <a:rPr lang="en-US" altLang="en-US" sz="2400" b="1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osition : =  initial + rate * 60</a:t>
            </a:r>
            <a:endParaRPr lang="en-US" altLang="en-US" sz="2400" b="1" dirty="0"/>
          </a:p>
          <a:p>
            <a:pPr lvl="1" algn="ctr">
              <a:tabLst>
                <a:tab pos="457200" algn="l"/>
              </a:tabLst>
            </a:pPr>
            <a:endParaRPr lang="en-US" sz="2400" b="1" dirty="0" smtClean="0">
              <a:latin typeface="+mj-lt"/>
              <a:ea typeface="Times New Roman" panose="02020603050405020304" pitchFamily="18" charset="0"/>
            </a:endParaRPr>
          </a:p>
          <a:p>
            <a:pPr lvl="1" algn="ctr">
              <a:tabLst>
                <a:tab pos="457200" algn="l"/>
              </a:tabLst>
            </a:pPr>
            <a:endParaRPr lang="en-US" sz="2400" b="1" dirty="0" smtClean="0">
              <a:latin typeface="+mj-lt"/>
              <a:ea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4706034" y="43934"/>
            <a:ext cx="6463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47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71" name="Rectangle 70"/>
          <p:cNvSpPr/>
          <p:nvPr/>
        </p:nvSpPr>
        <p:spPr>
          <a:xfrm>
            <a:off x="654480" y="2248404"/>
            <a:ext cx="870737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kern="0" dirty="0" smtClean="0">
                <a:latin typeface="+mj-lt"/>
              </a:rPr>
              <a:t>Analysis of the Source Program</a:t>
            </a:r>
          </a:p>
          <a:p>
            <a:pPr algn="ctr"/>
            <a:endParaRPr lang="en-US" sz="2000" dirty="0" smtClean="0">
              <a:ea typeface="Times New Roman" panose="02020603050405020304" pitchFamily="18" charset="0"/>
            </a:endParaRPr>
          </a:p>
          <a:p>
            <a:pPr lvl="1" algn="ctr">
              <a:tabLst>
                <a:tab pos="457200" algn="l"/>
              </a:tabLst>
            </a:pPr>
            <a:r>
              <a:rPr lang="en-US" sz="2800" b="1" dirty="0" smtClean="0">
                <a:latin typeface="+mj-lt"/>
                <a:ea typeface="Times New Roman" panose="02020603050405020304" pitchFamily="18" charset="0"/>
              </a:rPr>
              <a:t>Semantic Analysis</a:t>
            </a:r>
          </a:p>
          <a:p>
            <a:pPr lvl="1" algn="ctr">
              <a:tabLst>
                <a:tab pos="457200" algn="l"/>
              </a:tabLst>
            </a:pPr>
            <a:endParaRPr lang="en-US" sz="2400" b="1" dirty="0" smtClean="0">
              <a:latin typeface="+mj-lt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dirty="0"/>
              <a:t>This phase checks the source program for semantic errors and gathers type information for subsequent code generation phase</a:t>
            </a:r>
            <a:r>
              <a:rPr lang="en-US" sz="2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dirty="0" smtClean="0"/>
              <a:t> </a:t>
            </a:r>
            <a:r>
              <a:rPr lang="en-US" sz="2800" dirty="0"/>
              <a:t>An important component of semantic analysis is type checking. Here the compiler checks that each operator has operands that are permitted by the source language specification</a:t>
            </a:r>
            <a:r>
              <a:rPr lang="en-US" sz="2800" dirty="0" smtClean="0"/>
              <a:t>.</a:t>
            </a:r>
            <a:endParaRPr lang="en-US" altLang="en-US" sz="2800" dirty="0" smtClean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 </a:t>
            </a:r>
            <a:endParaRPr lang="en-US" sz="2400" b="1" dirty="0" smtClean="0">
              <a:latin typeface="+mj-lt"/>
              <a:ea typeface="Times New Roman" panose="02020603050405020304" pitchFamily="18" charset="0"/>
            </a:endParaRPr>
          </a:p>
          <a:p>
            <a:pPr lvl="1" algn="ctr">
              <a:tabLst>
                <a:tab pos="457200" algn="l"/>
              </a:tabLst>
            </a:pPr>
            <a:endParaRPr lang="en-US" sz="2400" b="1" dirty="0" smtClean="0">
              <a:latin typeface="+mj-lt"/>
              <a:ea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4706034" y="43934"/>
            <a:ext cx="6463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29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72" name="Rectangle 71"/>
          <p:cNvSpPr/>
          <p:nvPr/>
        </p:nvSpPr>
        <p:spPr>
          <a:xfrm>
            <a:off x="659510" y="1903728"/>
            <a:ext cx="894168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kern="0" dirty="0" smtClean="0">
                <a:latin typeface="+mj-lt"/>
              </a:rPr>
              <a:t>Parts </a:t>
            </a:r>
            <a:r>
              <a:rPr lang="en-US" sz="3200" b="1" kern="0" dirty="0">
                <a:latin typeface="+mj-lt"/>
              </a:rPr>
              <a:t>of </a:t>
            </a:r>
            <a:r>
              <a:rPr lang="en-US" sz="3200" b="1" kern="0" dirty="0" smtClean="0">
                <a:latin typeface="+mj-lt"/>
              </a:rPr>
              <a:t>Compiler</a:t>
            </a:r>
          </a:p>
          <a:p>
            <a:pPr algn="ctr"/>
            <a:endParaRPr lang="en-US" sz="2000" dirty="0">
              <a:ea typeface="Times New Roman" panose="02020603050405020304" pitchFamily="18" charset="0"/>
            </a:endParaRPr>
          </a:p>
          <a:p>
            <a:r>
              <a:rPr lang="en-US" sz="2800" b="1" kern="0" dirty="0"/>
              <a:t>Analysis – Synthesis `model of </a:t>
            </a:r>
            <a:r>
              <a:rPr lang="en-US" sz="2800" b="1" kern="0" dirty="0" smtClean="0"/>
              <a:t>compilation</a:t>
            </a:r>
            <a:endParaRPr lang="en-US" sz="2000" dirty="0">
              <a:ea typeface="Times New Roman" panose="02020603050405020304" pitchFamily="18" charset="0"/>
            </a:endParaRPr>
          </a:p>
          <a:p>
            <a:r>
              <a:rPr lang="en-US" sz="2800" dirty="0">
                <a:ea typeface="Times New Roman" panose="02020603050405020304" pitchFamily="18" charset="0"/>
              </a:rPr>
              <a:t>2 parts of compilation process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a typeface="Times New Roman" panose="02020603050405020304" pitchFamily="18" charset="0"/>
              </a:rPr>
              <a:t>Analysis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a typeface="Times New Roman" panose="02020603050405020304" pitchFamily="18" charset="0"/>
              </a:rPr>
              <a:t>Synthesis</a:t>
            </a:r>
          </a:p>
          <a:p>
            <a:endParaRPr lang="en-US" sz="2000" dirty="0">
              <a:ea typeface="Times New Roman" panose="02020603050405020304" pitchFamily="18" charset="0"/>
            </a:endParaRPr>
          </a:p>
          <a:p>
            <a:r>
              <a:rPr lang="en-US" sz="2800" b="1" u="sng" kern="0" dirty="0"/>
              <a:t>Analysis</a:t>
            </a:r>
            <a:r>
              <a:rPr lang="en-US" sz="2800" b="1" dirty="0">
                <a:ea typeface="Times New Roman" panose="02020603050405020304" pitchFamily="18" charset="0"/>
              </a:rPr>
              <a:t>: </a:t>
            </a:r>
            <a:endParaRPr lang="en-US" sz="2800" dirty="0"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914400" algn="l"/>
              </a:tabLst>
            </a:pPr>
            <a:r>
              <a:rPr lang="en-US" sz="2800" dirty="0">
                <a:ea typeface="Times New Roman" panose="02020603050405020304" pitchFamily="18" charset="0"/>
              </a:rPr>
              <a:t>Breaks up source </a:t>
            </a:r>
            <a:r>
              <a:rPr lang="en-US" sz="2800" dirty="0" err="1">
                <a:ea typeface="Times New Roman" panose="02020603050405020304" pitchFamily="18" charset="0"/>
              </a:rPr>
              <a:t>pgm</a:t>
            </a:r>
            <a:r>
              <a:rPr lang="en-US" sz="2800" dirty="0">
                <a:ea typeface="Times New Roman" panose="02020603050405020304" pitchFamily="18" charset="0"/>
              </a:rPr>
              <a:t> into constituent </a:t>
            </a:r>
            <a:r>
              <a:rPr lang="en-US" sz="2800" dirty="0" smtClean="0">
                <a:ea typeface="Times New Roman" panose="02020603050405020304" pitchFamily="18" charset="0"/>
              </a:rPr>
              <a:t>pieces.</a:t>
            </a:r>
            <a:endParaRPr lang="en-US" sz="2800" dirty="0"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914400" algn="l"/>
              </a:tabLst>
            </a:pPr>
            <a:r>
              <a:rPr lang="en-US" sz="2800" dirty="0">
                <a:ea typeface="Times New Roman" panose="02020603050405020304" pitchFamily="18" charset="0"/>
              </a:rPr>
              <a:t>Creates intermediate representation of source </a:t>
            </a:r>
            <a:r>
              <a:rPr lang="en-US" sz="2800" dirty="0" err="1" smtClean="0">
                <a:ea typeface="Times New Roman" panose="02020603050405020304" pitchFamily="18" charset="0"/>
              </a:rPr>
              <a:t>pgm</a:t>
            </a:r>
            <a:r>
              <a:rPr lang="en-US" sz="2800" dirty="0" smtClean="0">
                <a:ea typeface="Times New Roman" panose="02020603050405020304" pitchFamily="18" charset="0"/>
              </a:rPr>
              <a:t>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914400" algn="l"/>
              </a:tabLst>
            </a:pPr>
            <a:endParaRPr lang="en-US" sz="2800" dirty="0">
              <a:ea typeface="Times New Roman" panose="02020603050405020304" pitchFamily="18" charset="0"/>
            </a:endParaRPr>
          </a:p>
          <a:p>
            <a:r>
              <a:rPr lang="en-US" sz="2800" b="1" u="sng" kern="0" dirty="0"/>
              <a:t>Synthesis</a:t>
            </a:r>
            <a:r>
              <a:rPr lang="en-US" sz="2800" b="1" dirty="0">
                <a:ea typeface="Times New Roman" panose="02020603050405020304" pitchFamily="18" charset="0"/>
              </a:rPr>
              <a:t>:</a:t>
            </a:r>
            <a:endParaRPr lang="en-US" sz="2800" dirty="0">
              <a:ea typeface="Times New Roman" panose="02020603050405020304" pitchFamily="18" charset="0"/>
            </a:endParaRPr>
          </a:p>
          <a:p>
            <a:pPr marL="742950" lvl="1" indent="-285750">
              <a:buFont typeface="Times New Roman" panose="02020603050405020304" pitchFamily="18" charset="0"/>
              <a:buChar char="-"/>
              <a:tabLst>
                <a:tab pos="914400" algn="l"/>
              </a:tabLst>
            </a:pPr>
            <a:r>
              <a:rPr lang="en-US" sz="2800" dirty="0" smtClean="0">
                <a:ea typeface="Times New Roman" panose="02020603050405020304" pitchFamily="18" charset="0"/>
              </a:rPr>
              <a:t> </a:t>
            </a:r>
            <a:r>
              <a:rPr lang="en-US" sz="2800" dirty="0">
                <a:ea typeface="Times New Roman" panose="02020603050405020304" pitchFamily="18" charset="0"/>
              </a:rPr>
              <a:t>Construct target </a:t>
            </a:r>
            <a:r>
              <a:rPr lang="en-US" sz="2800" dirty="0" err="1">
                <a:ea typeface="Times New Roman" panose="02020603050405020304" pitchFamily="18" charset="0"/>
              </a:rPr>
              <a:t>pgm</a:t>
            </a:r>
            <a:r>
              <a:rPr lang="en-US" sz="2800" dirty="0">
                <a:ea typeface="Times New Roman" panose="02020603050405020304" pitchFamily="18" charset="0"/>
              </a:rPr>
              <a:t> from intermediate </a:t>
            </a:r>
            <a:r>
              <a:rPr lang="en-US" sz="2800" dirty="0" smtClean="0">
                <a:ea typeface="Times New Roman" panose="02020603050405020304" pitchFamily="18" charset="0"/>
              </a:rPr>
              <a:t>representation.</a:t>
            </a:r>
            <a:endParaRPr lang="en-US" sz="2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2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3" name="Rectangle 52"/>
          <p:cNvSpPr/>
          <p:nvPr/>
        </p:nvSpPr>
        <p:spPr>
          <a:xfrm>
            <a:off x="368045" y="2285190"/>
            <a:ext cx="9004556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effectLst/>
                <a:latin typeface="+mj-lt"/>
                <a:ea typeface="Times New Roman" panose="02020603050405020304" pitchFamily="18" charset="0"/>
              </a:rPr>
              <a:t>Why we need compilers?</a:t>
            </a:r>
          </a:p>
          <a:p>
            <a:pPr algn="ctr"/>
            <a:endParaRPr lang="en-US" sz="1600" dirty="0" smtClean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Compiler writing is one of the shining triumphs of CS theory. It is very helpful in the solutions of different problems</a:t>
            </a:r>
            <a:r>
              <a:rPr lang="en-US" sz="2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Compiler writing is a basic element of programming language research. Many language researchers write compilers for the languages they design.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Many applications have similar properties to one or more phases of a compiler, and compiler expertise and tools can help an application programmer working on other projects besides </a:t>
            </a:r>
            <a:r>
              <a:rPr lang="en-GB" sz="2800" dirty="0" smtClean="0"/>
              <a:t>compilers.</a:t>
            </a: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39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50" name="Rectangle 49"/>
          <p:cNvSpPr/>
          <p:nvPr/>
        </p:nvSpPr>
        <p:spPr>
          <a:xfrm>
            <a:off x="457200" y="2192274"/>
            <a:ext cx="88392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kern="0" dirty="0" smtClean="0">
                <a:latin typeface="+mj-lt"/>
              </a:rPr>
              <a:t>A Language Processing System </a:t>
            </a:r>
            <a:r>
              <a:rPr lang="en-US" sz="1400" dirty="0">
                <a:ea typeface="Times New Roman" panose="02020603050405020304" pitchFamily="18" charset="0"/>
              </a:rPr>
              <a:t> </a:t>
            </a:r>
            <a:endParaRPr lang="en-US" sz="1200" dirty="0">
              <a:ea typeface="Times New Roman" panose="02020603050405020304" pitchFamily="18" charset="0"/>
            </a:endParaRPr>
          </a:p>
          <a:p>
            <a:r>
              <a:rPr lang="en-US" sz="1400" dirty="0">
                <a:ea typeface="Times New Roman" panose="02020603050405020304" pitchFamily="18" charset="0"/>
              </a:rPr>
              <a:t> </a:t>
            </a:r>
            <a:endParaRPr lang="en-US" sz="1200" dirty="0">
              <a:ea typeface="Times New Roman" panose="02020603050405020304" pitchFamily="18" charset="0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xfrm>
            <a:off x="8811006" y="6897027"/>
            <a:ext cx="279400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52" name="TextBox 51"/>
          <p:cNvSpPr txBox="1"/>
          <p:nvPr/>
        </p:nvSpPr>
        <p:spPr>
          <a:xfrm>
            <a:off x="3585285" y="3426705"/>
            <a:ext cx="265621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Pre-Processor</a:t>
            </a:r>
            <a:endParaRPr lang="en-US" sz="1400" b="1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952999" y="3048000"/>
            <a:ext cx="2" cy="36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13769" y="6858000"/>
            <a:ext cx="3898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Executable code/absolute m/c code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791503" y="2771256"/>
            <a:ext cx="217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I/P=HLL/Source Code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548693" y="4324290"/>
            <a:ext cx="265621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Compiler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548693" y="5193268"/>
            <a:ext cx="26562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Assembler</a:t>
            </a:r>
            <a:endParaRPr lang="en-US" b="1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4974770" y="3833283"/>
            <a:ext cx="2" cy="36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4952997" y="4737337"/>
            <a:ext cx="2" cy="36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4952995" y="5575537"/>
            <a:ext cx="2" cy="36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48693" y="6111408"/>
            <a:ext cx="26126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Loader/Linker</a:t>
            </a:r>
            <a:endParaRPr lang="en-US" b="1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4952993" y="6477000"/>
            <a:ext cx="2" cy="36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231093" y="3897868"/>
            <a:ext cx="10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Pure HLL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105400" y="4736068"/>
            <a:ext cx="403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 Language/ Low Level Language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115411" y="5598997"/>
            <a:ext cx="220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Relocatable m/c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50" name="Rectangle 49"/>
          <p:cNvSpPr/>
          <p:nvPr/>
        </p:nvSpPr>
        <p:spPr>
          <a:xfrm>
            <a:off x="457200" y="2192274"/>
            <a:ext cx="8839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kern="0" dirty="0" smtClean="0">
                <a:latin typeface="+mj-lt"/>
              </a:rPr>
              <a:t>A Language Processing System </a:t>
            </a:r>
          </a:p>
          <a:p>
            <a:pPr algn="ctr"/>
            <a:endParaRPr lang="en-US" sz="2800" b="1" kern="0" dirty="0" smtClean="0">
              <a:latin typeface="+mj-lt"/>
            </a:endParaRPr>
          </a:p>
          <a:p>
            <a:r>
              <a:rPr lang="en-US" sz="2800" b="1" kern="0" dirty="0" smtClean="0">
                <a:latin typeface="+mj-lt"/>
              </a:rPr>
              <a:t>Preprocessor</a:t>
            </a:r>
            <a:endParaRPr lang="en-US" sz="2400" b="1" kern="0" dirty="0" smtClean="0">
              <a:latin typeface="+mj-lt"/>
            </a:endParaRPr>
          </a:p>
          <a:p>
            <a:pPr algn="ctr"/>
            <a:endParaRPr lang="en-US" sz="2800" b="1" kern="0" dirty="0">
              <a:latin typeface="+mj-lt"/>
            </a:endParaRPr>
          </a:p>
          <a:p>
            <a:r>
              <a:rPr lang="en-US" sz="2800" kern="0" dirty="0"/>
              <a:t>P</a:t>
            </a:r>
            <a:r>
              <a:rPr lang="en-US" sz="2800" kern="0" dirty="0" smtClean="0"/>
              <a:t>roduce </a:t>
            </a:r>
            <a:r>
              <a:rPr lang="en-US" sz="2800" kern="0" dirty="0"/>
              <a:t>I</a:t>
            </a:r>
            <a:r>
              <a:rPr lang="en-US" sz="2800" kern="0" dirty="0" smtClean="0"/>
              <a:t>/p </a:t>
            </a:r>
            <a:r>
              <a:rPr lang="en-US" sz="2800" kern="0" dirty="0"/>
              <a:t>to compiler. They may </a:t>
            </a:r>
            <a:r>
              <a:rPr lang="en-US" sz="2800" kern="0" dirty="0" smtClean="0"/>
              <a:t>perform</a:t>
            </a:r>
            <a:endParaRPr lang="en-US" sz="2800" b="1" u="sng" kern="0" dirty="0"/>
          </a:p>
          <a:p>
            <a:pPr marL="34290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>
                <a:ea typeface="Times New Roman" panose="02020603050405020304" pitchFamily="18" charset="0"/>
              </a:rPr>
              <a:t>Macro processing</a:t>
            </a:r>
            <a:r>
              <a:rPr lang="en-US" sz="2800" dirty="0">
                <a:ea typeface="Times New Roman" panose="02020603050405020304" pitchFamily="18" charset="0"/>
              </a:rPr>
              <a:t>: shorthand for longer </a:t>
            </a:r>
            <a:r>
              <a:rPr lang="en-US" sz="2800" dirty="0" smtClean="0">
                <a:ea typeface="Times New Roman" panose="02020603050405020304" pitchFamily="18" charset="0"/>
              </a:rPr>
              <a:t>construct.</a:t>
            </a:r>
            <a:endParaRPr lang="en-US" sz="2800" dirty="0"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>
                <a:ea typeface="Times New Roman" panose="02020603050405020304" pitchFamily="18" charset="0"/>
              </a:rPr>
              <a:t>File inclusion: </a:t>
            </a:r>
            <a:r>
              <a:rPr lang="en-US" sz="2800" dirty="0">
                <a:ea typeface="Times New Roman" panose="02020603050405020304" pitchFamily="18" charset="0"/>
              </a:rPr>
              <a:t>separate module can be used by including their file </a:t>
            </a:r>
            <a:r>
              <a:rPr lang="en-US" sz="2800" dirty="0" smtClean="0">
                <a:ea typeface="Times New Roman" panose="02020603050405020304" pitchFamily="18" charset="0"/>
              </a:rPr>
              <a:t>for example:  </a:t>
            </a:r>
            <a:r>
              <a:rPr lang="en-US" sz="2800" dirty="0">
                <a:ea typeface="Times New Roman" panose="02020603050405020304" pitchFamily="18" charset="0"/>
              </a:rPr>
              <a:t>#include &lt;</a:t>
            </a:r>
            <a:r>
              <a:rPr lang="en-US" sz="2800" dirty="0" err="1">
                <a:ea typeface="Times New Roman" panose="02020603050405020304" pitchFamily="18" charset="0"/>
              </a:rPr>
              <a:t>iostream</a:t>
            </a:r>
            <a:r>
              <a:rPr lang="en-US" sz="2800" dirty="0">
                <a:ea typeface="Times New Roman" panose="02020603050405020304" pitchFamily="18" charset="0"/>
              </a:rPr>
              <a:t>&gt;</a:t>
            </a:r>
          </a:p>
          <a:p>
            <a:pPr marL="34290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 smtClean="0">
                <a:ea typeface="Times New Roman" panose="02020603050405020304" pitchFamily="18" charset="0"/>
              </a:rPr>
              <a:t>Rational </a:t>
            </a:r>
            <a:r>
              <a:rPr lang="en-US" sz="2800" b="1" dirty="0">
                <a:ea typeface="Times New Roman" panose="02020603050405020304" pitchFamily="18" charset="0"/>
              </a:rPr>
              <a:t>preprocessors</a:t>
            </a:r>
            <a:r>
              <a:rPr lang="en-US" sz="2800" dirty="0">
                <a:ea typeface="Times New Roman" panose="02020603050405020304" pitchFamily="18" charset="0"/>
              </a:rPr>
              <a:t>: give support for additional facilities which are not included in compiler </a:t>
            </a:r>
            <a:r>
              <a:rPr lang="en-US" sz="2800" dirty="0" smtClean="0">
                <a:ea typeface="Times New Roman" panose="02020603050405020304" pitchFamily="18" charset="0"/>
              </a:rPr>
              <a:t>itself.</a:t>
            </a:r>
            <a:endParaRPr lang="en-US" sz="2800" dirty="0"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>
                <a:ea typeface="Times New Roman" panose="02020603050405020304" pitchFamily="18" charset="0"/>
              </a:rPr>
              <a:t>Language Extension</a:t>
            </a:r>
            <a:r>
              <a:rPr lang="en-US" sz="2800" dirty="0">
                <a:ea typeface="Times New Roman" panose="02020603050405020304" pitchFamily="18" charset="0"/>
              </a:rPr>
              <a:t>: may include extra </a:t>
            </a:r>
            <a:r>
              <a:rPr lang="en-US" sz="2800" dirty="0" smtClean="0">
                <a:ea typeface="Times New Roman" panose="02020603050405020304" pitchFamily="18" charset="0"/>
              </a:rPr>
              <a:t>capabilities.</a:t>
            </a:r>
            <a:endParaRPr lang="en-US" sz="2800" dirty="0">
              <a:ea typeface="Times New Roman" panose="02020603050405020304" pitchFamily="18" charset="0"/>
            </a:endParaRPr>
          </a:p>
          <a:p>
            <a:r>
              <a:rPr lang="en-US" sz="1400" dirty="0">
                <a:ea typeface="Times New Roman" panose="02020603050405020304" pitchFamily="18" charset="0"/>
              </a:rPr>
              <a:t> </a:t>
            </a:r>
            <a:endParaRPr lang="en-US" sz="1200" dirty="0">
              <a:ea typeface="Times New Roman" panose="02020603050405020304" pitchFamily="18" charset="0"/>
            </a:endParaRPr>
          </a:p>
          <a:p>
            <a:r>
              <a:rPr lang="en-US" sz="1400" dirty="0">
                <a:ea typeface="Times New Roman" panose="02020603050405020304" pitchFamily="18" charset="0"/>
              </a:rPr>
              <a:t> </a:t>
            </a:r>
            <a:endParaRPr lang="en-US" sz="12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50" name="Rectangle 49"/>
          <p:cNvSpPr/>
          <p:nvPr/>
        </p:nvSpPr>
        <p:spPr>
          <a:xfrm>
            <a:off x="457200" y="2157601"/>
            <a:ext cx="88392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kern="0" dirty="0" smtClean="0">
                <a:latin typeface="+mj-lt"/>
              </a:rPr>
              <a:t>A Language Processing System </a:t>
            </a:r>
          </a:p>
          <a:p>
            <a:pPr algn="ctr"/>
            <a:endParaRPr lang="en-US" sz="2800" b="1" kern="0" dirty="0" smtClean="0">
              <a:latin typeface="+mj-lt"/>
            </a:endParaRPr>
          </a:p>
          <a:p>
            <a:pPr algn="ctr"/>
            <a:endParaRPr lang="en-US" sz="2800" b="1" kern="0" dirty="0" smtClean="0">
              <a:latin typeface="+mj-lt"/>
            </a:endParaRPr>
          </a:p>
          <a:p>
            <a:r>
              <a:rPr lang="en-US" sz="2800" b="1" kern="0" dirty="0"/>
              <a:t>Assembler</a:t>
            </a:r>
          </a:p>
          <a:p>
            <a:pPr algn="ctr"/>
            <a:endParaRPr lang="en-US" sz="2800" b="1" kern="0" dirty="0"/>
          </a:p>
          <a:p>
            <a:pPr marL="342900" marR="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a typeface="Times New Roman" panose="02020603050405020304" pitchFamily="18" charset="0"/>
              </a:rPr>
              <a:t>I/p from compiler in form of Assembly code.</a:t>
            </a:r>
          </a:p>
          <a:p>
            <a:pPr marL="342900" marR="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a typeface="Times New Roman" panose="02020603050405020304" pitchFamily="18" charset="0"/>
              </a:rPr>
              <a:t>Produce object file or relocatable m/c code  for example: loading can start at any location in memory.</a:t>
            </a:r>
          </a:p>
          <a:p>
            <a:pPr>
              <a:tabLst>
                <a:tab pos="457200" algn="l"/>
              </a:tabLst>
            </a:pPr>
            <a:endParaRPr lang="en-US" sz="1200" dirty="0">
              <a:ea typeface="Times New Roman" panose="02020603050405020304" pitchFamily="18" charset="0"/>
            </a:endParaRPr>
          </a:p>
          <a:p>
            <a:r>
              <a:rPr lang="en-US" sz="1400" dirty="0">
                <a:ea typeface="Times New Roman" panose="02020603050405020304" pitchFamily="18" charset="0"/>
              </a:rPr>
              <a:t> </a:t>
            </a:r>
            <a:endParaRPr lang="en-US" sz="12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50" name="Rectangle 49"/>
          <p:cNvSpPr/>
          <p:nvPr/>
        </p:nvSpPr>
        <p:spPr>
          <a:xfrm>
            <a:off x="228600" y="1890395"/>
            <a:ext cx="9829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kern="0" dirty="0"/>
              <a:t>A Language Processing </a:t>
            </a:r>
            <a:r>
              <a:rPr lang="en-US" sz="3200" b="1" kern="0" dirty="0" smtClean="0"/>
              <a:t>System</a:t>
            </a:r>
          </a:p>
          <a:p>
            <a:pPr algn="ctr"/>
            <a:r>
              <a:rPr lang="en-US" sz="2800" b="1" kern="0" dirty="0" smtClean="0"/>
              <a:t> </a:t>
            </a:r>
            <a:endParaRPr lang="en-US" sz="2800" b="1" kern="0" dirty="0"/>
          </a:p>
          <a:p>
            <a:r>
              <a:rPr lang="en-US" sz="2800" b="1" kern="0" dirty="0" smtClean="0">
                <a:latin typeface="+mj-lt"/>
              </a:rPr>
              <a:t>Loader/Linker Editor</a:t>
            </a:r>
            <a:r>
              <a:rPr lang="en-US" sz="2800" b="1" kern="0" dirty="0">
                <a:latin typeface="+mj-lt"/>
              </a:rPr>
              <a:t>:</a:t>
            </a:r>
            <a:endParaRPr lang="en-US" sz="2800" b="1" u="sng" kern="0" dirty="0">
              <a:latin typeface="+mj-lt"/>
            </a:endParaRPr>
          </a:p>
          <a:p>
            <a:pPr marL="0" lvl="1">
              <a:tabLst>
                <a:tab pos="457200" algn="l"/>
              </a:tabLst>
            </a:pPr>
            <a:r>
              <a:rPr lang="en-US" sz="2800" dirty="0">
                <a:ea typeface="Times New Roman" panose="02020603050405020304" pitchFamily="18" charset="0"/>
              </a:rPr>
              <a:t>Performs 2 functions </a:t>
            </a:r>
            <a:r>
              <a:rPr lang="en-US" sz="2800" dirty="0" smtClean="0">
                <a:ea typeface="Times New Roman" panose="02020603050405020304" pitchFamily="18" charset="0"/>
              </a:rPr>
              <a:t>:</a:t>
            </a:r>
          </a:p>
          <a:p>
            <a:pPr marL="0" lvl="1">
              <a:tabLst>
                <a:tab pos="457200" algn="l"/>
              </a:tabLst>
            </a:pPr>
            <a:endParaRPr lang="en-US" sz="2800" dirty="0">
              <a:ea typeface="Times New Roman" panose="02020603050405020304" pitchFamily="18" charset="0"/>
            </a:endParaRPr>
          </a:p>
          <a:p>
            <a:pPr marL="342900" lvl="1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>
                <a:latin typeface="+mj-lt"/>
                <a:ea typeface="Times New Roman" panose="02020603050405020304" pitchFamily="18" charset="0"/>
              </a:rPr>
              <a:t>Loading: </a:t>
            </a:r>
            <a:endParaRPr lang="en-US" sz="2800" b="1" dirty="0" smtClean="0">
              <a:latin typeface="+mj-lt"/>
              <a:ea typeface="Times New Roman" panose="02020603050405020304" pitchFamily="18" charset="0"/>
            </a:endParaRPr>
          </a:p>
          <a:p>
            <a:pPr marL="0" lvl="1">
              <a:tabLst>
                <a:tab pos="457200" algn="l"/>
              </a:tabLst>
            </a:pPr>
            <a:r>
              <a:rPr lang="en-US" sz="2800" dirty="0" smtClean="0">
                <a:ea typeface="Times New Roman" panose="02020603050405020304" pitchFamily="18" charset="0"/>
              </a:rPr>
              <a:t>Relocatable </a:t>
            </a:r>
            <a:r>
              <a:rPr lang="en-US" sz="2800" dirty="0">
                <a:ea typeface="Times New Roman" panose="02020603050405020304" pitchFamily="18" charset="0"/>
              </a:rPr>
              <a:t>code is converted to absolute code </a:t>
            </a:r>
            <a:r>
              <a:rPr lang="en-US" sz="2800" dirty="0" smtClean="0">
                <a:ea typeface="Times New Roman" panose="02020603050405020304" pitchFamily="18" charset="0"/>
              </a:rPr>
              <a:t>i.e. </a:t>
            </a:r>
            <a:r>
              <a:rPr lang="en-US" sz="2800" dirty="0">
                <a:ea typeface="Times New Roman" panose="02020603050405020304" pitchFamily="18" charset="0"/>
              </a:rPr>
              <a:t>placed at their specified </a:t>
            </a:r>
            <a:r>
              <a:rPr lang="en-US" sz="2800" dirty="0" smtClean="0">
                <a:ea typeface="Times New Roman" panose="02020603050405020304" pitchFamily="18" charset="0"/>
              </a:rPr>
              <a:t>position.</a:t>
            </a:r>
            <a:endParaRPr lang="en-US" sz="2800" dirty="0">
              <a:ea typeface="Times New Roman" panose="02020603050405020304" pitchFamily="18" charset="0"/>
            </a:endParaRPr>
          </a:p>
          <a:p>
            <a:pPr marL="0" lvl="1">
              <a:tabLst>
                <a:tab pos="457200" algn="l"/>
              </a:tabLst>
            </a:pPr>
            <a:r>
              <a:rPr lang="en-US" sz="2800" b="1" dirty="0" smtClean="0">
                <a:latin typeface="+mj-lt"/>
                <a:ea typeface="Times New Roman" panose="02020603050405020304" pitchFamily="18" charset="0"/>
              </a:rPr>
              <a:t>2.  Link-Editor</a:t>
            </a:r>
            <a:r>
              <a:rPr lang="en-US" sz="2800" b="1" dirty="0">
                <a:latin typeface="+mj-lt"/>
                <a:ea typeface="Times New Roman" panose="02020603050405020304" pitchFamily="18" charset="0"/>
              </a:rPr>
              <a:t>: </a:t>
            </a:r>
            <a:endParaRPr lang="en-US" sz="2800" b="1" dirty="0" smtClean="0">
              <a:latin typeface="+mj-lt"/>
              <a:ea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dirty="0" smtClean="0">
                <a:ea typeface="Times New Roman" panose="02020603050405020304" pitchFamily="18" charset="0"/>
              </a:rPr>
              <a:t> Make </a:t>
            </a:r>
            <a:r>
              <a:rPr lang="en-US" sz="2800" dirty="0">
                <a:ea typeface="Times New Roman" panose="02020603050405020304" pitchFamily="18" charset="0"/>
              </a:rPr>
              <a:t>single </a:t>
            </a:r>
            <a:r>
              <a:rPr lang="en-US" sz="2800" dirty="0" err="1">
                <a:ea typeface="Times New Roman" panose="02020603050405020304" pitchFamily="18" charset="0"/>
              </a:rPr>
              <a:t>pgm</a:t>
            </a:r>
            <a:r>
              <a:rPr lang="en-US" sz="2800" dirty="0">
                <a:ea typeface="Times New Roman" panose="02020603050405020304" pitchFamily="18" charset="0"/>
              </a:rPr>
              <a:t> from several files of relocatable m/c code. </a:t>
            </a:r>
          </a:p>
          <a:p>
            <a:pPr marL="342900" lvl="1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dirty="0">
                <a:ea typeface="Times New Roman" panose="02020603050405020304" pitchFamily="18" charset="0"/>
              </a:rPr>
              <a:t>The file may be o/p of different </a:t>
            </a:r>
            <a:r>
              <a:rPr lang="en-US" sz="2800" dirty="0" smtClean="0">
                <a:ea typeface="Times New Roman" panose="02020603050405020304" pitchFamily="18" charset="0"/>
              </a:rPr>
              <a:t>compilation.</a:t>
            </a:r>
            <a:endParaRPr lang="en-US" sz="2800" dirty="0">
              <a:ea typeface="Times New Roman" panose="02020603050405020304" pitchFamily="18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dirty="0">
                <a:ea typeface="Times New Roman" panose="02020603050405020304" pitchFamily="18" charset="0"/>
              </a:rPr>
              <a:t>May be Library files or routine provided by </a:t>
            </a:r>
            <a:r>
              <a:rPr lang="en-US" sz="2800" dirty="0" smtClean="0">
                <a:ea typeface="Times New Roman" panose="02020603050405020304" pitchFamily="18" charset="0"/>
              </a:rPr>
              <a:t>system.</a:t>
            </a:r>
            <a:endParaRPr lang="en-US" sz="2800" dirty="0">
              <a:ea typeface="Times New Roman" panose="02020603050405020304" pitchFamily="18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dirty="0">
                <a:ea typeface="Times New Roman" panose="02020603050405020304" pitchFamily="18" charset="0"/>
              </a:rPr>
              <a:t>Result is executable </a:t>
            </a:r>
            <a:r>
              <a:rPr lang="en-US" sz="2800" dirty="0" smtClean="0">
                <a:ea typeface="Times New Roman" panose="02020603050405020304" pitchFamily="18" charset="0"/>
              </a:rPr>
              <a:t>file.</a:t>
            </a:r>
            <a:endParaRPr lang="en-US" sz="2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2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71" name="Rectangle 70"/>
          <p:cNvSpPr/>
          <p:nvPr/>
        </p:nvSpPr>
        <p:spPr>
          <a:xfrm>
            <a:off x="589026" y="1963416"/>
            <a:ext cx="870737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kern="0" dirty="0" smtClean="0">
                <a:latin typeface="+mj-lt"/>
              </a:rPr>
              <a:t>FAQ</a:t>
            </a:r>
          </a:p>
          <a:p>
            <a:pPr algn="ctr"/>
            <a:endParaRPr lang="en-US" sz="2000" dirty="0" smtClean="0">
              <a:ea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 smtClean="0">
                <a:ea typeface="Times New Roman" panose="02020603050405020304" pitchFamily="18" charset="0"/>
              </a:rPr>
              <a:t>What is compiler?</a:t>
            </a:r>
          </a:p>
          <a:p>
            <a:pPr marL="914400" lvl="1" indent="-457200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 smtClean="0">
                <a:ea typeface="Times New Roman" panose="02020603050405020304" pitchFamily="18" charset="0"/>
              </a:rPr>
              <a:t>What are the two parts of the compilation? </a:t>
            </a:r>
          </a:p>
          <a:p>
            <a:pPr marL="914400" lvl="1" indent="-457200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 smtClean="0">
                <a:ea typeface="Times New Roman" panose="02020603050405020304" pitchFamily="18" charset="0"/>
              </a:rPr>
              <a:t>List the subparts or phases of analysis part?</a:t>
            </a:r>
          </a:p>
          <a:p>
            <a:pPr marL="914400" lvl="1" indent="-457200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 smtClean="0">
                <a:ea typeface="Times New Roman" panose="02020603050405020304" pitchFamily="18" charset="0"/>
              </a:rPr>
              <a:t>What is the linear analysis?</a:t>
            </a:r>
          </a:p>
          <a:p>
            <a:pPr marL="914400" lvl="1" indent="-457200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 smtClean="0">
                <a:ea typeface="Times New Roman" panose="02020603050405020304" pitchFamily="18" charset="0"/>
              </a:rPr>
              <a:t>What are the classifications of a compiler?</a:t>
            </a:r>
          </a:p>
          <a:p>
            <a:pPr marL="914400" lvl="1" indent="-457200">
              <a:buFont typeface="+mj-lt"/>
              <a:buAutoNum type="arabicPeriod"/>
              <a:tabLst>
                <a:tab pos="457200" algn="l"/>
              </a:tabLst>
            </a:pPr>
            <a:r>
              <a:rPr lang="en-US" dirty="0"/>
              <a:t>Compiler should report the presence of __________ in the source program, in translation process. </a:t>
            </a:r>
            <a:endParaRPr lang="en-US" dirty="0" smtClean="0"/>
          </a:p>
          <a:p>
            <a:pPr marL="1371600" lvl="2" indent="-457200">
              <a:buFont typeface="+mj-lt"/>
              <a:buAutoNum type="alphaUcPeriod"/>
              <a:tabLst>
                <a:tab pos="457200" algn="l"/>
              </a:tabLst>
            </a:pPr>
            <a:r>
              <a:rPr lang="en-US" dirty="0" smtClean="0"/>
              <a:t>Classes</a:t>
            </a:r>
          </a:p>
          <a:p>
            <a:pPr marL="1371600" lvl="2" indent="-457200">
              <a:buFont typeface="+mj-lt"/>
              <a:buAutoNum type="alphaUcPeriod"/>
              <a:tabLst>
                <a:tab pos="457200" algn="l"/>
              </a:tabLst>
            </a:pPr>
            <a:r>
              <a:rPr lang="en-US" dirty="0" smtClean="0"/>
              <a:t>Objects</a:t>
            </a:r>
          </a:p>
          <a:p>
            <a:pPr marL="1371600" lvl="2" indent="-457200">
              <a:buFont typeface="+mj-lt"/>
              <a:buAutoNum type="alphaUcPeriod"/>
              <a:tabLst>
                <a:tab pos="457200" algn="l"/>
              </a:tabLst>
            </a:pPr>
            <a:r>
              <a:rPr lang="en-US" dirty="0" smtClean="0"/>
              <a:t>Errors</a:t>
            </a:r>
          </a:p>
          <a:p>
            <a:pPr marL="1371600" lvl="2" indent="-457200">
              <a:buFont typeface="+mj-lt"/>
              <a:buAutoNum type="alphaUcPeriod"/>
              <a:tabLst>
                <a:tab pos="457200" algn="l"/>
              </a:tabLst>
            </a:pPr>
            <a:r>
              <a:rPr lang="en-US" dirty="0" smtClean="0"/>
              <a:t>Text</a:t>
            </a:r>
          </a:p>
          <a:p>
            <a:pPr marL="914400" lvl="1" indent="-457200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 smtClean="0">
                <a:ea typeface="Times New Roman" panose="02020603050405020304" pitchFamily="18" charset="0"/>
              </a:rPr>
              <a:t>Compiler translates the source code to?</a:t>
            </a:r>
          </a:p>
          <a:p>
            <a:pPr marL="1371600" lvl="2" indent="-457200">
              <a:buFont typeface="+mj-lt"/>
              <a:buAutoNum type="alphaUcPeriod"/>
              <a:tabLst>
                <a:tab pos="457200" algn="l"/>
              </a:tabLst>
            </a:pPr>
            <a:r>
              <a:rPr lang="en-US" sz="2000" dirty="0" smtClean="0">
                <a:ea typeface="Times New Roman" panose="02020603050405020304" pitchFamily="18" charset="0"/>
              </a:rPr>
              <a:t>Executable code</a:t>
            </a:r>
          </a:p>
          <a:p>
            <a:pPr marL="1371600" lvl="2" indent="-457200">
              <a:buFont typeface="+mj-lt"/>
              <a:buAutoNum type="alphaUcPeriod"/>
              <a:tabLst>
                <a:tab pos="457200" algn="l"/>
              </a:tabLst>
            </a:pPr>
            <a:r>
              <a:rPr lang="en-US" sz="2000" dirty="0" smtClean="0">
                <a:ea typeface="Times New Roman" panose="02020603050405020304" pitchFamily="18" charset="0"/>
              </a:rPr>
              <a:t>Machine code</a:t>
            </a:r>
          </a:p>
          <a:p>
            <a:pPr marL="1371600" lvl="2" indent="-457200">
              <a:buFont typeface="+mj-lt"/>
              <a:buAutoNum type="alphaUcPeriod"/>
              <a:tabLst>
                <a:tab pos="457200" algn="l"/>
              </a:tabLst>
            </a:pPr>
            <a:r>
              <a:rPr lang="en-US" sz="2000" dirty="0" smtClean="0">
                <a:ea typeface="Times New Roman" panose="02020603050405020304" pitchFamily="18" charset="0"/>
              </a:rPr>
              <a:t>Binary Code</a:t>
            </a:r>
          </a:p>
          <a:p>
            <a:pPr marL="1371600" lvl="2" indent="-457200">
              <a:buFont typeface="+mj-lt"/>
              <a:buAutoNum type="alphaUcPeriod"/>
              <a:tabLst>
                <a:tab pos="457200" algn="l"/>
              </a:tabLst>
            </a:pPr>
            <a:r>
              <a:rPr lang="en-US" sz="2000" dirty="0" smtClean="0">
                <a:ea typeface="Times New Roman" panose="02020603050405020304" pitchFamily="18" charset="0"/>
              </a:rPr>
              <a:t>Both B and C</a:t>
            </a:r>
            <a:endParaRPr lang="en-US" sz="2000" dirty="0">
              <a:ea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109" name=" 38"/>
          <p:cNvCxnSpPr>
            <a:cxnSpLocks/>
          </p:cNvCxnSpPr>
          <p:nvPr/>
        </p:nvCxnSpPr>
        <p:spPr bwMode="auto">
          <a:xfrm>
            <a:off x="4410456" y="7687445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Rectangle 47"/>
          <p:cNvSpPr>
            <a:spLocks noChangeArrowheads="1"/>
          </p:cNvSpPr>
          <p:nvPr/>
        </p:nvSpPr>
        <p:spPr bwMode="auto">
          <a:xfrm>
            <a:off x="-47244" y="5282065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4800" y="3762275"/>
            <a:ext cx="9067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/>
              <a:t>Thank You</a:t>
            </a:r>
            <a:endParaRPr lang="en-US" sz="2000" dirty="0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>
          <a:xfrm>
            <a:off x="819150" y="584057"/>
            <a:ext cx="3072129" cy="45275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589026" y="1947924"/>
            <a:ext cx="8859774" cy="630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Why do we need a compiler?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b="1" dirty="0">
              <a:latin typeface="+mj-lt"/>
            </a:endParaRPr>
          </a:p>
          <a:p>
            <a:r>
              <a:rPr lang="en-US" sz="2400" dirty="0"/>
              <a:t>A Computer understands only binary language and executes instructions coded in binary language. It cannot execute a single instruction given in any other form.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Therefore</a:t>
            </a:r>
            <a:r>
              <a:rPr lang="en-US" sz="2400" dirty="0"/>
              <a:t>, we must provide instructions to the computer in binary language. Means we must write computer programs entirely in binary language (sequence of 0s and 1s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r>
              <a:rPr lang="en-US" sz="2400" dirty="0" smtClean="0"/>
              <a:t>Humans </a:t>
            </a:r>
            <a:r>
              <a:rPr lang="en-US" sz="2400" dirty="0"/>
              <a:t>are good at giving instructions in English language, whereas computers can only process binary language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So, there was a need of a translator that translates the computer instructions given in English language to binary language.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 smtClean="0"/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46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589026" y="1688847"/>
            <a:ext cx="8859774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/>
            <a:endParaRPr lang="en-US" sz="2800" b="1" dirty="0" smtClean="0"/>
          </a:p>
          <a:p>
            <a:pPr algn="ctr" fontAlgn="base"/>
            <a:r>
              <a:rPr lang="en-US" sz="3200" b="1" dirty="0" smtClean="0"/>
              <a:t>Activity</a:t>
            </a:r>
          </a:p>
          <a:p>
            <a:pPr algn="ctr" fontAlgn="base"/>
            <a:endParaRPr lang="en-US" sz="2800" b="1" dirty="0"/>
          </a:p>
          <a:p>
            <a:pPr lvl="1" fontAlgn="base"/>
            <a:r>
              <a:rPr lang="en-US" sz="2800" dirty="0" smtClean="0"/>
              <a:t>Throughout </a:t>
            </a:r>
            <a:r>
              <a:rPr lang="en-US" sz="2800" dirty="0"/>
              <a:t>the 1950’s, compilers were considered notoriously difficult programs to write</a:t>
            </a:r>
            <a:r>
              <a:rPr lang="en-US" sz="2800" dirty="0" smtClean="0"/>
              <a:t>.</a:t>
            </a:r>
          </a:p>
          <a:p>
            <a:pPr lvl="1" fontAlgn="base"/>
            <a:endParaRPr lang="en-US" sz="2800" dirty="0" smtClean="0"/>
          </a:p>
          <a:p>
            <a:pPr lvl="1" fontAlgn="base"/>
            <a:r>
              <a:rPr lang="en-US" sz="2800" b="1" dirty="0" smtClean="0"/>
              <a:t>Reading Assignment ( 15 minutes )</a:t>
            </a:r>
          </a:p>
          <a:p>
            <a:pPr lvl="1" fontAlgn="base"/>
            <a:r>
              <a:rPr lang="en-US" sz="2800" dirty="0" smtClean="0"/>
              <a:t>Who invented the first Compiler?</a:t>
            </a:r>
          </a:p>
          <a:p>
            <a:pPr lvl="1" fontAlgn="base"/>
            <a:r>
              <a:rPr lang="en-US" sz="2800" dirty="0" smtClean="0"/>
              <a:t>Which Language compiler was the first Compiler?</a:t>
            </a:r>
          </a:p>
          <a:p>
            <a:pPr lvl="1" fontAlgn="base"/>
            <a:r>
              <a:rPr lang="en-US" sz="2800" dirty="0" smtClean="0"/>
              <a:t>How many staff-years first compiler takes to implement?</a:t>
            </a:r>
          </a:p>
          <a:p>
            <a:pPr lvl="0" fontAlgn="base"/>
            <a:endParaRPr lang="en-US" sz="2800" b="1" dirty="0"/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 smtClean="0"/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56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589026" y="2027398"/>
            <a:ext cx="885977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latin typeface="+mj-lt"/>
              </a:rPr>
              <a:t>History Of Compilers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b="1" dirty="0">
              <a:latin typeface="+mj-lt"/>
            </a:endParaRPr>
          </a:p>
          <a:p>
            <a:pPr lvl="0" fontAlgn="base"/>
            <a:r>
              <a:rPr lang="en-US" sz="2400" dirty="0" smtClean="0"/>
              <a:t>1940s : Computers programmed in assembly.</a:t>
            </a:r>
          </a:p>
          <a:p>
            <a:pPr lvl="0" fontAlgn="base"/>
            <a:endParaRPr lang="en-US" sz="2400" dirty="0" smtClean="0"/>
          </a:p>
          <a:p>
            <a:pPr lvl="0" fontAlgn="base"/>
            <a:r>
              <a:rPr lang="en-US" sz="2400" dirty="0" smtClean="0"/>
              <a:t>1951-2 : Grace Hopper developed A-0 for the UNIVAC 1</a:t>
            </a:r>
          </a:p>
          <a:p>
            <a:pPr lvl="0" fontAlgn="base"/>
            <a:endParaRPr lang="en-US" sz="2400" dirty="0" smtClean="0"/>
          </a:p>
          <a:p>
            <a:pPr fontAlgn="base"/>
            <a:r>
              <a:rPr lang="en-US" altLang="en-US" sz="2400" b="1" dirty="0" smtClean="0"/>
              <a:t>Answer of the reading assignment:</a:t>
            </a:r>
            <a:endParaRPr lang="en-US" sz="2400" dirty="0" smtClean="0"/>
          </a:p>
          <a:p>
            <a:pPr lvl="0" fontAlgn="base"/>
            <a:r>
              <a:rPr lang="en-US" sz="2400" dirty="0" smtClean="0"/>
              <a:t>1957 :</a:t>
            </a: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first FORTRAN </a:t>
            </a:r>
            <a:r>
              <a:rPr lang="en-US" sz="2400" dirty="0" smtClean="0"/>
              <a:t>compiler took </a:t>
            </a:r>
            <a:r>
              <a:rPr lang="en-US" sz="2400" dirty="0"/>
              <a:t>18 staff-years to implement</a:t>
            </a:r>
            <a:r>
              <a:rPr lang="en-US" sz="2400" dirty="0" smtClean="0"/>
              <a:t>. And the team led by John Backus.</a:t>
            </a:r>
          </a:p>
          <a:p>
            <a:pPr lvl="0" fontAlgn="base"/>
            <a:endParaRPr lang="en-US" sz="2400" dirty="0"/>
          </a:p>
          <a:p>
            <a:pPr lvl="0" fontAlgn="base"/>
            <a:r>
              <a:rPr lang="en-US" sz="2400" dirty="0" smtClean="0"/>
              <a:t>1960s : Development of the first bootstrapping compiler for LISP.</a:t>
            </a:r>
            <a:endParaRPr lang="en-US" sz="2400" dirty="0"/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 smtClean="0"/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84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589026" y="2406910"/>
            <a:ext cx="885977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Features of Compiler</a:t>
            </a:r>
            <a:endParaRPr lang="en-US" sz="3200" b="1" dirty="0"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Correctness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Speed of compilation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Preserve the correct the meaning of the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speed of the target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Recognize legal and illegal program constructs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Good error reporting/handling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Code debugging help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 smtClean="0"/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509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9026" y="1477136"/>
            <a:ext cx="8501380" cy="546735"/>
            <a:chOff x="589026" y="1524000"/>
            <a:chExt cx="8501380" cy="546735"/>
          </a:xfrm>
        </p:grpSpPr>
        <p:sp>
          <p:nvSpPr>
            <p:cNvPr id="4" name="object 4"/>
            <p:cNvSpPr/>
            <p:nvPr/>
          </p:nvSpPr>
          <p:spPr>
            <a:xfrm>
              <a:off x="87020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49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070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784" y="1658873"/>
              <a:ext cx="3546348" cy="274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513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9A9A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711" y="1658873"/>
              <a:ext cx="1978152" cy="274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1864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681" y="1658873"/>
              <a:ext cx="443483" cy="2743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316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6E6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1745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7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7956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8E8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13854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9E9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144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9E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671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A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502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B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45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ECE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2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ECE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359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DE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0940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EE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8757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EFE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7337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0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162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0F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1F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3735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8026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2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44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3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795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32242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66532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5F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34349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8640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6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70747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3618" y="1658873"/>
              <a:ext cx="33655" cy="274320"/>
            </a:xfrm>
            <a:custGeom>
              <a:avLst/>
              <a:gdLst/>
              <a:ahLst/>
              <a:cxnLst/>
              <a:rect l="l" t="t" r="r" b="b"/>
              <a:pathLst>
                <a:path w="33654" h="274319">
                  <a:moveTo>
                    <a:pt x="33527" y="274319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3527" y="274319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145" y="1658873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19">
                  <a:moveTo>
                    <a:pt x="68579" y="274319"/>
                  </a:moveTo>
                  <a:lnTo>
                    <a:pt x="68579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8579" y="274319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5726" y="1658873"/>
              <a:ext cx="102235" cy="274320"/>
            </a:xfrm>
            <a:custGeom>
              <a:avLst/>
              <a:gdLst/>
              <a:ahLst/>
              <a:cxnLst/>
              <a:rect l="l" t="t" r="r" b="b"/>
              <a:pathLst>
                <a:path w="102234" h="274319">
                  <a:moveTo>
                    <a:pt x="102107" y="274319"/>
                  </a:moveTo>
                  <a:lnTo>
                    <a:pt x="102107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107" y="274319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7833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2123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48521" y="1658873"/>
              <a:ext cx="34290" cy="274320"/>
            </a:xfrm>
            <a:custGeom>
              <a:avLst/>
              <a:gdLst/>
              <a:ahLst/>
              <a:cxnLst/>
              <a:rect l="l" t="t" r="r" b="b"/>
              <a:pathLst>
                <a:path w="34290" h="274319">
                  <a:moveTo>
                    <a:pt x="34290" y="274319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34290" y="27431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2811" y="1658873"/>
              <a:ext cx="136525" cy="274320"/>
            </a:xfrm>
            <a:custGeom>
              <a:avLst/>
              <a:gdLst/>
              <a:ahLst/>
              <a:cxnLst/>
              <a:rect l="l" t="t" r="r" b="b"/>
              <a:pathLst>
                <a:path w="136525" h="274319">
                  <a:moveTo>
                    <a:pt x="136398" y="274319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136398" y="274319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9209" y="1658873"/>
              <a:ext cx="67945" cy="274320"/>
            </a:xfrm>
            <a:custGeom>
              <a:avLst/>
              <a:gdLst/>
              <a:ahLst/>
              <a:cxnLst/>
              <a:rect l="l" t="t" r="r" b="b"/>
              <a:pathLst>
                <a:path w="67945" h="274319">
                  <a:moveTo>
                    <a:pt x="67818" y="274319"/>
                  </a:moveTo>
                  <a:lnTo>
                    <a:pt x="67818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67818" y="274319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87028" y="1658873"/>
              <a:ext cx="102870" cy="274320"/>
            </a:xfrm>
            <a:custGeom>
              <a:avLst/>
              <a:gdLst/>
              <a:ahLst/>
              <a:cxnLst/>
              <a:rect l="l" t="t" r="r" b="b"/>
              <a:pathLst>
                <a:path w="102870" h="274319">
                  <a:moveTo>
                    <a:pt x="102870" y="274319"/>
                  </a:moveTo>
                  <a:lnTo>
                    <a:pt x="102870" y="0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102870" y="274319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7156" y="1523999"/>
              <a:ext cx="277495" cy="271780"/>
            </a:xfrm>
            <a:custGeom>
              <a:avLst/>
              <a:gdLst/>
              <a:ahLst/>
              <a:cxnLst/>
              <a:rect l="l" t="t" r="r" b="b"/>
              <a:pathLst>
                <a:path w="277494" h="271780">
                  <a:moveTo>
                    <a:pt x="137922" y="134874"/>
                  </a:moveTo>
                  <a:lnTo>
                    <a:pt x="0" y="134874"/>
                  </a:lnTo>
                  <a:lnTo>
                    <a:pt x="0" y="271272"/>
                  </a:lnTo>
                  <a:lnTo>
                    <a:pt x="137922" y="271272"/>
                  </a:lnTo>
                  <a:lnTo>
                    <a:pt x="137922" y="134874"/>
                  </a:lnTo>
                  <a:close/>
                </a:path>
                <a:path w="277494" h="271780">
                  <a:moveTo>
                    <a:pt x="277368" y="0"/>
                  </a:moveTo>
                  <a:lnTo>
                    <a:pt x="137922" y="0"/>
                  </a:lnTo>
                  <a:lnTo>
                    <a:pt x="137922" y="134874"/>
                  </a:lnTo>
                  <a:lnTo>
                    <a:pt x="277368" y="1348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077" y="1658873"/>
              <a:ext cx="139700" cy="142240"/>
            </a:xfrm>
            <a:custGeom>
              <a:avLst/>
              <a:gdLst/>
              <a:ahLst/>
              <a:cxnLst/>
              <a:rect l="l" t="t" r="r" b="b"/>
              <a:pathLst>
                <a:path w="139700" h="142239">
                  <a:moveTo>
                    <a:pt x="139446" y="141731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139446" y="141731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520" y="1798320"/>
              <a:ext cx="137160" cy="135890"/>
            </a:xfrm>
            <a:custGeom>
              <a:avLst/>
              <a:gdLst/>
              <a:ahLst/>
              <a:cxnLst/>
              <a:rect l="l" t="t" r="r" b="b"/>
              <a:pathLst>
                <a:path w="137159" h="135889">
                  <a:moveTo>
                    <a:pt x="0" y="135635"/>
                  </a:moveTo>
                  <a:lnTo>
                    <a:pt x="137160" y="135635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026" y="1660397"/>
              <a:ext cx="140970" cy="138430"/>
            </a:xfrm>
            <a:custGeom>
              <a:avLst/>
              <a:gdLst/>
              <a:ahLst/>
              <a:cxnLst/>
              <a:rect l="l" t="t" r="r" b="b"/>
              <a:pathLst>
                <a:path w="140970" h="138430">
                  <a:moveTo>
                    <a:pt x="140970" y="137922"/>
                  </a:moveTo>
                  <a:lnTo>
                    <a:pt x="140970" y="0"/>
                  </a:lnTo>
                  <a:lnTo>
                    <a:pt x="0" y="0"/>
                  </a:lnTo>
                  <a:lnTo>
                    <a:pt x="0" y="137922"/>
                  </a:lnTo>
                  <a:lnTo>
                    <a:pt x="140970" y="137922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20" y="1795271"/>
              <a:ext cx="273685" cy="275590"/>
            </a:xfrm>
            <a:custGeom>
              <a:avLst/>
              <a:gdLst/>
              <a:ahLst/>
              <a:cxnLst/>
              <a:rect l="l" t="t" r="r" b="b"/>
              <a:pathLst>
                <a:path w="273684" h="275589">
                  <a:moveTo>
                    <a:pt x="273558" y="0"/>
                  </a:moveTo>
                  <a:lnTo>
                    <a:pt x="135636" y="0"/>
                  </a:lnTo>
                  <a:lnTo>
                    <a:pt x="135636" y="138684"/>
                  </a:lnTo>
                  <a:lnTo>
                    <a:pt x="0" y="138684"/>
                  </a:lnTo>
                  <a:lnTo>
                    <a:pt x="0" y="275082"/>
                  </a:lnTo>
                  <a:lnTo>
                    <a:pt x="137160" y="275082"/>
                  </a:lnTo>
                  <a:lnTo>
                    <a:pt x="137160" y="138684"/>
                  </a:lnTo>
                  <a:lnTo>
                    <a:pt x="273558" y="138684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729996" y="961455"/>
            <a:ext cx="6230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3200" dirty="0" smtClean="0"/>
              <a:t>Chapter 1</a:t>
            </a:r>
            <a:endParaRPr sz="3200"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3" name="Rectangle 52"/>
          <p:cNvSpPr/>
          <p:nvPr/>
        </p:nvSpPr>
        <p:spPr>
          <a:xfrm>
            <a:off x="368045" y="2285190"/>
            <a:ext cx="90045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Compiler and Translator</a:t>
            </a:r>
            <a:endParaRPr lang="en-US" sz="28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Compiler is a form of translator that translate a program written in one language “ The Source Language” to an equivalent program in a second language “ The Target language ”  or “ The Object Language “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57200" y="6648027"/>
            <a:ext cx="8721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Assemblers, Compilers and Interpreters are all specific translators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6551" y="4310174"/>
            <a:ext cx="6344779" cy="242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</TotalTime>
  <Words>2032</Words>
  <Application>Microsoft Office PowerPoint</Application>
  <PresentationFormat>Custom</PresentationFormat>
  <Paragraphs>422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Arial Black</vt:lpstr>
      <vt:lpstr>Calibri</vt:lpstr>
      <vt:lpstr>Times New Roman</vt:lpstr>
      <vt:lpstr>Office Theme</vt:lpstr>
      <vt:lpstr>  Compiler Construction CS-310                                               Compiler Principles, Techniques, and Tools, 2nd Edition Alfred V. Aho, Ravi Sethi, Jeffrey D. Ullman 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Chapter 1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</dc:title>
  <dc:creator>HP</dc:creator>
  <cp:lastModifiedBy>Microsoft account</cp:lastModifiedBy>
  <cp:revision>92</cp:revision>
  <dcterms:created xsi:type="dcterms:W3CDTF">2020-07-15T09:28:42Z</dcterms:created>
  <dcterms:modified xsi:type="dcterms:W3CDTF">2021-02-12T18:48:10Z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2005-09-24T00:00:00Z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2020-07-15T00:00:00Z</vt:filetime>
  </property>
</Properties>
</file>