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59" r:id="rId7"/>
    <p:sldId id="280" r:id="rId8"/>
    <p:sldId id="281" r:id="rId9"/>
    <p:sldId id="282" r:id="rId10"/>
    <p:sldId id="283" r:id="rId11"/>
    <p:sldId id="286" r:id="rId12"/>
    <p:sldId id="284" r:id="rId13"/>
    <p:sldId id="285" r:id="rId14"/>
    <p:sldId id="287" r:id="rId15"/>
    <p:sldId id="288" r:id="rId16"/>
    <p:sldId id="289" r:id="rId17"/>
    <p:sldId id="290" r:id="rId18"/>
    <p:sldId id="291"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92" r:id="rId35"/>
    <p:sldId id="293" r:id="rId36"/>
    <p:sldId id="294" r:id="rId37"/>
    <p:sldId id="295" r:id="rId38"/>
    <p:sldId id="296" r:id="rId39"/>
    <p:sldId id="297" r:id="rId40"/>
    <p:sldId id="298" r:id="rId41"/>
    <p:sldId id="299" r:id="rId42"/>
    <p:sldId id="300" r:id="rId43"/>
    <p:sldId id="301" r:id="rId44"/>
    <p:sldId id="302" r:id="rId45"/>
    <p:sldId id="305" r:id="rId46"/>
    <p:sldId id="27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5013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13648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373582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578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39D501-B30C-47E1-A79F-A63D58366B5C}"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7399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9D501-B30C-47E1-A79F-A63D58366B5C}"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1631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9D501-B30C-47E1-A79F-A63D58366B5C}" type="datetimeFigureOut">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9264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9D501-B30C-47E1-A79F-A63D58366B5C}"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60701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9D501-B30C-47E1-A79F-A63D58366B5C}" type="datetimeFigureOut">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689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926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561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D501-B30C-47E1-A79F-A63D58366B5C}" type="datetimeFigureOut">
              <a:rPr lang="en-US" smtClean="0"/>
              <a:t>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B59E6-CDDC-4370-9D6F-D48C94D03408}" type="slidenum">
              <a:rPr lang="en-US" smtClean="0"/>
              <a:t>‹#›</a:t>
            </a:fld>
            <a:endParaRPr lang="en-US"/>
          </a:p>
        </p:txBody>
      </p:sp>
    </p:spTree>
    <p:extLst>
      <p:ext uri="{BB962C8B-B14F-4D97-AF65-F5344CB8AC3E}">
        <p14:creationId xmlns:p14="http://schemas.microsoft.com/office/powerpoint/2010/main" val="274969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165425" y="622628"/>
            <a:ext cx="5497606" cy="675547"/>
          </a:xfrm>
          <a:prstGeom prst="rect">
            <a:avLst/>
          </a:prstGeom>
        </p:spPr>
        <p:txBody>
          <a:bodyPr vert="horz" wrap="square" lIns="0" tIns="10646" rIns="0" bIns="0" rtlCol="0" anchor="ctr">
            <a:spAutoFit/>
          </a:bodyPr>
          <a:lstStyle/>
          <a:p>
            <a:pPr algn="ctr"/>
            <a:r>
              <a:rPr lang="en-US" sz="4800" b="1" dirty="0" smtClean="0">
                <a:latin typeface="+mj-lt"/>
                <a:ea typeface="Times New Roman" panose="02020603050405020304" pitchFamily="18" charset="0"/>
              </a:rPr>
              <a:t>Phases Of Compiler</a:t>
            </a:r>
            <a:endParaRPr lang="en-US" sz="4000" b="1" dirty="0">
              <a:latin typeface="+mj-lt"/>
              <a:ea typeface="Times New Roman" panose="02020603050405020304" pitchFamily="18" charset="0"/>
            </a:endParaRPr>
          </a:p>
        </p:txBody>
      </p:sp>
      <p:sp>
        <p:nvSpPr>
          <p:cNvPr id="73" name="Rectangle 72"/>
          <p:cNvSpPr/>
          <p:nvPr/>
        </p:nvSpPr>
        <p:spPr>
          <a:xfrm>
            <a:off x="1471704" y="1846328"/>
            <a:ext cx="9594918" cy="1569660"/>
          </a:xfrm>
          <a:prstGeom prst="rect">
            <a:avLst/>
          </a:prstGeom>
        </p:spPr>
        <p:txBody>
          <a:bodyPr wrap="square">
            <a:spAutoFit/>
          </a:bodyPr>
          <a:lstStyle/>
          <a:p>
            <a:pPr algn="ctr"/>
            <a:endParaRPr lang="en-US" sz="3200" b="1" dirty="0">
              <a:latin typeface="+mj-lt"/>
              <a:ea typeface="Times New Roman" panose="02020603050405020304" pitchFamily="18" charset="0"/>
            </a:endParaRPr>
          </a:p>
          <a:p>
            <a:r>
              <a:rPr lang="en-US" sz="3200" dirty="0">
                <a:ea typeface="Times New Roman" panose="02020603050405020304" pitchFamily="18" charset="0"/>
              </a:rPr>
              <a:t>Compiler operates in phases, each of which transforms the source </a:t>
            </a:r>
            <a:r>
              <a:rPr lang="en-US" sz="3200" dirty="0" err="1">
                <a:ea typeface="Times New Roman" panose="02020603050405020304" pitchFamily="18" charset="0"/>
              </a:rPr>
              <a:t>pgm</a:t>
            </a:r>
            <a:r>
              <a:rPr lang="en-US" sz="3200" dirty="0">
                <a:ea typeface="Times New Roman" panose="02020603050405020304" pitchFamily="18" charset="0"/>
              </a:rPr>
              <a:t> from one representation to another.</a:t>
            </a:r>
          </a:p>
        </p:txBody>
      </p:sp>
      <p:sp>
        <p:nvSpPr>
          <p:cNvPr id="75" name="Rectangle 74"/>
          <p:cNvSpPr/>
          <p:nvPr/>
        </p:nvSpPr>
        <p:spPr>
          <a:xfrm>
            <a:off x="1063214" y="3713168"/>
            <a:ext cx="10207653" cy="2554545"/>
          </a:xfrm>
          <a:prstGeom prst="rect">
            <a:avLst/>
          </a:prstGeom>
        </p:spPr>
        <p:txBody>
          <a:bodyPr wrap="square">
            <a:spAutoFit/>
          </a:bodyPr>
          <a:lstStyle/>
          <a:p>
            <a:pPr marL="655579" lvl="1" indent="-252146">
              <a:buFont typeface="Times New Roman" panose="02020603050405020304" pitchFamily="18" charset="0"/>
              <a:buChar char="-"/>
              <a:tabLst>
                <a:tab pos="806867" algn="l"/>
              </a:tabLst>
            </a:pPr>
            <a:r>
              <a:rPr lang="en-US" sz="3200" dirty="0">
                <a:ea typeface="Times New Roman" panose="02020603050405020304" pitchFamily="18" charset="0"/>
              </a:rPr>
              <a:t>In practice , some of the phases may be grouped together.</a:t>
            </a:r>
            <a:br>
              <a:rPr lang="en-US" sz="3200" dirty="0">
                <a:ea typeface="Times New Roman" panose="02020603050405020304" pitchFamily="18" charset="0"/>
              </a:rPr>
            </a:br>
            <a:endParaRPr lang="en-US" sz="3200" dirty="0">
              <a:ea typeface="Times New Roman" panose="02020603050405020304" pitchFamily="18" charset="0"/>
            </a:endParaRPr>
          </a:p>
          <a:p>
            <a:pPr marL="655579" lvl="1" indent="-252146">
              <a:buFont typeface="Times New Roman" panose="02020603050405020304" pitchFamily="18" charset="0"/>
              <a:buChar char="-"/>
              <a:tabLst>
                <a:tab pos="806867" algn="l"/>
              </a:tabLst>
            </a:pPr>
            <a:r>
              <a:rPr lang="en-US" sz="3200" dirty="0">
                <a:ea typeface="Times New Roman" panose="02020603050405020304" pitchFamily="18" charset="0"/>
              </a:rPr>
              <a:t>Intermediate representation between the grouped phases need not be explicitly constructed.</a:t>
            </a:r>
          </a:p>
        </p:txBody>
      </p:sp>
    </p:spTree>
    <p:extLst>
      <p:ext uri="{BB962C8B-B14F-4D97-AF65-F5344CB8AC3E}">
        <p14:creationId xmlns:p14="http://schemas.microsoft.com/office/powerpoint/2010/main" val="365094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Two modules of Compiler</a:t>
            </a:r>
            <a:endParaRPr lang="en-US" sz="4800" b="1" dirty="0">
              <a:ea typeface="Times New Roman" panose="02020603050405020304" pitchFamily="18" charset="0"/>
            </a:endParaRPr>
          </a:p>
        </p:txBody>
      </p:sp>
      <p:sp>
        <p:nvSpPr>
          <p:cNvPr id="73" name="Rectangle 72"/>
          <p:cNvSpPr/>
          <p:nvPr/>
        </p:nvSpPr>
        <p:spPr>
          <a:xfrm>
            <a:off x="868680" y="2588755"/>
            <a:ext cx="10606433" cy="3662541"/>
          </a:xfrm>
          <a:prstGeom prst="rect">
            <a:avLst/>
          </a:prstGeom>
        </p:spPr>
        <p:txBody>
          <a:bodyPr wrap="square">
            <a:spAutoFit/>
          </a:bodyPr>
          <a:lstStyle/>
          <a:p>
            <a:pPr fontAlgn="base"/>
            <a:r>
              <a:rPr lang="en-US" sz="3200" b="1" dirty="0" smtClean="0"/>
              <a:t>Lexical Analyzer</a:t>
            </a:r>
          </a:p>
          <a:p>
            <a:pPr fontAlgn="base"/>
            <a:endParaRPr lang="en-US" sz="3200" b="1" dirty="0" smtClean="0"/>
          </a:p>
          <a:p>
            <a:pPr marL="457200" indent="-457200" fontAlgn="base">
              <a:buFont typeface="Wingdings" panose="05000000000000000000" pitchFamily="2" charset="2"/>
              <a:buChar char="v"/>
            </a:pPr>
            <a:r>
              <a:rPr lang="en-US" sz="2800" dirty="0"/>
              <a:t>It is also called scanner. </a:t>
            </a:r>
            <a:endParaRPr lang="en-US" sz="2800" dirty="0" smtClean="0"/>
          </a:p>
          <a:p>
            <a:pPr marL="457200" indent="-457200" fontAlgn="base">
              <a:buFont typeface="Wingdings" panose="05000000000000000000" pitchFamily="2" charset="2"/>
              <a:buChar char="v"/>
            </a:pPr>
            <a:r>
              <a:rPr lang="en-US" sz="2800" dirty="0" smtClean="0"/>
              <a:t>It </a:t>
            </a:r>
            <a:r>
              <a:rPr lang="en-US" sz="2800" dirty="0"/>
              <a:t>takes the output of preprocessor (which performs file inclusion and macro expansion) as the input which is in pure high level language. </a:t>
            </a:r>
            <a:endParaRPr lang="en-US" sz="2800" dirty="0" smtClean="0"/>
          </a:p>
          <a:p>
            <a:pPr marL="457200" indent="-457200" fontAlgn="base">
              <a:buFont typeface="Wingdings" panose="05000000000000000000" pitchFamily="2" charset="2"/>
              <a:buChar char="v"/>
            </a:pPr>
            <a:r>
              <a:rPr lang="en-US" sz="2800" dirty="0" smtClean="0"/>
              <a:t>It </a:t>
            </a:r>
            <a:r>
              <a:rPr lang="en-US" sz="2800" dirty="0"/>
              <a:t>reads the characters from source program and groups them into lexemes (sequence of characters that “go together”). </a:t>
            </a:r>
            <a:endParaRPr lang="en-US" sz="3600" dirty="0"/>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3345581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Two modules of Compiler</a:t>
            </a:r>
            <a:endParaRPr lang="en-US" sz="4800" b="1" dirty="0">
              <a:ea typeface="Times New Roman" panose="02020603050405020304" pitchFamily="18" charset="0"/>
            </a:endParaRPr>
          </a:p>
        </p:txBody>
      </p:sp>
      <p:sp>
        <p:nvSpPr>
          <p:cNvPr id="73" name="Rectangle 72"/>
          <p:cNvSpPr/>
          <p:nvPr/>
        </p:nvSpPr>
        <p:spPr>
          <a:xfrm>
            <a:off x="868680" y="2588755"/>
            <a:ext cx="10606433" cy="3785652"/>
          </a:xfrm>
          <a:prstGeom prst="rect">
            <a:avLst/>
          </a:prstGeom>
        </p:spPr>
        <p:txBody>
          <a:bodyPr wrap="square">
            <a:spAutoFit/>
          </a:bodyPr>
          <a:lstStyle/>
          <a:p>
            <a:pPr fontAlgn="base"/>
            <a:r>
              <a:rPr lang="en-US" sz="3200" b="1" dirty="0" smtClean="0"/>
              <a:t>Lexical Analyzer</a:t>
            </a:r>
          </a:p>
          <a:p>
            <a:pPr fontAlgn="base"/>
            <a:endParaRPr lang="en-US" sz="3200" b="1" dirty="0" smtClean="0"/>
          </a:p>
          <a:p>
            <a:pPr marL="457200" indent="-457200" fontAlgn="base">
              <a:buFont typeface="Wingdings" panose="05000000000000000000" pitchFamily="2" charset="2"/>
              <a:buChar char="v"/>
            </a:pPr>
            <a:r>
              <a:rPr lang="en-US" sz="2800" dirty="0" smtClean="0"/>
              <a:t>Each </a:t>
            </a:r>
            <a:r>
              <a:rPr lang="en-US" sz="2800" dirty="0"/>
              <a:t>lexeme corresponds to a token. </a:t>
            </a:r>
            <a:endParaRPr lang="en-US" sz="2800" dirty="0" smtClean="0"/>
          </a:p>
          <a:p>
            <a:pPr marL="457200" indent="-457200" fontAlgn="base">
              <a:buFont typeface="Wingdings" panose="05000000000000000000" pitchFamily="2" charset="2"/>
              <a:buChar char="v"/>
            </a:pPr>
            <a:r>
              <a:rPr lang="en-US" sz="2800" dirty="0" smtClean="0"/>
              <a:t>Tokens </a:t>
            </a:r>
            <a:r>
              <a:rPr lang="en-US" sz="2800" dirty="0"/>
              <a:t>are defined by regular expressions which are understood by the lexical analyzer. </a:t>
            </a:r>
            <a:endParaRPr lang="en-US" sz="2800" dirty="0" smtClean="0"/>
          </a:p>
          <a:p>
            <a:pPr marL="457200" indent="-457200" fontAlgn="base">
              <a:buFont typeface="Wingdings" panose="05000000000000000000" pitchFamily="2" charset="2"/>
              <a:buChar char="v"/>
            </a:pPr>
            <a:r>
              <a:rPr lang="en-US" sz="2800" dirty="0" smtClean="0"/>
              <a:t>It </a:t>
            </a:r>
            <a:r>
              <a:rPr lang="en-US" sz="2800" dirty="0"/>
              <a:t>also removes lexical errors (for e.g., erroneous characters), comments and white space.</a:t>
            </a:r>
            <a:endParaRPr lang="en-US" sz="2800" b="1" dirty="0" smtClean="0"/>
          </a:p>
          <a:p>
            <a:pPr fontAlgn="base"/>
            <a:endParaRPr lang="en-US" sz="3600" dirty="0"/>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4168700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Two modules of Compiler</a:t>
            </a:r>
            <a:endParaRPr lang="en-US" sz="4800" b="1" dirty="0">
              <a:ea typeface="Times New Roman" panose="02020603050405020304" pitchFamily="18" charset="0"/>
            </a:endParaRPr>
          </a:p>
        </p:txBody>
      </p:sp>
      <p:sp>
        <p:nvSpPr>
          <p:cNvPr id="73" name="Rectangle 72"/>
          <p:cNvSpPr/>
          <p:nvPr/>
        </p:nvSpPr>
        <p:spPr>
          <a:xfrm>
            <a:off x="868680" y="2588755"/>
            <a:ext cx="10606433" cy="4031873"/>
          </a:xfrm>
          <a:prstGeom prst="rect">
            <a:avLst/>
          </a:prstGeom>
        </p:spPr>
        <p:txBody>
          <a:bodyPr wrap="square">
            <a:spAutoFit/>
          </a:bodyPr>
          <a:lstStyle/>
          <a:p>
            <a:pPr fontAlgn="base"/>
            <a:r>
              <a:rPr lang="en-US" sz="3200" b="1" dirty="0" smtClean="0"/>
              <a:t>Syntax Analyzer</a:t>
            </a:r>
          </a:p>
          <a:p>
            <a:pPr fontAlgn="base"/>
            <a:r>
              <a:rPr lang="en-US" sz="2800" dirty="0"/>
              <a:t>It is sometimes called as parser. It constructs the parse tree. It takes all the tokens one by one and uses Context Free Grammar to construct the parse tree</a:t>
            </a:r>
            <a:r>
              <a:rPr lang="en-US" sz="2800" dirty="0" smtClean="0"/>
              <a:t>.</a:t>
            </a:r>
          </a:p>
          <a:p>
            <a:pPr fontAlgn="base"/>
            <a:r>
              <a:rPr lang="en-US" sz="2800" b="1" dirty="0"/>
              <a:t>Why Grammar ?</a:t>
            </a:r>
            <a:r>
              <a:rPr lang="en-US" sz="2800" dirty="0" smtClean="0"/>
              <a:t/>
            </a:r>
            <a:br>
              <a:rPr lang="en-US" sz="2800" dirty="0" smtClean="0"/>
            </a:br>
            <a:r>
              <a:rPr lang="en-US" sz="2800" dirty="0"/>
              <a:t>The rules of programming can be entirely represented in some few productions. Using these productions we can represent what the program actually is. The input has to be checked whether it is in the desired format or not.</a:t>
            </a:r>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1201775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Two modules of Compiler</a:t>
            </a:r>
            <a:endParaRPr lang="en-US" sz="4800" b="1" dirty="0">
              <a:ea typeface="Times New Roman" panose="02020603050405020304" pitchFamily="18" charset="0"/>
            </a:endParaRPr>
          </a:p>
        </p:txBody>
      </p:sp>
      <p:sp>
        <p:nvSpPr>
          <p:cNvPr id="73" name="Rectangle 72"/>
          <p:cNvSpPr/>
          <p:nvPr/>
        </p:nvSpPr>
        <p:spPr>
          <a:xfrm>
            <a:off x="868680" y="2497315"/>
            <a:ext cx="10606433" cy="4278094"/>
          </a:xfrm>
          <a:prstGeom prst="rect">
            <a:avLst/>
          </a:prstGeom>
        </p:spPr>
        <p:txBody>
          <a:bodyPr wrap="square">
            <a:spAutoFit/>
          </a:bodyPr>
          <a:lstStyle/>
          <a:p>
            <a:pPr fontAlgn="base"/>
            <a:r>
              <a:rPr lang="en-US" sz="3200" b="1" dirty="0" smtClean="0"/>
              <a:t>Syntax Analyzer</a:t>
            </a:r>
          </a:p>
          <a:p>
            <a:pPr fontAlgn="base"/>
            <a:r>
              <a:rPr lang="en-US" sz="2400" dirty="0"/>
              <a:t>The parse tree is also called the derivation tree</a:t>
            </a:r>
            <a:r>
              <a:rPr lang="en-US" sz="2400" dirty="0" smtClean="0"/>
              <a:t>. Parse </a:t>
            </a:r>
            <a:r>
              <a:rPr lang="en-US" sz="2400" dirty="0"/>
              <a:t>trees are generally constructed to check for ambiguity in the given grammar. There are certain rules associated with the derivation tree.</a:t>
            </a:r>
          </a:p>
          <a:p>
            <a:pPr marL="342900" indent="-342900" fontAlgn="base">
              <a:buFont typeface="Wingdings" panose="05000000000000000000" pitchFamily="2" charset="2"/>
              <a:buChar char="v"/>
            </a:pPr>
            <a:r>
              <a:rPr lang="en-US" sz="2400" dirty="0"/>
              <a:t>Any identifier is an </a:t>
            </a:r>
            <a:r>
              <a:rPr lang="en-US" sz="2400" dirty="0" smtClean="0"/>
              <a:t>expression.</a:t>
            </a:r>
            <a:endParaRPr lang="en-US" sz="2400" dirty="0"/>
          </a:p>
          <a:p>
            <a:pPr marL="342900" indent="-342900" fontAlgn="base">
              <a:buFont typeface="Wingdings" panose="05000000000000000000" pitchFamily="2" charset="2"/>
              <a:buChar char="v"/>
            </a:pPr>
            <a:r>
              <a:rPr lang="en-US" sz="2400" dirty="0"/>
              <a:t>Any number can be called an expression</a:t>
            </a:r>
          </a:p>
          <a:p>
            <a:pPr marL="342900" indent="-342900" fontAlgn="base">
              <a:buFont typeface="Wingdings" panose="05000000000000000000" pitchFamily="2" charset="2"/>
              <a:buChar char="v"/>
            </a:pPr>
            <a:r>
              <a:rPr lang="en-US" sz="2400" dirty="0"/>
              <a:t>Performing any operations in the given expression will always result in an expression. For example</a:t>
            </a:r>
            <a:r>
              <a:rPr lang="en-US" sz="2400" dirty="0" smtClean="0"/>
              <a:t>, the </a:t>
            </a:r>
            <a:r>
              <a:rPr lang="en-US" sz="2400" dirty="0"/>
              <a:t>sum of two expressions is also an expression.</a:t>
            </a:r>
          </a:p>
          <a:p>
            <a:pPr marL="342900" indent="-342900" fontAlgn="base">
              <a:buFont typeface="Wingdings" panose="05000000000000000000" pitchFamily="2" charset="2"/>
              <a:buChar char="v"/>
            </a:pPr>
            <a:r>
              <a:rPr lang="en-US" sz="2400" dirty="0"/>
              <a:t>The parse tree can be compressed to form a syntax </a:t>
            </a:r>
            <a:r>
              <a:rPr lang="en-US" sz="2400" dirty="0" smtClean="0"/>
              <a:t>tree.</a:t>
            </a:r>
            <a:endParaRPr lang="en-US" sz="2400" dirty="0"/>
          </a:p>
          <a:p>
            <a:pPr fontAlgn="base"/>
            <a:r>
              <a:rPr lang="en-US" sz="2400" dirty="0"/>
              <a:t>Syntax error can be detected at this level if the input is not in accordance with the grammar.</a:t>
            </a:r>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2219479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Two modules of Compiler</a:t>
            </a:r>
            <a:endParaRPr lang="en-US" sz="4800" b="1" dirty="0">
              <a:ea typeface="Times New Roman" panose="02020603050405020304" pitchFamily="18" charset="0"/>
            </a:endParaRPr>
          </a:p>
        </p:txBody>
      </p:sp>
      <p:sp>
        <p:nvSpPr>
          <p:cNvPr id="73" name="Rectangle 72"/>
          <p:cNvSpPr/>
          <p:nvPr/>
        </p:nvSpPr>
        <p:spPr>
          <a:xfrm>
            <a:off x="868680" y="2497315"/>
            <a:ext cx="10606433" cy="1323439"/>
          </a:xfrm>
          <a:prstGeom prst="rect">
            <a:avLst/>
          </a:prstGeom>
        </p:spPr>
        <p:txBody>
          <a:bodyPr wrap="square">
            <a:spAutoFit/>
          </a:bodyPr>
          <a:lstStyle/>
          <a:p>
            <a:pPr fontAlgn="base"/>
            <a:r>
              <a:rPr lang="en-US" sz="3200" b="1" dirty="0" smtClean="0"/>
              <a:t>Syntax Analyzer</a:t>
            </a:r>
          </a:p>
          <a:p>
            <a:pPr fontAlgn="base"/>
            <a:r>
              <a:rPr lang="en-US" sz="2400" dirty="0"/>
              <a:t>Syntax error can be detected at this level if the input is not in accordance with the grammar.</a:t>
            </a:r>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pic>
        <p:nvPicPr>
          <p:cNvPr id="2" name="Picture 1"/>
          <p:cNvPicPr>
            <a:picLocks noChangeAspect="1"/>
          </p:cNvPicPr>
          <p:nvPr/>
        </p:nvPicPr>
        <p:blipFill>
          <a:blip r:embed="rId5"/>
          <a:stretch>
            <a:fillRect/>
          </a:stretch>
        </p:blipFill>
        <p:spPr>
          <a:xfrm>
            <a:off x="4522038" y="3687948"/>
            <a:ext cx="2886075" cy="2857500"/>
          </a:xfrm>
          <a:prstGeom prst="rect">
            <a:avLst/>
          </a:prstGeom>
        </p:spPr>
      </p:pic>
    </p:spTree>
    <p:extLst>
      <p:ext uri="{BB962C8B-B14F-4D97-AF65-F5344CB8AC3E}">
        <p14:creationId xmlns:p14="http://schemas.microsoft.com/office/powerpoint/2010/main" val="3274451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Two modules of Compiler</a:t>
            </a:r>
            <a:endParaRPr lang="en-US" sz="4800" b="1" dirty="0">
              <a:ea typeface="Times New Roman" panose="02020603050405020304" pitchFamily="18" charset="0"/>
            </a:endParaRPr>
          </a:p>
        </p:txBody>
      </p:sp>
      <p:sp>
        <p:nvSpPr>
          <p:cNvPr id="73" name="Rectangle 72"/>
          <p:cNvSpPr/>
          <p:nvPr/>
        </p:nvSpPr>
        <p:spPr>
          <a:xfrm>
            <a:off x="868680" y="2657335"/>
            <a:ext cx="10606433" cy="2369880"/>
          </a:xfrm>
          <a:prstGeom prst="rect">
            <a:avLst/>
          </a:prstGeom>
        </p:spPr>
        <p:txBody>
          <a:bodyPr wrap="square">
            <a:spAutoFit/>
          </a:bodyPr>
          <a:lstStyle/>
          <a:p>
            <a:pPr fontAlgn="base"/>
            <a:r>
              <a:rPr lang="en-US" sz="3200" b="1" dirty="0" smtClean="0"/>
              <a:t>Semantic Analyzer</a:t>
            </a:r>
          </a:p>
          <a:p>
            <a:pPr fontAlgn="base"/>
            <a:endParaRPr lang="en-US" sz="3200" b="1" dirty="0" smtClean="0"/>
          </a:p>
          <a:p>
            <a:pPr fontAlgn="base"/>
            <a:r>
              <a:rPr lang="en-US" sz="2800" dirty="0"/>
              <a:t>It verifies the parse tree, whether it’s meaningful or not. It furthermore produces a verified parse tree. It also does type checking, Label checking and Flow control checking.</a:t>
            </a:r>
            <a:endParaRPr lang="en-US" sz="4400" b="1" dirty="0" smtClean="0"/>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2946016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Two modules of Compiler</a:t>
            </a:r>
            <a:endParaRPr lang="en-US" sz="4800" b="1" dirty="0">
              <a:ea typeface="Times New Roman" panose="02020603050405020304" pitchFamily="18" charset="0"/>
            </a:endParaRPr>
          </a:p>
        </p:txBody>
      </p:sp>
      <p:sp>
        <p:nvSpPr>
          <p:cNvPr id="73" name="Rectangle 72"/>
          <p:cNvSpPr/>
          <p:nvPr/>
        </p:nvSpPr>
        <p:spPr>
          <a:xfrm>
            <a:off x="868680" y="2657335"/>
            <a:ext cx="10606433" cy="3662541"/>
          </a:xfrm>
          <a:prstGeom prst="rect">
            <a:avLst/>
          </a:prstGeom>
        </p:spPr>
        <p:txBody>
          <a:bodyPr wrap="square">
            <a:spAutoFit/>
          </a:bodyPr>
          <a:lstStyle/>
          <a:p>
            <a:pPr fontAlgn="base"/>
            <a:r>
              <a:rPr lang="en-US" sz="3200" b="1" dirty="0" smtClean="0"/>
              <a:t>Intermediate Code Generator</a:t>
            </a:r>
          </a:p>
          <a:p>
            <a:pPr fontAlgn="base"/>
            <a:endParaRPr lang="en-US" sz="3200" b="1" dirty="0" smtClean="0"/>
          </a:p>
          <a:p>
            <a:pPr fontAlgn="base"/>
            <a:r>
              <a:rPr lang="en-US" sz="2400" dirty="0"/>
              <a:t>It generates intermediate code, that is a form which can be readily executed by machine We have many popular intermediate codes. Example – Three address code etc. Intermediate code is converted to machine language using the last two phases which are platform dependent</a:t>
            </a:r>
            <a:r>
              <a:rPr lang="en-US" sz="2400" dirty="0" smtClean="0"/>
              <a:t>. Till </a:t>
            </a:r>
            <a:r>
              <a:rPr lang="en-US" sz="2400" dirty="0"/>
              <a:t>intermediate code, it is same for every compiler out there, but after that, it depends on the platform. To build a new compiler we don’t need to build it from scratch. We can take the intermediate code from the already existing compiler and build the last two parts.</a:t>
            </a:r>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2048694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Two modules of Compiler</a:t>
            </a:r>
            <a:endParaRPr lang="en-US" sz="4800" b="1" dirty="0">
              <a:ea typeface="Times New Roman" panose="02020603050405020304" pitchFamily="18" charset="0"/>
            </a:endParaRPr>
          </a:p>
        </p:txBody>
      </p:sp>
      <p:sp>
        <p:nvSpPr>
          <p:cNvPr id="73" name="Rectangle 72"/>
          <p:cNvSpPr/>
          <p:nvPr/>
        </p:nvSpPr>
        <p:spPr>
          <a:xfrm>
            <a:off x="868680" y="2657335"/>
            <a:ext cx="10606433" cy="2185214"/>
          </a:xfrm>
          <a:prstGeom prst="rect">
            <a:avLst/>
          </a:prstGeom>
        </p:spPr>
        <p:txBody>
          <a:bodyPr wrap="square">
            <a:spAutoFit/>
          </a:bodyPr>
          <a:lstStyle/>
          <a:p>
            <a:pPr fontAlgn="base"/>
            <a:r>
              <a:rPr lang="en-US" sz="3200" b="1" dirty="0" smtClean="0"/>
              <a:t>Code Optimizer</a:t>
            </a:r>
          </a:p>
          <a:p>
            <a:pPr fontAlgn="base"/>
            <a:endParaRPr lang="en-US" sz="3200" b="1" dirty="0" smtClean="0"/>
          </a:p>
          <a:p>
            <a:pPr fontAlgn="base"/>
            <a:r>
              <a:rPr lang="en-US" sz="2400" dirty="0"/>
              <a:t>It transforms the code so that it consumes fewer resources and produces more speed. The meaning of the code being transformed is not altered. </a:t>
            </a:r>
            <a:r>
              <a:rPr lang="en-US" sz="2400" dirty="0" smtClean="0"/>
              <a:t>Optimization </a:t>
            </a:r>
            <a:r>
              <a:rPr lang="en-US" sz="2400" dirty="0"/>
              <a:t>can be categorized into two types: machine dependent and machine independent.</a:t>
            </a:r>
            <a:endParaRPr lang="en-US" sz="3200" dirty="0"/>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3481695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Two modules of Compiler</a:t>
            </a:r>
            <a:endParaRPr lang="en-US" sz="4800" b="1" dirty="0">
              <a:ea typeface="Times New Roman" panose="02020603050405020304" pitchFamily="18" charset="0"/>
            </a:endParaRPr>
          </a:p>
        </p:txBody>
      </p:sp>
      <p:sp>
        <p:nvSpPr>
          <p:cNvPr id="73" name="Rectangle 72"/>
          <p:cNvSpPr/>
          <p:nvPr/>
        </p:nvSpPr>
        <p:spPr>
          <a:xfrm>
            <a:off x="868680" y="2657335"/>
            <a:ext cx="10606433" cy="2923877"/>
          </a:xfrm>
          <a:prstGeom prst="rect">
            <a:avLst/>
          </a:prstGeom>
        </p:spPr>
        <p:txBody>
          <a:bodyPr wrap="square">
            <a:spAutoFit/>
          </a:bodyPr>
          <a:lstStyle/>
          <a:p>
            <a:pPr fontAlgn="base"/>
            <a:r>
              <a:rPr lang="en-US" sz="3200" b="1" dirty="0" smtClean="0"/>
              <a:t>Target Code Generator</a:t>
            </a:r>
          </a:p>
          <a:p>
            <a:pPr fontAlgn="base"/>
            <a:endParaRPr lang="en-US" sz="3200" b="1" dirty="0" smtClean="0"/>
          </a:p>
          <a:p>
            <a:pPr fontAlgn="base"/>
            <a:r>
              <a:rPr lang="en-US" sz="2400" dirty="0"/>
              <a:t>The main purpose of Target Code generator is to write a code that the machine can understand and also register allocation, instruction selection etc. The output is dependent on the type of assembler. This is the final stage of compilation. The optimized code is converted into relocatable machine code which then forms the input to the linker and loader.</a:t>
            </a:r>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1988004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120140" y="1903766"/>
            <a:ext cx="9048356" cy="5302990"/>
          </a:xfrm>
          <a:prstGeom prst="rect">
            <a:avLst/>
          </a:prstGeom>
        </p:spPr>
        <p:txBody>
          <a:bodyPr wrap="square">
            <a:spAutoFit/>
          </a:bodyPr>
          <a:lstStyle/>
          <a:p>
            <a:pPr algn="ctr"/>
            <a:r>
              <a:rPr lang="en-US" sz="4400" b="1" dirty="0">
                <a:latin typeface="+mj-lt"/>
                <a:ea typeface="Times New Roman" panose="02020603050405020304" pitchFamily="18" charset="0"/>
              </a:rPr>
              <a:t>Symbol Table Management</a:t>
            </a:r>
          </a:p>
          <a:p>
            <a:pPr marL="302575" lvl="1" indent="-302575">
              <a:buFont typeface="Arial" panose="020B0604020202020204" pitchFamily="34" charset="0"/>
              <a:buChar char="•"/>
              <a:tabLst>
                <a:tab pos="403433" algn="l"/>
              </a:tabLst>
            </a:pPr>
            <a:endParaRPr lang="en-US" sz="1765" dirty="0">
              <a:ea typeface="Times New Roman" panose="02020603050405020304" pitchFamily="18" charset="0"/>
            </a:endParaRPr>
          </a:p>
          <a:p>
            <a:pPr marL="302575" lvl="1" indent="-302575">
              <a:buFont typeface="Arial" panose="020B0604020202020204" pitchFamily="34" charset="0"/>
              <a:buChar char="•"/>
              <a:tabLst>
                <a:tab pos="403433" algn="l"/>
              </a:tabLst>
            </a:pPr>
            <a:endParaRPr lang="en-US" sz="1765" dirty="0">
              <a:ea typeface="Times New Roman" panose="02020603050405020304" pitchFamily="18" charset="0"/>
            </a:endParaRPr>
          </a:p>
          <a:p>
            <a:pPr marL="514350" lvl="1" indent="-514350">
              <a:buFont typeface="Wingdings" panose="05000000000000000000" pitchFamily="2" charset="2"/>
              <a:buChar char="v"/>
              <a:tabLst>
                <a:tab pos="403433" algn="l"/>
              </a:tabLst>
            </a:pPr>
            <a:r>
              <a:rPr lang="en-US" sz="3200" dirty="0">
                <a:ea typeface="Times New Roman" panose="02020603050405020304" pitchFamily="18" charset="0"/>
              </a:rPr>
              <a:t>Symbol table is a data structure containing record for each identifier with fields for the attributes of the identifier.</a:t>
            </a:r>
          </a:p>
          <a:p>
            <a:pPr marL="514350" lvl="1" indent="-514350">
              <a:buFont typeface="Wingdings" panose="05000000000000000000" pitchFamily="2" charset="2"/>
              <a:buChar char="v"/>
              <a:tabLst>
                <a:tab pos="403433" algn="l"/>
              </a:tabLst>
            </a:pPr>
            <a:r>
              <a:rPr lang="en-US" sz="3200" dirty="0">
                <a:ea typeface="Times New Roman" panose="02020603050405020304" pitchFamily="18" charset="0"/>
              </a:rPr>
              <a:t>This way compiler keeps track of identifiers used in source </a:t>
            </a:r>
            <a:r>
              <a:rPr lang="en-US" sz="3200" dirty="0" err="1">
                <a:ea typeface="Times New Roman" panose="02020603050405020304" pitchFamily="18" charset="0"/>
              </a:rPr>
              <a:t>pgm</a:t>
            </a:r>
            <a:r>
              <a:rPr lang="en-US" sz="3200" dirty="0">
                <a:ea typeface="Times New Roman" panose="02020603050405020304" pitchFamily="18" charset="0"/>
              </a:rPr>
              <a:t>.</a:t>
            </a:r>
          </a:p>
          <a:p>
            <a:pPr marL="514350" lvl="1" indent="-514350">
              <a:buFont typeface="Wingdings" panose="05000000000000000000" pitchFamily="2" charset="2"/>
              <a:buChar char="v"/>
              <a:tabLst>
                <a:tab pos="403433" algn="l"/>
              </a:tabLst>
            </a:pPr>
            <a:r>
              <a:rPr lang="en-US" sz="3200" dirty="0">
                <a:ea typeface="Times New Roman" panose="02020603050405020304" pitchFamily="18" charset="0"/>
              </a:rPr>
              <a:t>Other phases also enters information into symbol table and uses these records.</a:t>
            </a:r>
          </a:p>
          <a:p>
            <a:r>
              <a:rPr lang="en-US" sz="1765" dirty="0"/>
              <a:t> </a:t>
            </a:r>
          </a:p>
          <a:p>
            <a:endParaRPr lang="en-US" sz="1765" dirty="0"/>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4224172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627478" y="1605657"/>
            <a:ext cx="5497606" cy="675547"/>
          </a:xfrm>
          <a:prstGeom prst="rect">
            <a:avLst/>
          </a:prstGeom>
        </p:spPr>
        <p:txBody>
          <a:bodyPr vert="horz" wrap="square" lIns="0" tIns="10646" rIns="0" bIns="0" rtlCol="0" anchor="ctr">
            <a:spAutoFit/>
          </a:bodyPr>
          <a:lstStyle/>
          <a:p>
            <a:pPr algn="ctr"/>
            <a:r>
              <a:rPr lang="en-US" sz="4800" b="1" dirty="0" smtClean="0">
                <a:latin typeface="+mj-lt"/>
                <a:ea typeface="Times New Roman" panose="02020603050405020304" pitchFamily="18" charset="0"/>
              </a:rPr>
              <a:t>Phases Of Compiler</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4893647"/>
          </a:xfrm>
          <a:prstGeom prst="rect">
            <a:avLst/>
          </a:prstGeom>
        </p:spPr>
        <p:txBody>
          <a:bodyPr wrap="square">
            <a:spAutoFit/>
          </a:bodyPr>
          <a:lstStyle/>
          <a:p>
            <a:pPr lvl="1"/>
            <a:r>
              <a:rPr lang="en-US" sz="2800" dirty="0" smtClean="0"/>
              <a:t>We basically have two phases of compilers, namely,</a:t>
            </a:r>
          </a:p>
          <a:p>
            <a:pPr marL="1428750" lvl="2" indent="-514350">
              <a:buFont typeface="+mj-lt"/>
              <a:buAutoNum type="arabicPeriod"/>
            </a:pPr>
            <a:r>
              <a:rPr lang="en-US" sz="2800" dirty="0" smtClean="0"/>
              <a:t>Analysis phase </a:t>
            </a:r>
          </a:p>
          <a:p>
            <a:pPr marL="1428750" lvl="2" indent="-514350">
              <a:buFont typeface="+mj-lt"/>
              <a:buAutoNum type="arabicPeriod"/>
            </a:pPr>
            <a:r>
              <a:rPr lang="en-US" sz="2800" dirty="0" smtClean="0"/>
              <a:t>Synthesis phase </a:t>
            </a:r>
          </a:p>
          <a:p>
            <a:r>
              <a:rPr lang="en-US" sz="3200" b="1" u="sng" kern="0" dirty="0" smtClean="0"/>
              <a:t>Analysis</a:t>
            </a:r>
            <a:r>
              <a:rPr lang="en-US" sz="3200" b="1" dirty="0" smtClean="0">
                <a:ea typeface="Times New Roman" panose="02020603050405020304" pitchFamily="18" charset="0"/>
              </a:rPr>
              <a:t>: </a:t>
            </a:r>
          </a:p>
          <a:p>
            <a:pPr marL="0" lvl="1"/>
            <a:r>
              <a:rPr lang="en-US" sz="2400" dirty="0" smtClean="0"/>
              <a:t>Analysis phase creates an intermediate representation from the given source code. </a:t>
            </a:r>
            <a:endParaRPr lang="en-US" sz="2400" dirty="0" smtClean="0">
              <a:ea typeface="Times New Roman" panose="02020603050405020304" pitchFamily="18" charset="0"/>
            </a:endParaRPr>
          </a:p>
          <a:p>
            <a:pPr marL="742950" marR="0" lvl="1" indent="-285750">
              <a:spcBef>
                <a:spcPts val="0"/>
              </a:spcBef>
              <a:spcAft>
                <a:spcPts val="0"/>
              </a:spcAft>
              <a:buFont typeface="Times New Roman" panose="02020603050405020304" pitchFamily="18" charset="0"/>
              <a:buChar char="-"/>
              <a:tabLst>
                <a:tab pos="914400" algn="l"/>
              </a:tabLst>
            </a:pPr>
            <a:r>
              <a:rPr lang="en-US" sz="2400" dirty="0" smtClean="0">
                <a:ea typeface="Times New Roman" panose="02020603050405020304" pitchFamily="18" charset="0"/>
              </a:rPr>
              <a:t>Breaks up source </a:t>
            </a:r>
            <a:r>
              <a:rPr lang="en-US" sz="2400" dirty="0" err="1" smtClean="0">
                <a:ea typeface="Times New Roman" panose="02020603050405020304" pitchFamily="18" charset="0"/>
              </a:rPr>
              <a:t>pgm</a:t>
            </a:r>
            <a:r>
              <a:rPr lang="en-US" sz="2400" dirty="0" smtClean="0">
                <a:ea typeface="Times New Roman" panose="02020603050405020304" pitchFamily="18" charset="0"/>
              </a:rPr>
              <a:t> into constituent pieces.</a:t>
            </a:r>
          </a:p>
          <a:p>
            <a:pPr marL="742950" marR="0" lvl="1" indent="-285750">
              <a:spcBef>
                <a:spcPts val="0"/>
              </a:spcBef>
              <a:spcAft>
                <a:spcPts val="0"/>
              </a:spcAft>
              <a:buFont typeface="Times New Roman" panose="02020603050405020304" pitchFamily="18" charset="0"/>
              <a:buChar char="-"/>
              <a:tabLst>
                <a:tab pos="914400" algn="l"/>
              </a:tabLst>
            </a:pPr>
            <a:r>
              <a:rPr lang="en-US" sz="2400" dirty="0" smtClean="0">
                <a:ea typeface="Times New Roman" panose="02020603050405020304" pitchFamily="18" charset="0"/>
              </a:rPr>
              <a:t>Creates intermediate representation of source </a:t>
            </a:r>
            <a:r>
              <a:rPr lang="en-US" sz="2400" dirty="0" err="1" smtClean="0">
                <a:ea typeface="Times New Roman" panose="02020603050405020304" pitchFamily="18" charset="0"/>
              </a:rPr>
              <a:t>pgm</a:t>
            </a:r>
            <a:r>
              <a:rPr lang="en-US" sz="2400" dirty="0" smtClean="0">
                <a:ea typeface="Times New Roman" panose="02020603050405020304" pitchFamily="18" charset="0"/>
              </a:rPr>
              <a:t>.</a:t>
            </a:r>
          </a:p>
          <a:p>
            <a:pPr marL="742950" marR="0" lvl="1" indent="-285750">
              <a:spcBef>
                <a:spcPts val="0"/>
              </a:spcBef>
              <a:spcAft>
                <a:spcPts val="0"/>
              </a:spcAft>
              <a:buFont typeface="Times New Roman" panose="02020603050405020304" pitchFamily="18" charset="0"/>
              <a:buChar char="-"/>
              <a:tabLst>
                <a:tab pos="914400" algn="l"/>
              </a:tabLst>
            </a:pPr>
            <a:endParaRPr lang="en-US" sz="400" dirty="0" smtClean="0">
              <a:ea typeface="Times New Roman" panose="02020603050405020304" pitchFamily="18" charset="0"/>
            </a:endParaRPr>
          </a:p>
          <a:p>
            <a:r>
              <a:rPr lang="en-US" sz="3200" b="1" u="sng" kern="0" dirty="0" smtClean="0"/>
              <a:t>Synthesis</a:t>
            </a:r>
            <a:r>
              <a:rPr lang="en-US" sz="3200" b="1" dirty="0" smtClean="0">
                <a:ea typeface="Times New Roman" panose="02020603050405020304" pitchFamily="18" charset="0"/>
              </a:rPr>
              <a:t>:</a:t>
            </a:r>
          </a:p>
          <a:p>
            <a:pPr lvl="1">
              <a:tabLst>
                <a:tab pos="457200" algn="l"/>
              </a:tabLst>
            </a:pPr>
            <a:r>
              <a:rPr lang="en-US" sz="2400" dirty="0" smtClean="0"/>
              <a:t>Synthesis phase creates an equivalent target program from the intermediate representation</a:t>
            </a:r>
            <a:endParaRPr lang="en-US" sz="2400" dirty="0" smtClean="0">
              <a:ea typeface="Times New Roman" panose="02020603050405020304" pitchFamily="18" charset="0"/>
            </a:endParaRPr>
          </a:p>
          <a:p>
            <a:pPr marL="742950" lvl="1" indent="-285750">
              <a:buFont typeface="Times New Roman" panose="02020603050405020304" pitchFamily="18" charset="0"/>
              <a:buChar char="-"/>
              <a:tabLst>
                <a:tab pos="914400" algn="l"/>
              </a:tabLst>
            </a:pPr>
            <a:r>
              <a:rPr lang="en-US" sz="2400" dirty="0" smtClean="0">
                <a:ea typeface="Times New Roman" panose="02020603050405020304" pitchFamily="18" charset="0"/>
              </a:rPr>
              <a:t> Construct target </a:t>
            </a:r>
            <a:r>
              <a:rPr lang="en-US" sz="2400" dirty="0" err="1" smtClean="0">
                <a:ea typeface="Times New Roman" panose="02020603050405020304" pitchFamily="18" charset="0"/>
              </a:rPr>
              <a:t>pgm</a:t>
            </a:r>
            <a:r>
              <a:rPr lang="en-US" sz="2400" dirty="0" smtClean="0">
                <a:ea typeface="Times New Roman" panose="02020603050405020304" pitchFamily="18" charset="0"/>
              </a:rPr>
              <a:t> from intermediate representation.</a:t>
            </a:r>
          </a:p>
          <a:p>
            <a:r>
              <a:rPr lang="en-US" sz="1600" dirty="0" smtClean="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
        <p:nvSpPr>
          <p:cNvPr id="53"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1138933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680507" y="1903766"/>
            <a:ext cx="8814413" cy="3872599"/>
          </a:xfrm>
          <a:prstGeom prst="rect">
            <a:avLst/>
          </a:prstGeom>
        </p:spPr>
        <p:txBody>
          <a:bodyPr wrap="square">
            <a:spAutoFit/>
          </a:bodyPr>
          <a:lstStyle/>
          <a:p>
            <a:pPr algn="ctr"/>
            <a:r>
              <a:rPr lang="en-US" sz="4400" b="1" dirty="0">
                <a:latin typeface="+mj-lt"/>
              </a:rPr>
              <a:t>Error Detection &amp; Reporting</a:t>
            </a:r>
          </a:p>
          <a:p>
            <a:pPr algn="ctr"/>
            <a:endParaRPr lang="en-US" sz="2800" b="1" dirty="0"/>
          </a:p>
          <a:p>
            <a:pPr algn="ctr"/>
            <a:endParaRPr lang="en-US" sz="2800" b="1" dirty="0"/>
          </a:p>
          <a:p>
            <a:pPr marL="342900" lvl="1" indent="-342900">
              <a:buFont typeface="Arial" panose="020B0604020202020204" pitchFamily="34" charset="0"/>
              <a:buChar char="•"/>
              <a:tabLst>
                <a:tab pos="457200" algn="l"/>
              </a:tabLst>
            </a:pPr>
            <a:r>
              <a:rPr lang="en-US" sz="3200" dirty="0" smtClean="0">
                <a:ea typeface="Times New Roman" panose="02020603050405020304" pitchFamily="18" charset="0"/>
              </a:rPr>
              <a:t>It is used  by all phases when error is encountered.</a:t>
            </a:r>
          </a:p>
          <a:p>
            <a:pPr marL="342900" lvl="1" indent="-342900">
              <a:buFont typeface="Arial" panose="020B0604020202020204" pitchFamily="34" charset="0"/>
              <a:buChar char="•"/>
              <a:tabLst>
                <a:tab pos="457200" algn="l"/>
              </a:tabLst>
            </a:pPr>
            <a:r>
              <a:rPr lang="en-US" sz="3200" dirty="0" smtClean="0">
                <a:ea typeface="Times New Roman" panose="02020603050405020304" pitchFamily="18" charset="0"/>
              </a:rPr>
              <a:t>after detecting error , it must be dealt with in order to allow compilation to proceed.</a:t>
            </a:r>
          </a:p>
          <a:p>
            <a:endParaRPr lang="en-US" sz="1765" dirty="0"/>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2082894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pic>
        <p:nvPicPr>
          <p:cNvPr id="51" name="Picture 50"/>
          <p:cNvPicPr>
            <a:picLocks noChangeAspect="1"/>
          </p:cNvPicPr>
          <p:nvPr/>
        </p:nvPicPr>
        <p:blipFill>
          <a:blip r:embed="rId5"/>
          <a:stretch>
            <a:fillRect/>
          </a:stretch>
        </p:blipFill>
        <p:spPr>
          <a:xfrm>
            <a:off x="3194330" y="2259814"/>
            <a:ext cx="5652490" cy="4598185"/>
          </a:xfrm>
          <a:prstGeom prst="rect">
            <a:avLst/>
          </a:prstGeom>
        </p:spPr>
      </p:pic>
      <p:sp>
        <p:nvSpPr>
          <p:cNvPr id="2" name="Rectangle 1"/>
          <p:cNvSpPr/>
          <p:nvPr/>
        </p:nvSpPr>
        <p:spPr>
          <a:xfrm>
            <a:off x="2198910" y="1506974"/>
            <a:ext cx="7794186" cy="769441"/>
          </a:xfrm>
          <a:prstGeom prst="rect">
            <a:avLst/>
          </a:prstGeom>
        </p:spPr>
        <p:txBody>
          <a:bodyPr wrap="none">
            <a:spAutoFit/>
          </a:bodyPr>
          <a:lstStyle/>
          <a:p>
            <a:pPr algn="ctr"/>
            <a:r>
              <a:rPr lang="en-US" sz="4400" b="1" dirty="0"/>
              <a:t>Dynamic Structure of a Compiler</a:t>
            </a:r>
            <a:endParaRPr lang="en-US" sz="2400" b="1" dirty="0"/>
          </a:p>
        </p:txBody>
      </p:sp>
    </p:spTree>
    <p:extLst>
      <p:ext uri="{BB962C8B-B14F-4D97-AF65-F5344CB8AC3E}">
        <p14:creationId xmlns:p14="http://schemas.microsoft.com/office/powerpoint/2010/main" val="1089707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2198910" y="1506974"/>
            <a:ext cx="7794186" cy="769441"/>
          </a:xfrm>
          <a:prstGeom prst="rect">
            <a:avLst/>
          </a:prstGeom>
        </p:spPr>
        <p:txBody>
          <a:bodyPr wrap="none">
            <a:spAutoFit/>
          </a:bodyPr>
          <a:lstStyle/>
          <a:p>
            <a:pPr algn="ctr"/>
            <a:r>
              <a:rPr lang="en-US" sz="4400" b="1" dirty="0"/>
              <a:t>Dynamic Structure of a Compiler</a:t>
            </a:r>
            <a:endParaRPr lang="en-US" sz="2400" b="1" dirty="0"/>
          </a:p>
        </p:txBody>
      </p:sp>
      <p:pic>
        <p:nvPicPr>
          <p:cNvPr id="99" name="Picture 98"/>
          <p:cNvPicPr>
            <a:picLocks noChangeAspect="1"/>
          </p:cNvPicPr>
          <p:nvPr/>
        </p:nvPicPr>
        <p:blipFill>
          <a:blip r:embed="rId5"/>
          <a:stretch>
            <a:fillRect/>
          </a:stretch>
        </p:blipFill>
        <p:spPr>
          <a:xfrm>
            <a:off x="3003855" y="2276415"/>
            <a:ext cx="6552819" cy="4297430"/>
          </a:xfrm>
          <a:prstGeom prst="rect">
            <a:avLst/>
          </a:prstGeom>
        </p:spPr>
      </p:pic>
    </p:spTree>
    <p:extLst>
      <p:ext uri="{BB962C8B-B14F-4D97-AF65-F5344CB8AC3E}">
        <p14:creationId xmlns:p14="http://schemas.microsoft.com/office/powerpoint/2010/main" val="2923539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303019" y="1506974"/>
            <a:ext cx="9967847" cy="4870564"/>
          </a:xfrm>
          <a:prstGeom prst="rect">
            <a:avLst/>
          </a:prstGeom>
        </p:spPr>
        <p:txBody>
          <a:bodyPr wrap="square">
            <a:spAutoFit/>
          </a:bodyPr>
          <a:lstStyle/>
          <a:p>
            <a:pPr algn="ctr"/>
            <a:r>
              <a:rPr lang="en-US" sz="4800" b="1" dirty="0"/>
              <a:t>Lexical Analyzer</a:t>
            </a:r>
          </a:p>
          <a:p>
            <a:pPr algn="ctr"/>
            <a:endParaRPr lang="en-US" sz="1050" b="1" dirty="0"/>
          </a:p>
          <a:p>
            <a:pPr marL="342900" marR="0" lvl="1" indent="-342900">
              <a:spcBef>
                <a:spcPts val="0"/>
              </a:spcBef>
              <a:spcAft>
                <a:spcPts val="0"/>
              </a:spcAft>
              <a:buFont typeface="Arial" panose="020B0604020202020204" pitchFamily="34" charset="0"/>
              <a:buChar char="•"/>
              <a:tabLst>
                <a:tab pos="457200" algn="l"/>
              </a:tabLst>
            </a:pPr>
            <a:r>
              <a:rPr lang="en-US" sz="2800" dirty="0" smtClean="0">
                <a:ea typeface="Times New Roman" panose="02020603050405020304" pitchFamily="18" charset="0"/>
              </a:rPr>
              <a:t>Reads character/ group of characters called Lexeme in the source </a:t>
            </a:r>
            <a:r>
              <a:rPr lang="en-US" sz="2800" dirty="0" err="1" smtClean="0">
                <a:ea typeface="Times New Roman" panose="02020603050405020304" pitchFamily="18" charset="0"/>
              </a:rPr>
              <a:t>pgm</a:t>
            </a:r>
            <a:r>
              <a:rPr lang="en-US" sz="2800" dirty="0" smtClean="0">
                <a:ea typeface="Times New Roman" panose="02020603050405020304" pitchFamily="18" charset="0"/>
              </a:rPr>
              <a:t> and groups them into a stream of tokens</a:t>
            </a:r>
          </a:p>
          <a:p>
            <a:pPr marL="342900" marR="0" lvl="1" indent="-342900">
              <a:spcBef>
                <a:spcPts val="0"/>
              </a:spcBef>
              <a:spcAft>
                <a:spcPts val="0"/>
              </a:spcAft>
              <a:buFont typeface="Arial" panose="020B0604020202020204" pitchFamily="34" charset="0"/>
              <a:buChar char="•"/>
              <a:tabLst>
                <a:tab pos="457200" algn="l"/>
              </a:tabLst>
            </a:pPr>
            <a:r>
              <a:rPr lang="en-US" sz="2800" dirty="0" smtClean="0">
                <a:ea typeface="Times New Roman" panose="02020603050405020304" pitchFamily="18" charset="0"/>
              </a:rPr>
              <a:t>Lexeme: set of string</a:t>
            </a:r>
          </a:p>
          <a:p>
            <a:pPr marL="342900" marR="0" lvl="1" indent="-342900">
              <a:spcBef>
                <a:spcPts val="0"/>
              </a:spcBef>
              <a:spcAft>
                <a:spcPts val="0"/>
              </a:spcAft>
              <a:buFont typeface="Arial" panose="020B0604020202020204" pitchFamily="34" charset="0"/>
              <a:buChar char="•"/>
              <a:tabLst>
                <a:tab pos="457200" algn="l"/>
              </a:tabLst>
            </a:pPr>
            <a:r>
              <a:rPr lang="en-US" sz="2800" dirty="0" smtClean="0">
                <a:ea typeface="Times New Roman" panose="02020603050405020304" pitchFamily="18" charset="0"/>
              </a:rPr>
              <a:t>It can be</a:t>
            </a:r>
          </a:p>
          <a:p>
            <a:pPr lvl="2" indent="-457200">
              <a:buFont typeface="+mj-lt"/>
              <a:buAutoNum type="arabicPeriod"/>
              <a:tabLst>
                <a:tab pos="457200" algn="l"/>
              </a:tabLst>
            </a:pPr>
            <a:r>
              <a:rPr lang="en-US" sz="2800" dirty="0" smtClean="0">
                <a:ea typeface="Times New Roman" panose="02020603050405020304" pitchFamily="18" charset="0"/>
              </a:rPr>
              <a:t>Keyword or reserve word</a:t>
            </a:r>
          </a:p>
          <a:p>
            <a:pPr lvl="2" indent="-457200">
              <a:buFont typeface="+mj-lt"/>
              <a:buAutoNum type="arabicPeriod"/>
              <a:tabLst>
                <a:tab pos="457200" algn="l"/>
              </a:tabLst>
            </a:pPr>
            <a:r>
              <a:rPr lang="en-US" sz="2800" dirty="0" smtClean="0">
                <a:ea typeface="Times New Roman" panose="02020603050405020304" pitchFamily="18" charset="0"/>
              </a:rPr>
              <a:t>Identifier (procedure/functions name, variable name)</a:t>
            </a:r>
          </a:p>
          <a:p>
            <a:pPr lvl="2" indent="-457200">
              <a:buFont typeface="+mj-lt"/>
              <a:buAutoNum type="arabicPeriod"/>
              <a:tabLst>
                <a:tab pos="457200" algn="l"/>
              </a:tabLst>
            </a:pPr>
            <a:r>
              <a:rPr lang="en-US" sz="2800" dirty="0" smtClean="0">
                <a:ea typeface="Times New Roman" panose="02020603050405020304" pitchFamily="18" charset="0"/>
              </a:rPr>
              <a:t>Operator( Arithmetic, Conditional, Logical, Assignment, punctuation symbol, lateral string, Numbers)</a:t>
            </a:r>
          </a:p>
          <a:p>
            <a:pPr marL="342900" lvl="1" indent="-342900">
              <a:buFont typeface="Arial" panose="020B0604020202020204" pitchFamily="34" charset="0"/>
              <a:buChar char="•"/>
              <a:tabLst>
                <a:tab pos="457200" algn="l"/>
              </a:tabLst>
            </a:pPr>
            <a:r>
              <a:rPr lang="en-US" sz="2800" dirty="0" smtClean="0"/>
              <a:t>Lexical Analyzer ignores comments or white spaces</a:t>
            </a:r>
          </a:p>
        </p:txBody>
      </p:sp>
    </p:spTree>
    <p:extLst>
      <p:ext uri="{BB962C8B-B14F-4D97-AF65-F5344CB8AC3E}">
        <p14:creationId xmlns:p14="http://schemas.microsoft.com/office/powerpoint/2010/main" val="2549079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303019" y="1987034"/>
            <a:ext cx="9967847" cy="2292935"/>
          </a:xfrm>
          <a:prstGeom prst="rect">
            <a:avLst/>
          </a:prstGeom>
        </p:spPr>
        <p:txBody>
          <a:bodyPr wrap="square">
            <a:spAutoFit/>
          </a:bodyPr>
          <a:lstStyle/>
          <a:p>
            <a:pPr algn="ctr"/>
            <a:r>
              <a:rPr lang="en-US" sz="4800" b="1" dirty="0"/>
              <a:t>Lexical Analyzer</a:t>
            </a:r>
          </a:p>
          <a:p>
            <a:pPr algn="ctr"/>
            <a:endParaRPr lang="en-US" sz="1050" b="1" dirty="0"/>
          </a:p>
          <a:p>
            <a:pPr algn="ctr"/>
            <a:endParaRPr lang="en-US" sz="1050" b="1" dirty="0"/>
          </a:p>
          <a:p>
            <a:pPr marL="342900" lvl="1" indent="-342900">
              <a:buFont typeface="Arial" panose="020B0604020202020204" pitchFamily="34" charset="0"/>
              <a:buChar char="•"/>
              <a:tabLst>
                <a:tab pos="457200" algn="l"/>
              </a:tabLst>
            </a:pPr>
            <a:r>
              <a:rPr lang="en-US" sz="2800" dirty="0" smtClean="0"/>
              <a:t>Lexical Analyzer ignores comments or white spaces</a:t>
            </a:r>
          </a:p>
          <a:p>
            <a:pPr marL="0" lvl="1">
              <a:tabLst>
                <a:tab pos="457200" algn="l"/>
              </a:tabLst>
            </a:pPr>
            <a:r>
              <a:rPr lang="en-US" sz="2800" dirty="0" smtClean="0"/>
              <a:t>      For Example: </a:t>
            </a:r>
          </a:p>
          <a:p>
            <a:pPr marL="342900" marR="0" lvl="1" indent="-342900">
              <a:spcBef>
                <a:spcPts val="0"/>
              </a:spcBef>
              <a:spcAft>
                <a:spcPts val="0"/>
              </a:spcAft>
              <a:buFont typeface="Arial" panose="020B0604020202020204" pitchFamily="34" charset="0"/>
              <a:buChar char="•"/>
              <a:tabLst>
                <a:tab pos="457200" algn="l"/>
              </a:tabLst>
            </a:pPr>
            <a:endParaRPr lang="en-US" dirty="0" smtClean="0">
              <a:latin typeface="Times New Roman" panose="02020603050405020304" pitchFamily="18" charset="0"/>
              <a:ea typeface="Times New Roman" panose="02020603050405020304" pitchFamily="18" charset="0"/>
            </a:endParaRPr>
          </a:p>
        </p:txBody>
      </p:sp>
      <p:pic>
        <p:nvPicPr>
          <p:cNvPr id="50" name="Picture 49"/>
          <p:cNvPicPr>
            <a:picLocks noChangeAspect="1"/>
          </p:cNvPicPr>
          <p:nvPr/>
        </p:nvPicPr>
        <p:blipFill>
          <a:blip r:embed="rId5"/>
          <a:stretch>
            <a:fillRect/>
          </a:stretch>
        </p:blipFill>
        <p:spPr>
          <a:xfrm>
            <a:off x="3050426" y="4008538"/>
            <a:ext cx="5829300" cy="1990725"/>
          </a:xfrm>
          <a:prstGeom prst="rect">
            <a:avLst/>
          </a:prstGeom>
        </p:spPr>
      </p:pic>
    </p:spTree>
    <p:extLst>
      <p:ext uri="{BB962C8B-B14F-4D97-AF65-F5344CB8AC3E}">
        <p14:creationId xmlns:p14="http://schemas.microsoft.com/office/powerpoint/2010/main" val="3902598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303019" y="1644134"/>
            <a:ext cx="9967847" cy="5416868"/>
          </a:xfrm>
          <a:prstGeom prst="rect">
            <a:avLst/>
          </a:prstGeom>
        </p:spPr>
        <p:txBody>
          <a:bodyPr wrap="square">
            <a:spAutoFit/>
          </a:bodyPr>
          <a:lstStyle/>
          <a:p>
            <a:pPr algn="ctr"/>
            <a:r>
              <a:rPr lang="en-US" sz="4800" b="1" dirty="0" smtClean="0"/>
              <a:t>Lexical Analyzer</a:t>
            </a:r>
            <a:endParaRPr lang="en-US" sz="1050" b="1" dirty="0" smtClean="0"/>
          </a:p>
          <a:p>
            <a:pPr marL="342900" lvl="1" indent="-342900">
              <a:buFont typeface="Arial" panose="020B0604020202020204" pitchFamily="34" charset="0"/>
              <a:buChar char="•"/>
              <a:tabLst>
                <a:tab pos="457200" algn="l"/>
              </a:tabLst>
            </a:pPr>
            <a:r>
              <a:rPr lang="en-US" sz="2800" dirty="0" smtClean="0">
                <a:ea typeface="Times New Roman" panose="02020603050405020304" pitchFamily="18" charset="0"/>
              </a:rPr>
              <a:t>Token: </a:t>
            </a:r>
          </a:p>
          <a:p>
            <a:pPr marL="914400" lvl="3">
              <a:tabLst>
                <a:tab pos="457200" algn="l"/>
              </a:tabLst>
            </a:pPr>
            <a:r>
              <a:rPr lang="en-US" sz="2800" dirty="0" smtClean="0">
                <a:ea typeface="Times New Roman" panose="02020603050405020304" pitchFamily="18" charset="0"/>
              </a:rPr>
              <a:t>For each lexeme , Lexical Analyzer generates a token. So lexical analyzer converts source </a:t>
            </a:r>
            <a:r>
              <a:rPr lang="en-US" sz="2800" dirty="0" err="1" smtClean="0">
                <a:ea typeface="Times New Roman" panose="02020603050405020304" pitchFamily="18" charset="0"/>
              </a:rPr>
              <a:t>pgm</a:t>
            </a:r>
            <a:r>
              <a:rPr lang="en-US" sz="2800" dirty="0" smtClean="0">
                <a:ea typeface="Times New Roman" panose="02020603050405020304" pitchFamily="18" charset="0"/>
              </a:rPr>
              <a:t> to token file each representing a lexeme.</a:t>
            </a:r>
          </a:p>
          <a:p>
            <a:pPr marL="342900" lvl="1" indent="-342900">
              <a:buFont typeface="Arial" panose="020B0604020202020204" pitchFamily="34" charset="0"/>
              <a:buChar char="•"/>
              <a:tabLst>
                <a:tab pos="457200" algn="l"/>
              </a:tabLst>
            </a:pPr>
            <a:r>
              <a:rPr lang="en-US" sz="2800" dirty="0" smtClean="0">
                <a:ea typeface="Times New Roman" panose="02020603050405020304" pitchFamily="18" charset="0"/>
              </a:rPr>
              <a:t>Errors are captured by lexical analyzer during scanning of lexeme.</a:t>
            </a:r>
          </a:p>
          <a:p>
            <a:pPr marL="342900" lvl="1" indent="-342900">
              <a:buFont typeface="Arial" panose="020B0604020202020204" pitchFamily="34" charset="0"/>
              <a:buChar char="•"/>
              <a:tabLst>
                <a:tab pos="457200" algn="l"/>
              </a:tabLst>
            </a:pPr>
            <a:r>
              <a:rPr lang="en-US" sz="2800" dirty="0" smtClean="0">
                <a:ea typeface="Times New Roman" panose="02020603050405020304" pitchFamily="18" charset="0"/>
              </a:rPr>
              <a:t>Each lexeme has a specific structure and error is reported if that structure is not present </a:t>
            </a:r>
          </a:p>
          <a:p>
            <a:pPr marL="0" lvl="1">
              <a:tabLst>
                <a:tab pos="457200" algn="l"/>
              </a:tabLst>
            </a:pPr>
            <a:r>
              <a:rPr lang="en-US" sz="2800" dirty="0" smtClean="0">
                <a:ea typeface="Times New Roman" panose="02020603050405020304" pitchFamily="18" charset="0"/>
              </a:rPr>
              <a:t>      For Example: If </a:t>
            </a:r>
            <a:r>
              <a:rPr lang="en-US" sz="2800" b="1" dirty="0" smtClean="0">
                <a:ea typeface="Times New Roman" panose="02020603050405020304" pitchFamily="18" charset="0"/>
              </a:rPr>
              <a:t>1234.a</a:t>
            </a:r>
            <a:r>
              <a:rPr lang="en-US" sz="2800" dirty="0" smtClean="0">
                <a:ea typeface="Times New Roman" panose="02020603050405020304" pitchFamily="18" charset="0"/>
              </a:rPr>
              <a:t> is a lexeme, </a:t>
            </a:r>
          </a:p>
          <a:p>
            <a:pPr marL="0" lvl="1">
              <a:tabLst>
                <a:tab pos="457200" algn="l"/>
              </a:tabLst>
            </a:pPr>
            <a:r>
              <a:rPr lang="en-US" sz="2800" dirty="0" smtClean="0">
                <a:ea typeface="Times New Roman" panose="02020603050405020304" pitchFamily="18" charset="0"/>
              </a:rPr>
              <a:t>      Lexical will generate error as after decimal point number should come.</a:t>
            </a:r>
          </a:p>
          <a:p>
            <a:pPr marL="342900" marR="0" lvl="1" indent="-342900">
              <a:spcBef>
                <a:spcPts val="0"/>
              </a:spcBef>
              <a:spcAft>
                <a:spcPts val="0"/>
              </a:spcAft>
              <a:buFont typeface="Arial" panose="020B0604020202020204" pitchFamily="34" charset="0"/>
              <a:buChar char="•"/>
              <a:tabLst>
                <a:tab pos="457200" algn="l"/>
              </a:tabLst>
            </a:pPr>
            <a:endParaRPr lang="en-US" dirty="0" smtClean="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2622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303019" y="1644134"/>
            <a:ext cx="9967847" cy="4524315"/>
          </a:xfrm>
          <a:prstGeom prst="rect">
            <a:avLst/>
          </a:prstGeom>
        </p:spPr>
        <p:txBody>
          <a:bodyPr wrap="square">
            <a:spAutoFit/>
          </a:bodyPr>
          <a:lstStyle/>
          <a:p>
            <a:pPr algn="ctr">
              <a:tabLst>
                <a:tab pos="914400" algn="l"/>
                <a:tab pos="1371600" algn="l"/>
                <a:tab pos="1828800" algn="l"/>
                <a:tab pos="2286000" algn="l"/>
                <a:tab pos="2743200" algn="l"/>
                <a:tab pos="3200400" algn="l"/>
                <a:tab pos="3905250" algn="l"/>
              </a:tabLst>
            </a:pPr>
            <a:r>
              <a:rPr lang="en-US" sz="4800" b="1" dirty="0"/>
              <a:t>Syntax Analyzer</a:t>
            </a:r>
          </a:p>
          <a:p>
            <a:pPr marL="342900" lvl="1" indent="-342900">
              <a:buFont typeface="Arial" panose="020B0604020202020204" pitchFamily="34" charset="0"/>
              <a:buChar char="•"/>
              <a:tabLst>
                <a:tab pos="457200" algn="l"/>
              </a:tabLst>
            </a:pPr>
            <a:endParaRPr lang="en-US" sz="2000" dirty="0" smtClean="0">
              <a:ea typeface="Times New Roman" panose="02020603050405020304" pitchFamily="18" charset="0"/>
            </a:endParaRPr>
          </a:p>
          <a:p>
            <a:pPr marL="342900" lvl="1" indent="-342900">
              <a:buFont typeface="Arial" panose="020B0604020202020204" pitchFamily="34" charset="0"/>
              <a:buChar char="•"/>
              <a:tabLst>
                <a:tab pos="457200" algn="l"/>
              </a:tabLst>
            </a:pPr>
            <a:endParaRPr lang="en-US" sz="2000" dirty="0" smtClean="0">
              <a:ea typeface="Times New Roman" panose="02020603050405020304" pitchFamily="18" charset="0"/>
            </a:endParaRPr>
          </a:p>
          <a:p>
            <a:pPr marL="342900" lvl="1" indent="-342900">
              <a:buFont typeface="Arial" panose="020B0604020202020204" pitchFamily="34" charset="0"/>
              <a:buChar char="•"/>
              <a:tabLst>
                <a:tab pos="457200" algn="l"/>
              </a:tabLst>
            </a:pPr>
            <a:r>
              <a:rPr lang="en-US" sz="2800" dirty="0" smtClean="0">
                <a:ea typeface="Times New Roman" panose="02020603050405020304" pitchFamily="18" charset="0"/>
              </a:rPr>
              <a:t>Check that the tokens from lexical analyzer are placed according to construct or language rules.</a:t>
            </a:r>
          </a:p>
          <a:p>
            <a:pPr marL="342900" lvl="1" indent="-342900">
              <a:buFont typeface="Arial" panose="020B0604020202020204" pitchFamily="34" charset="0"/>
              <a:buChar char="•"/>
              <a:tabLst>
                <a:tab pos="457200" algn="l"/>
              </a:tabLst>
            </a:pPr>
            <a:r>
              <a:rPr lang="en-US" sz="2800" dirty="0" smtClean="0">
                <a:ea typeface="Times New Roman" panose="02020603050405020304" pitchFamily="18" charset="0"/>
              </a:rPr>
              <a:t>Apply Hierarchal structure on token stream.</a:t>
            </a:r>
          </a:p>
          <a:p>
            <a:pPr marL="342900" lvl="1" indent="-342900">
              <a:buFont typeface="Arial" panose="020B0604020202020204" pitchFamily="34" charset="0"/>
              <a:buChar char="•"/>
              <a:tabLst>
                <a:tab pos="457200" algn="l"/>
              </a:tabLst>
            </a:pPr>
            <a:r>
              <a:rPr lang="en-US" sz="2800" dirty="0" smtClean="0">
                <a:ea typeface="Times New Roman" panose="02020603050405020304" pitchFamily="18" charset="0"/>
              </a:rPr>
              <a:t>Different methods are applied to check the correct placement of token in stream.</a:t>
            </a:r>
          </a:p>
          <a:p>
            <a:pPr>
              <a:tabLst>
                <a:tab pos="914400" algn="l"/>
                <a:tab pos="1371600" algn="l"/>
                <a:tab pos="1828800" algn="l"/>
                <a:tab pos="2286000" algn="l"/>
                <a:tab pos="2743200" algn="l"/>
                <a:tab pos="3200400" algn="l"/>
                <a:tab pos="3905250" algn="l"/>
              </a:tabLst>
            </a:pPr>
            <a:r>
              <a:rPr lang="en-US" sz="2000" b="1" dirty="0" smtClean="0">
                <a:ea typeface="Times New Roman" panose="02020603050405020304" pitchFamily="18" charset="0"/>
              </a:rPr>
              <a:t> </a:t>
            </a:r>
          </a:p>
          <a:p>
            <a:pPr>
              <a:tabLst>
                <a:tab pos="914400" algn="l"/>
                <a:tab pos="1371600" algn="l"/>
                <a:tab pos="1828800" algn="l"/>
                <a:tab pos="2286000" algn="l"/>
                <a:tab pos="2743200" algn="l"/>
                <a:tab pos="3200400" algn="l"/>
                <a:tab pos="3905250" algn="l"/>
              </a:tabLst>
            </a:pPr>
            <a:endParaRPr lang="en-US" sz="2000" dirty="0" smtClean="0">
              <a:ea typeface="Times New Roman" panose="02020603050405020304" pitchFamily="18" charset="0"/>
            </a:endParaRPr>
          </a:p>
          <a:p>
            <a:pPr algn="ctr">
              <a:tabLst>
                <a:tab pos="914400" algn="l"/>
                <a:tab pos="1371600" algn="l"/>
                <a:tab pos="1828800" algn="l"/>
                <a:tab pos="2286000" algn="l"/>
                <a:tab pos="2743200" algn="l"/>
                <a:tab pos="3200400" algn="l"/>
                <a:tab pos="3905250" algn="l"/>
              </a:tabLst>
            </a:pPr>
            <a:r>
              <a:rPr lang="en-US" sz="2000" dirty="0" smtClean="0">
                <a:ea typeface="Times New Roman" panose="02020603050405020304" pitchFamily="18" charset="0"/>
              </a:rPr>
              <a:t>.</a:t>
            </a:r>
            <a:endParaRPr lang="en-US" sz="2000" dirty="0">
              <a:ea typeface="Times New Roman" panose="02020603050405020304" pitchFamily="18" charset="0"/>
            </a:endParaRPr>
          </a:p>
        </p:txBody>
      </p:sp>
    </p:spTree>
    <p:extLst>
      <p:ext uri="{BB962C8B-B14F-4D97-AF65-F5344CB8AC3E}">
        <p14:creationId xmlns:p14="http://schemas.microsoft.com/office/powerpoint/2010/main" val="1263300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303019" y="1644134"/>
            <a:ext cx="9967847" cy="4524315"/>
          </a:xfrm>
          <a:prstGeom prst="rect">
            <a:avLst/>
          </a:prstGeom>
        </p:spPr>
        <p:txBody>
          <a:bodyPr wrap="square">
            <a:spAutoFit/>
          </a:bodyPr>
          <a:lstStyle/>
          <a:p>
            <a:pPr algn="ctr">
              <a:tabLst>
                <a:tab pos="914400" algn="l"/>
                <a:tab pos="1371600" algn="l"/>
                <a:tab pos="1828800" algn="l"/>
                <a:tab pos="2286000" algn="l"/>
                <a:tab pos="2743200" algn="l"/>
                <a:tab pos="3200400" algn="l"/>
                <a:tab pos="3905250" algn="l"/>
              </a:tabLst>
            </a:pPr>
            <a:r>
              <a:rPr lang="en-US" sz="4800" b="1" dirty="0"/>
              <a:t>Syntax Analyzer</a:t>
            </a:r>
          </a:p>
          <a:p>
            <a:pPr marL="342900" lvl="1" indent="-342900">
              <a:buFont typeface="Arial" panose="020B0604020202020204" pitchFamily="34" charset="0"/>
              <a:buChar char="•"/>
              <a:tabLst>
                <a:tab pos="457200" algn="l"/>
              </a:tabLst>
            </a:pPr>
            <a:endParaRPr lang="en-US" sz="2000" dirty="0" smtClean="0">
              <a:ea typeface="Times New Roman" panose="02020603050405020304" pitchFamily="18" charset="0"/>
            </a:endParaRPr>
          </a:p>
          <a:p>
            <a:pPr marL="342900" lvl="1" indent="-342900">
              <a:buFont typeface="Arial" panose="020B0604020202020204" pitchFamily="34" charset="0"/>
              <a:buChar char="•"/>
              <a:tabLst>
                <a:tab pos="457200" algn="l"/>
              </a:tabLst>
            </a:pPr>
            <a:endParaRPr lang="en-US" sz="2000" dirty="0" smtClean="0">
              <a:ea typeface="Times New Roman" panose="02020603050405020304" pitchFamily="18" charset="0"/>
            </a:endParaRPr>
          </a:p>
          <a:p>
            <a:pPr marL="342900" lvl="1" indent="-342900">
              <a:buFont typeface="Arial" panose="020B0604020202020204" pitchFamily="34" charset="0"/>
              <a:buChar char="•"/>
              <a:tabLst>
                <a:tab pos="457200" algn="l"/>
              </a:tabLst>
            </a:pPr>
            <a:r>
              <a:rPr lang="en-US" sz="2800" dirty="0" smtClean="0">
                <a:ea typeface="Times New Roman" panose="02020603050405020304" pitchFamily="18" charset="0"/>
              </a:rPr>
              <a:t>Check that the tokens from lexical analyzer are placed according to construct or language rules.</a:t>
            </a:r>
          </a:p>
          <a:p>
            <a:pPr marL="342900" lvl="1" indent="-342900">
              <a:buFont typeface="Arial" panose="020B0604020202020204" pitchFamily="34" charset="0"/>
              <a:buChar char="•"/>
              <a:tabLst>
                <a:tab pos="457200" algn="l"/>
              </a:tabLst>
            </a:pPr>
            <a:r>
              <a:rPr lang="en-US" sz="2800" dirty="0" smtClean="0">
                <a:ea typeface="Times New Roman" panose="02020603050405020304" pitchFamily="18" charset="0"/>
              </a:rPr>
              <a:t>Apply Hierarchal structure on token stream.</a:t>
            </a:r>
          </a:p>
          <a:p>
            <a:pPr marL="342900" lvl="1" indent="-342900">
              <a:buFont typeface="Arial" panose="020B0604020202020204" pitchFamily="34" charset="0"/>
              <a:buChar char="•"/>
              <a:tabLst>
                <a:tab pos="457200" algn="l"/>
              </a:tabLst>
            </a:pPr>
            <a:r>
              <a:rPr lang="en-US" sz="2800" dirty="0" smtClean="0">
                <a:ea typeface="Times New Roman" panose="02020603050405020304" pitchFamily="18" charset="0"/>
              </a:rPr>
              <a:t>Different methods are applied to check the correct placement of token in stream.</a:t>
            </a:r>
          </a:p>
          <a:p>
            <a:pPr>
              <a:tabLst>
                <a:tab pos="914400" algn="l"/>
                <a:tab pos="1371600" algn="l"/>
                <a:tab pos="1828800" algn="l"/>
                <a:tab pos="2286000" algn="l"/>
                <a:tab pos="2743200" algn="l"/>
                <a:tab pos="3200400" algn="l"/>
                <a:tab pos="3905250" algn="l"/>
              </a:tabLst>
            </a:pPr>
            <a:r>
              <a:rPr lang="en-US" sz="2000" b="1" dirty="0" smtClean="0">
                <a:ea typeface="Times New Roman" panose="02020603050405020304" pitchFamily="18" charset="0"/>
              </a:rPr>
              <a:t> </a:t>
            </a:r>
          </a:p>
          <a:p>
            <a:pPr>
              <a:tabLst>
                <a:tab pos="914400" algn="l"/>
                <a:tab pos="1371600" algn="l"/>
                <a:tab pos="1828800" algn="l"/>
                <a:tab pos="2286000" algn="l"/>
                <a:tab pos="2743200" algn="l"/>
                <a:tab pos="3200400" algn="l"/>
                <a:tab pos="3905250" algn="l"/>
              </a:tabLst>
            </a:pPr>
            <a:endParaRPr lang="en-US" sz="2000" dirty="0" smtClean="0">
              <a:ea typeface="Times New Roman" panose="02020603050405020304" pitchFamily="18" charset="0"/>
            </a:endParaRPr>
          </a:p>
          <a:p>
            <a:pPr algn="ctr">
              <a:tabLst>
                <a:tab pos="914400" algn="l"/>
                <a:tab pos="1371600" algn="l"/>
                <a:tab pos="1828800" algn="l"/>
                <a:tab pos="2286000" algn="l"/>
                <a:tab pos="2743200" algn="l"/>
                <a:tab pos="3200400" algn="l"/>
                <a:tab pos="3905250" algn="l"/>
              </a:tabLst>
            </a:pPr>
            <a:r>
              <a:rPr lang="en-US" sz="2000" dirty="0" smtClean="0">
                <a:ea typeface="Times New Roman" panose="02020603050405020304" pitchFamily="18" charset="0"/>
              </a:rPr>
              <a:t>.</a:t>
            </a:r>
            <a:endParaRPr lang="en-US" sz="2000" dirty="0">
              <a:ea typeface="Times New Roman" panose="02020603050405020304" pitchFamily="18" charset="0"/>
            </a:endParaRPr>
          </a:p>
        </p:txBody>
      </p:sp>
    </p:spTree>
    <p:extLst>
      <p:ext uri="{BB962C8B-B14F-4D97-AF65-F5344CB8AC3E}">
        <p14:creationId xmlns:p14="http://schemas.microsoft.com/office/powerpoint/2010/main" val="3785726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303019" y="1644134"/>
            <a:ext cx="9967847" cy="3724096"/>
          </a:xfrm>
          <a:prstGeom prst="rect">
            <a:avLst/>
          </a:prstGeom>
        </p:spPr>
        <p:txBody>
          <a:bodyPr wrap="square">
            <a:spAutoFit/>
          </a:bodyPr>
          <a:lstStyle/>
          <a:p>
            <a:pPr>
              <a:tabLst>
                <a:tab pos="914400" algn="l"/>
                <a:tab pos="1371600" algn="l"/>
                <a:tab pos="1828800" algn="l"/>
                <a:tab pos="2286000" algn="l"/>
                <a:tab pos="2743200" algn="l"/>
                <a:tab pos="3200400" algn="l"/>
                <a:tab pos="3905250" algn="l"/>
              </a:tabLst>
            </a:pPr>
            <a:r>
              <a:rPr lang="en-US" sz="2000" b="1" dirty="0" smtClean="0">
                <a:ea typeface="Times New Roman" panose="02020603050405020304" pitchFamily="18" charset="0"/>
              </a:rPr>
              <a:t> </a:t>
            </a:r>
          </a:p>
          <a:p>
            <a:pPr algn="ctr">
              <a:tabLst>
                <a:tab pos="914400" algn="l"/>
                <a:tab pos="1371600" algn="l"/>
                <a:tab pos="1828800" algn="l"/>
                <a:tab pos="2286000" algn="l"/>
                <a:tab pos="2743200" algn="l"/>
                <a:tab pos="3200400" algn="l"/>
                <a:tab pos="3905250" algn="l"/>
              </a:tabLst>
            </a:pPr>
            <a:r>
              <a:rPr lang="en-US" sz="4800" b="1" dirty="0"/>
              <a:t>Semantic Analyzer</a:t>
            </a:r>
          </a:p>
          <a:p>
            <a:pPr algn="ctr">
              <a:tabLst>
                <a:tab pos="914400" algn="l"/>
                <a:tab pos="1371600" algn="l"/>
                <a:tab pos="1828800" algn="l"/>
                <a:tab pos="2286000" algn="l"/>
                <a:tab pos="2743200" algn="l"/>
                <a:tab pos="3200400" algn="l"/>
                <a:tab pos="3905250" algn="l"/>
              </a:tabLst>
            </a:pPr>
            <a:endParaRPr lang="en-US" sz="2800" b="1" dirty="0"/>
          </a:p>
          <a:p>
            <a:pPr algn="ctr">
              <a:tabLst>
                <a:tab pos="914400" algn="l"/>
                <a:tab pos="1371600" algn="l"/>
                <a:tab pos="1828800" algn="l"/>
                <a:tab pos="2286000" algn="l"/>
                <a:tab pos="2743200" algn="l"/>
                <a:tab pos="3200400" algn="l"/>
                <a:tab pos="3905250" algn="l"/>
              </a:tabLst>
            </a:pPr>
            <a:endParaRPr lang="en-US" sz="2800" b="1" dirty="0"/>
          </a:p>
          <a:p>
            <a:pPr marL="342900" marR="0" lvl="1" indent="-342900">
              <a:spcBef>
                <a:spcPts val="0"/>
              </a:spcBef>
              <a:spcAft>
                <a:spcPts val="0"/>
              </a:spcAft>
              <a:buFont typeface="Arial" panose="020B0604020202020204" pitchFamily="34" charset="0"/>
              <a:buChar char="•"/>
              <a:tabLst>
                <a:tab pos="457200" algn="l"/>
              </a:tabLst>
            </a:pPr>
            <a:r>
              <a:rPr lang="en-US" sz="2800" dirty="0" smtClean="0">
                <a:ea typeface="Times New Roman" panose="02020603050405020304" pitchFamily="18" charset="0"/>
              </a:rPr>
              <a:t>Analyzes meaning of each statement in </a:t>
            </a:r>
            <a:r>
              <a:rPr lang="en-US" sz="2800" dirty="0" err="1" smtClean="0">
                <a:ea typeface="Times New Roman" panose="02020603050405020304" pitchFamily="18" charset="0"/>
              </a:rPr>
              <a:t>pgm</a:t>
            </a:r>
            <a:r>
              <a:rPr lang="en-US" sz="2800" dirty="0" smtClean="0">
                <a:ea typeface="Times New Roman" panose="02020603050405020304" pitchFamily="18" charset="0"/>
              </a:rPr>
              <a:t>.</a:t>
            </a:r>
          </a:p>
          <a:p>
            <a:pPr marL="342900" marR="0" lvl="1" indent="-342900">
              <a:spcBef>
                <a:spcPts val="0"/>
              </a:spcBef>
              <a:spcAft>
                <a:spcPts val="0"/>
              </a:spcAft>
              <a:buFont typeface="Arial" panose="020B0604020202020204" pitchFamily="34" charset="0"/>
              <a:buChar char="•"/>
              <a:tabLst>
                <a:tab pos="457200" algn="l"/>
              </a:tabLst>
            </a:pPr>
            <a:r>
              <a:rPr lang="en-US" sz="2800" dirty="0" smtClean="0">
                <a:ea typeface="Times New Roman" panose="02020603050405020304" pitchFamily="18" charset="0"/>
              </a:rPr>
              <a:t>Gives o/p in form of parse tree.</a:t>
            </a:r>
          </a:p>
          <a:p>
            <a:pPr marL="342900" lvl="1" indent="-342900">
              <a:buFont typeface="Arial" panose="020B0604020202020204" pitchFamily="34" charset="0"/>
              <a:buChar char="•"/>
              <a:tabLst>
                <a:tab pos="457200" algn="l"/>
              </a:tabLst>
            </a:pPr>
            <a:r>
              <a:rPr lang="en-US" sz="2800" dirty="0" smtClean="0">
                <a:ea typeface="Times New Roman" panose="02020603050405020304" pitchFamily="18" charset="0"/>
              </a:rPr>
              <a:t>It will detect all possible logical errors like type mismatch or out of scope variable</a:t>
            </a:r>
            <a:r>
              <a:rPr lang="en-US" sz="2000" dirty="0" smtClean="0">
                <a:ea typeface="Times New Roman" panose="02020603050405020304" pitchFamily="18" charset="0"/>
              </a:rPr>
              <a:t>.</a:t>
            </a:r>
            <a:endParaRPr lang="en-US" sz="2000" dirty="0">
              <a:ea typeface="Times New Roman" panose="02020603050405020304" pitchFamily="18" charset="0"/>
            </a:endParaRPr>
          </a:p>
        </p:txBody>
      </p:sp>
    </p:spTree>
    <p:extLst>
      <p:ext uri="{BB962C8B-B14F-4D97-AF65-F5344CB8AC3E}">
        <p14:creationId xmlns:p14="http://schemas.microsoft.com/office/powerpoint/2010/main" val="3408526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303019" y="1712714"/>
            <a:ext cx="9967847" cy="3847207"/>
          </a:xfrm>
          <a:prstGeom prst="rect">
            <a:avLst/>
          </a:prstGeom>
        </p:spPr>
        <p:txBody>
          <a:bodyPr wrap="square">
            <a:spAutoFit/>
          </a:bodyPr>
          <a:lstStyle/>
          <a:p>
            <a:pPr algn="ctr"/>
            <a:r>
              <a:rPr lang="en-US" sz="4000" b="1" dirty="0"/>
              <a:t>Intermediate Code Generator</a:t>
            </a:r>
            <a:r>
              <a:rPr lang="en-US" b="1" u="sng" dirty="0" smtClean="0"/>
              <a:t/>
            </a:r>
            <a:br>
              <a:rPr lang="en-US" b="1" u="sng" dirty="0" smtClean="0"/>
            </a:br>
            <a:endParaRPr lang="en-US" b="1" u="sng" dirty="0" smtClean="0"/>
          </a:p>
          <a:p>
            <a:pPr algn="ctr"/>
            <a:endParaRPr lang="en-US" b="1" u="sng" dirty="0" smtClean="0"/>
          </a:p>
          <a:p>
            <a:pPr lvl="1"/>
            <a:r>
              <a:rPr lang="en-US" sz="2800" dirty="0" smtClean="0">
                <a:ea typeface="Times New Roman" panose="02020603050405020304" pitchFamily="18" charset="0"/>
              </a:rPr>
              <a:t>Generate a </a:t>
            </a:r>
            <a:r>
              <a:rPr lang="en-US" sz="2800" dirty="0" err="1" smtClean="0">
                <a:ea typeface="Times New Roman" panose="02020603050405020304" pitchFamily="18" charset="0"/>
              </a:rPr>
              <a:t>pgm</a:t>
            </a:r>
            <a:r>
              <a:rPr lang="en-US" sz="2800" dirty="0" smtClean="0">
                <a:ea typeface="Times New Roman" panose="02020603050405020304" pitchFamily="18" charset="0"/>
              </a:rPr>
              <a:t> for an abstract m/c.</a:t>
            </a:r>
          </a:p>
          <a:p>
            <a:pPr lvl="1"/>
            <a:r>
              <a:rPr lang="en-US" sz="2800" dirty="0" smtClean="0">
                <a:ea typeface="Times New Roman" panose="02020603050405020304" pitchFamily="18" charset="0"/>
              </a:rPr>
              <a:t>Intermediate representation should be easy to produce.</a:t>
            </a:r>
          </a:p>
          <a:p>
            <a:pPr lvl="1"/>
            <a:r>
              <a:rPr lang="en-US" sz="2800" dirty="0" smtClean="0">
                <a:ea typeface="Times New Roman" panose="02020603050405020304" pitchFamily="18" charset="0"/>
              </a:rPr>
              <a:t>It should be easy to translate into target </a:t>
            </a:r>
            <a:r>
              <a:rPr lang="en-US" sz="2800" dirty="0" err="1" smtClean="0">
                <a:ea typeface="Times New Roman" panose="02020603050405020304" pitchFamily="18" charset="0"/>
              </a:rPr>
              <a:t>pgm</a:t>
            </a:r>
            <a:r>
              <a:rPr lang="en-US" sz="2800" dirty="0" smtClean="0">
                <a:ea typeface="Times New Roman" panose="02020603050405020304" pitchFamily="18" charset="0"/>
              </a:rPr>
              <a:t>.</a:t>
            </a:r>
          </a:p>
          <a:p>
            <a:pPr lvl="1"/>
            <a:r>
              <a:rPr lang="en-US" sz="2800" dirty="0" smtClean="0">
                <a:ea typeface="Times New Roman" panose="02020603050405020304" pitchFamily="18" charset="0"/>
              </a:rPr>
              <a:t>Also called some times 3-address code which is like assembly language for a m/c in which every memory location acts like register</a:t>
            </a:r>
            <a:r>
              <a:rPr lang="en-US" sz="2000" dirty="0" smtClean="0">
                <a:ea typeface="Times New Roman" panose="02020603050405020304" pitchFamily="18" charset="0"/>
              </a:rPr>
              <a:t>.</a:t>
            </a:r>
          </a:p>
        </p:txBody>
      </p:sp>
    </p:spTree>
    <p:extLst>
      <p:ext uri="{BB962C8B-B14F-4D97-AF65-F5344CB8AC3E}">
        <p14:creationId xmlns:p14="http://schemas.microsoft.com/office/powerpoint/2010/main" val="1928161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645484" y="1683867"/>
            <a:ext cx="6472741" cy="564748"/>
          </a:xfrm>
          <a:prstGeom prst="rect">
            <a:avLst/>
          </a:prstGeom>
        </p:spPr>
        <p:txBody>
          <a:bodyPr vert="horz" wrap="square" lIns="0" tIns="10646" rIns="0" bIns="0" rtlCol="0" anchor="ctr">
            <a:spAutoFit/>
          </a:bodyPr>
          <a:lstStyle/>
          <a:p>
            <a:pPr algn="ctr"/>
            <a:r>
              <a:rPr lang="en-US" sz="4000" b="1" kern="0" dirty="0" smtClean="0">
                <a:latin typeface="+mj-lt"/>
              </a:rPr>
              <a:t>A Language Processing System </a:t>
            </a:r>
          </a:p>
        </p:txBody>
      </p:sp>
      <p:sp>
        <p:nvSpPr>
          <p:cNvPr id="50" name="Rectangle 49"/>
          <p:cNvSpPr/>
          <p:nvPr/>
        </p:nvSpPr>
        <p:spPr>
          <a:xfrm>
            <a:off x="937260" y="2320963"/>
            <a:ext cx="10652760" cy="4524315"/>
          </a:xfrm>
          <a:prstGeom prst="rect">
            <a:avLst/>
          </a:prstGeom>
        </p:spPr>
        <p:txBody>
          <a:bodyPr wrap="square">
            <a:spAutoFit/>
          </a:bodyPr>
          <a:lstStyle/>
          <a:p>
            <a:r>
              <a:rPr lang="en-US" sz="3600" b="1" kern="0" dirty="0" smtClean="0">
                <a:latin typeface="+mj-lt"/>
              </a:rPr>
              <a:t>Preprocessor</a:t>
            </a:r>
            <a:endParaRPr lang="en-US" sz="3600" b="1" kern="0" dirty="0">
              <a:latin typeface="+mj-lt"/>
            </a:endParaRPr>
          </a:p>
          <a:p>
            <a:pPr algn="ctr"/>
            <a:endParaRPr lang="en-US" sz="2800" b="1" kern="0" dirty="0">
              <a:latin typeface="+mj-lt"/>
            </a:endParaRPr>
          </a:p>
          <a:p>
            <a:r>
              <a:rPr lang="en-US" sz="2800" kern="0" dirty="0"/>
              <a:t>Produce I/p to compiler. They may perform</a:t>
            </a:r>
            <a:endParaRPr lang="en-US" sz="2800" b="1" u="sng" kern="0" dirty="0"/>
          </a:p>
          <a:p>
            <a:pPr marL="302575" indent="-302575">
              <a:buFont typeface="+mj-lt"/>
              <a:buAutoNum type="arabicPeriod"/>
              <a:tabLst>
                <a:tab pos="403433" algn="l"/>
              </a:tabLst>
            </a:pPr>
            <a:r>
              <a:rPr lang="en-US" sz="2800" b="1" dirty="0">
                <a:ea typeface="Times New Roman" panose="02020603050405020304" pitchFamily="18" charset="0"/>
              </a:rPr>
              <a:t>Macro processing</a:t>
            </a:r>
            <a:r>
              <a:rPr lang="en-US" sz="2800" dirty="0">
                <a:ea typeface="Times New Roman" panose="02020603050405020304" pitchFamily="18" charset="0"/>
              </a:rPr>
              <a:t>: shorthand for longer construct.</a:t>
            </a:r>
          </a:p>
          <a:p>
            <a:pPr marL="302575" indent="-302575">
              <a:buFont typeface="+mj-lt"/>
              <a:buAutoNum type="arabicPeriod"/>
              <a:tabLst>
                <a:tab pos="403433" algn="l"/>
              </a:tabLst>
            </a:pPr>
            <a:r>
              <a:rPr lang="en-US" sz="2800" b="1" dirty="0">
                <a:ea typeface="Times New Roman" panose="02020603050405020304" pitchFamily="18" charset="0"/>
              </a:rPr>
              <a:t>File inclusion: </a:t>
            </a:r>
            <a:r>
              <a:rPr lang="en-US" sz="2800" dirty="0">
                <a:ea typeface="Times New Roman" panose="02020603050405020304" pitchFamily="18" charset="0"/>
              </a:rPr>
              <a:t>separate module can be used by including their file for example:  #include &lt;</a:t>
            </a:r>
            <a:r>
              <a:rPr lang="en-US" sz="2800" dirty="0" err="1">
                <a:ea typeface="Times New Roman" panose="02020603050405020304" pitchFamily="18" charset="0"/>
              </a:rPr>
              <a:t>iostream</a:t>
            </a:r>
            <a:r>
              <a:rPr lang="en-US" sz="2800" dirty="0">
                <a:ea typeface="Times New Roman" panose="02020603050405020304" pitchFamily="18" charset="0"/>
              </a:rPr>
              <a:t>&gt;</a:t>
            </a:r>
          </a:p>
          <a:p>
            <a:pPr marL="302575" indent="-302575">
              <a:buFont typeface="+mj-lt"/>
              <a:buAutoNum type="arabicPeriod"/>
              <a:tabLst>
                <a:tab pos="403433" algn="l"/>
              </a:tabLst>
            </a:pPr>
            <a:r>
              <a:rPr lang="en-US" sz="2800" dirty="0">
                <a:ea typeface="Times New Roman" panose="02020603050405020304" pitchFamily="18" charset="0"/>
              </a:rPr>
              <a:t> </a:t>
            </a:r>
            <a:r>
              <a:rPr lang="en-US" sz="2800" b="1" dirty="0">
                <a:ea typeface="Times New Roman" panose="02020603050405020304" pitchFamily="18" charset="0"/>
              </a:rPr>
              <a:t>Rational preprocessors</a:t>
            </a:r>
            <a:r>
              <a:rPr lang="en-US" sz="2800" dirty="0">
                <a:ea typeface="Times New Roman" panose="02020603050405020304" pitchFamily="18" charset="0"/>
              </a:rPr>
              <a:t>: give support for additional facilities which are not included in compiler itself.</a:t>
            </a:r>
          </a:p>
          <a:p>
            <a:pPr marL="302575" indent="-302575">
              <a:buFont typeface="+mj-lt"/>
              <a:buAutoNum type="arabicPeriod"/>
              <a:tabLst>
                <a:tab pos="403433" algn="l"/>
              </a:tabLst>
            </a:pPr>
            <a:r>
              <a:rPr lang="en-US" sz="2800" b="1" dirty="0">
                <a:ea typeface="Times New Roman" panose="02020603050405020304" pitchFamily="18" charset="0"/>
              </a:rPr>
              <a:t>Language Extension</a:t>
            </a:r>
            <a:r>
              <a:rPr lang="en-US" sz="2800" dirty="0">
                <a:ea typeface="Times New Roman" panose="02020603050405020304" pitchFamily="18" charset="0"/>
              </a:rPr>
              <a:t>: may include extra capabilities.</a:t>
            </a:r>
          </a:p>
          <a:p>
            <a:r>
              <a:rPr lang="en-US" sz="2800" dirty="0">
                <a:ea typeface="Times New Roman" panose="02020603050405020304" pitchFamily="18" charset="0"/>
              </a:rPr>
              <a:t> </a:t>
            </a:r>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3284013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303019" y="1712714"/>
            <a:ext cx="9967847" cy="4739759"/>
          </a:xfrm>
          <a:prstGeom prst="rect">
            <a:avLst/>
          </a:prstGeom>
        </p:spPr>
        <p:txBody>
          <a:bodyPr wrap="square">
            <a:spAutoFit/>
          </a:bodyPr>
          <a:lstStyle/>
          <a:p>
            <a:pPr algn="ctr"/>
            <a:r>
              <a:rPr lang="en-US" sz="4000" b="1" dirty="0"/>
              <a:t>Intermediate Code Generator</a:t>
            </a:r>
            <a:r>
              <a:rPr lang="en-US" b="1" u="sng" dirty="0" smtClean="0"/>
              <a:t/>
            </a:r>
            <a:br>
              <a:rPr lang="en-US" b="1" u="sng" dirty="0" smtClean="0"/>
            </a:br>
            <a:endParaRPr lang="en-US" b="1" u="sng" dirty="0" smtClean="0"/>
          </a:p>
          <a:p>
            <a:pPr lvl="1"/>
            <a:endParaRPr lang="en-US" sz="2000" dirty="0" smtClean="0">
              <a:ea typeface="Times New Roman" panose="02020603050405020304" pitchFamily="18" charset="0"/>
            </a:endParaRPr>
          </a:p>
          <a:p>
            <a:pPr lvl="1"/>
            <a:r>
              <a:rPr lang="en-US" sz="2800" dirty="0" smtClean="0">
                <a:ea typeface="Times New Roman" panose="02020603050405020304" pitchFamily="18" charset="0"/>
              </a:rPr>
              <a:t>For Example: 		</a:t>
            </a:r>
            <a:r>
              <a:rPr lang="en-US" sz="2800" b="1" dirty="0" smtClean="0">
                <a:ea typeface="Times New Roman" panose="02020603050405020304" pitchFamily="18" charset="0"/>
              </a:rPr>
              <a:t>a  =  b  +  c  *  d  /  f</a:t>
            </a:r>
          </a:p>
          <a:p>
            <a:pPr lvl="1"/>
            <a:endParaRPr lang="en-US" sz="2800" b="1" dirty="0" smtClean="0">
              <a:ea typeface="Times New Roman" panose="02020603050405020304" pitchFamily="18" charset="0"/>
            </a:endParaRPr>
          </a:p>
          <a:p>
            <a:pPr lvl="1"/>
            <a:r>
              <a:rPr lang="en-US" sz="2800" dirty="0" smtClean="0">
                <a:ea typeface="Times New Roman" panose="02020603050405020304" pitchFamily="18" charset="0"/>
              </a:rPr>
              <a:t>Intermediate code for above example:</a:t>
            </a:r>
          </a:p>
          <a:p>
            <a:pPr lvl="8"/>
            <a:r>
              <a:rPr lang="en-US" sz="2800" b="1" dirty="0" smtClean="0">
                <a:ea typeface="Times New Roman" panose="02020603050405020304" pitchFamily="18" charset="0"/>
              </a:rPr>
              <a:t>T1  =  c  *  d</a:t>
            </a:r>
          </a:p>
          <a:p>
            <a:pPr lvl="8"/>
            <a:r>
              <a:rPr lang="en-US" sz="2800" b="1" dirty="0" smtClean="0">
                <a:ea typeface="Times New Roman" panose="02020603050405020304" pitchFamily="18" charset="0"/>
              </a:rPr>
              <a:t>T2  =  T1 /  f</a:t>
            </a:r>
          </a:p>
          <a:p>
            <a:pPr lvl="8"/>
            <a:r>
              <a:rPr lang="en-US" sz="2800" b="1" dirty="0" smtClean="0">
                <a:ea typeface="Times New Roman" panose="02020603050405020304" pitchFamily="18" charset="0"/>
              </a:rPr>
              <a:t>T3  =  b  +  T2</a:t>
            </a:r>
          </a:p>
          <a:p>
            <a:pPr lvl="8"/>
            <a:r>
              <a:rPr lang="en-US" sz="2800" b="1" dirty="0" smtClean="0">
                <a:ea typeface="Times New Roman" panose="02020603050405020304" pitchFamily="18" charset="0"/>
              </a:rPr>
              <a:t>A  =  T3</a:t>
            </a:r>
          </a:p>
          <a:p>
            <a:pPr lvl="1"/>
            <a:r>
              <a:rPr lang="en-US" sz="2800" dirty="0" smtClean="0">
                <a:ea typeface="Times New Roman" panose="02020603050405020304" pitchFamily="18" charset="0"/>
              </a:rPr>
              <a:t>* can also be in some other format </a:t>
            </a:r>
            <a:endParaRPr lang="en-US" sz="2800" dirty="0">
              <a:ea typeface="Times New Roman" panose="02020603050405020304" pitchFamily="18" charset="0"/>
            </a:endParaRPr>
          </a:p>
        </p:txBody>
      </p:sp>
    </p:spTree>
    <p:extLst>
      <p:ext uri="{BB962C8B-B14F-4D97-AF65-F5344CB8AC3E}">
        <p14:creationId xmlns:p14="http://schemas.microsoft.com/office/powerpoint/2010/main" val="1958085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303019" y="1712714"/>
            <a:ext cx="9967847" cy="5201424"/>
          </a:xfrm>
          <a:prstGeom prst="rect">
            <a:avLst/>
          </a:prstGeom>
        </p:spPr>
        <p:txBody>
          <a:bodyPr wrap="square">
            <a:spAutoFit/>
          </a:bodyPr>
          <a:lstStyle/>
          <a:p>
            <a:pPr algn="ctr"/>
            <a:r>
              <a:rPr lang="en-US" sz="4800" b="1" dirty="0"/>
              <a:t>Code Optimizer</a:t>
            </a:r>
          </a:p>
          <a:p>
            <a:pPr algn="ctr"/>
            <a:endParaRPr lang="en-US" sz="3200" b="1" dirty="0"/>
          </a:p>
          <a:p>
            <a:pPr lvl="1"/>
            <a:r>
              <a:rPr lang="en-US" sz="2800" dirty="0" smtClean="0"/>
              <a:t>Improves intermediate code so that faster running m/c code results</a:t>
            </a:r>
          </a:p>
          <a:p>
            <a:pPr lvl="1"/>
            <a:r>
              <a:rPr lang="en-US" sz="2800" dirty="0" smtClean="0"/>
              <a:t>It decreases the redundancy in code</a:t>
            </a:r>
          </a:p>
          <a:p>
            <a:pPr lvl="1"/>
            <a:r>
              <a:rPr lang="en-US" sz="2800" dirty="0" smtClean="0"/>
              <a:t>E.g. 		</a:t>
            </a:r>
            <a:r>
              <a:rPr lang="en-US" sz="2800" b="1" dirty="0" smtClean="0"/>
              <a:t>a  =  a  *  1</a:t>
            </a:r>
          </a:p>
          <a:p>
            <a:pPr lvl="1"/>
            <a:r>
              <a:rPr lang="en-US" sz="2800" dirty="0" smtClean="0"/>
              <a:t>E.g.		</a:t>
            </a:r>
            <a:r>
              <a:rPr lang="en-US" sz="2800" b="1" dirty="0" smtClean="0"/>
              <a:t>x  =  x  +  0</a:t>
            </a:r>
          </a:p>
          <a:p>
            <a:pPr lvl="1"/>
            <a:endParaRPr lang="en-US" sz="2800" b="1" dirty="0" smtClean="0"/>
          </a:p>
          <a:p>
            <a:pPr lvl="1"/>
            <a:r>
              <a:rPr lang="en-US" sz="2800" dirty="0" smtClean="0"/>
              <a:t>Increases speed by removing redundancy</a:t>
            </a:r>
          </a:p>
          <a:p>
            <a:pPr lvl="1"/>
            <a:r>
              <a:rPr lang="en-US" sz="2800" dirty="0" smtClean="0"/>
              <a:t>E.g.		</a:t>
            </a:r>
            <a:r>
              <a:rPr lang="en-US" sz="2800" b="1" dirty="0" smtClean="0"/>
              <a:t>x  =  y  ^  2   </a:t>
            </a:r>
            <a:r>
              <a:rPr lang="en-US" sz="2800" b="1" dirty="0" smtClean="0">
                <a:sym typeface="Symbol" panose="05050102010706020507" pitchFamily="18" charset="2"/>
              </a:rPr>
              <a:t></a:t>
            </a:r>
            <a:r>
              <a:rPr lang="en-US" sz="2800" b="1" dirty="0" smtClean="0"/>
              <a:t>	x  =  y  *  y</a:t>
            </a:r>
          </a:p>
          <a:p>
            <a:endParaRPr lang="en-US" sz="2800" dirty="0"/>
          </a:p>
        </p:txBody>
      </p:sp>
    </p:spTree>
    <p:extLst>
      <p:ext uri="{BB962C8B-B14F-4D97-AF65-F5344CB8AC3E}">
        <p14:creationId xmlns:p14="http://schemas.microsoft.com/office/powerpoint/2010/main" val="2767092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303019" y="1712714"/>
            <a:ext cx="9967847" cy="4708981"/>
          </a:xfrm>
          <a:prstGeom prst="rect">
            <a:avLst/>
          </a:prstGeom>
        </p:spPr>
        <p:txBody>
          <a:bodyPr wrap="square">
            <a:spAutoFit/>
          </a:bodyPr>
          <a:lstStyle/>
          <a:p>
            <a:pPr algn="ctr"/>
            <a:r>
              <a:rPr lang="en-US" sz="4800" b="1" dirty="0"/>
              <a:t>Code Optimizer</a:t>
            </a:r>
          </a:p>
          <a:p>
            <a:endParaRPr lang="en-US" sz="2800" dirty="0" smtClean="0"/>
          </a:p>
          <a:p>
            <a:pPr lvl="1"/>
            <a:r>
              <a:rPr lang="en-US" sz="2800" dirty="0" smtClean="0"/>
              <a:t>Similarly,</a:t>
            </a:r>
          </a:p>
          <a:p>
            <a:pPr lvl="6"/>
            <a:r>
              <a:rPr lang="en-US" sz="2800" b="1" dirty="0" smtClean="0"/>
              <a:t>Temp1  =  </a:t>
            </a:r>
            <a:r>
              <a:rPr lang="en-US" sz="2800" b="1" dirty="0" err="1" smtClean="0"/>
              <a:t>intToReal</a:t>
            </a:r>
            <a:r>
              <a:rPr lang="en-US" sz="2800" b="1" dirty="0" smtClean="0"/>
              <a:t> (60)</a:t>
            </a:r>
          </a:p>
          <a:p>
            <a:pPr lvl="6"/>
            <a:r>
              <a:rPr lang="en-US" sz="2800" b="1" dirty="0" smtClean="0"/>
              <a:t>Temp2  =  id3  *  Temp1</a:t>
            </a:r>
          </a:p>
          <a:p>
            <a:pPr lvl="6"/>
            <a:r>
              <a:rPr lang="en-US" sz="2800" b="1" dirty="0" smtClean="0"/>
              <a:t>Temp3  =  id2  +  Temp2</a:t>
            </a:r>
          </a:p>
          <a:p>
            <a:pPr lvl="6"/>
            <a:r>
              <a:rPr lang="en-US" sz="2800" b="1" dirty="0" smtClean="0"/>
              <a:t>id1       =  Temp3</a:t>
            </a:r>
          </a:p>
          <a:p>
            <a:r>
              <a:rPr lang="en-US" sz="2800" dirty="0" smtClean="0"/>
              <a:t> </a:t>
            </a:r>
          </a:p>
          <a:p>
            <a:pPr lvl="3"/>
            <a:r>
              <a:rPr lang="en-US" sz="2800" dirty="0" smtClean="0">
                <a:sym typeface="Symbol" panose="05050102010706020507" pitchFamily="18" charset="2"/>
              </a:rPr>
              <a:t></a:t>
            </a:r>
            <a:r>
              <a:rPr lang="en-US" sz="2800" dirty="0" smtClean="0"/>
              <a:t>		</a:t>
            </a:r>
            <a:r>
              <a:rPr lang="en-US" sz="2800" b="1" dirty="0" smtClean="0"/>
              <a:t>Temp1  =  id3  *  60.0</a:t>
            </a:r>
          </a:p>
          <a:p>
            <a:pPr lvl="3"/>
            <a:r>
              <a:rPr lang="en-US" sz="2800" b="1" dirty="0" smtClean="0"/>
              <a:t>                        id1        =  id2  +  Temp1</a:t>
            </a:r>
            <a:endParaRPr lang="en-US" sz="2800" b="1" dirty="0"/>
          </a:p>
        </p:txBody>
      </p:sp>
    </p:spTree>
    <p:extLst>
      <p:ext uri="{BB962C8B-B14F-4D97-AF65-F5344CB8AC3E}">
        <p14:creationId xmlns:p14="http://schemas.microsoft.com/office/powerpoint/2010/main" val="1283463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874519" y="1506974"/>
            <a:ext cx="9967847" cy="5447645"/>
          </a:xfrm>
          <a:prstGeom prst="rect">
            <a:avLst/>
          </a:prstGeom>
        </p:spPr>
        <p:txBody>
          <a:bodyPr wrap="square">
            <a:spAutoFit/>
          </a:bodyPr>
          <a:lstStyle/>
          <a:p>
            <a:pPr algn="ctr"/>
            <a:r>
              <a:rPr lang="en-US" sz="4800" b="1" dirty="0" smtClean="0"/>
              <a:t>Code Generator</a:t>
            </a:r>
            <a:endParaRPr lang="en-US" sz="4400" b="1" dirty="0" smtClean="0"/>
          </a:p>
          <a:p>
            <a:pPr marL="285750" indent="-285750">
              <a:buFont typeface="Arial" panose="020B0604020202020204" pitchFamily="34" charset="0"/>
              <a:buChar char="•"/>
            </a:pPr>
            <a:r>
              <a:rPr lang="en-US" sz="4400" dirty="0" smtClean="0"/>
              <a:t>Target code is generated</a:t>
            </a:r>
          </a:p>
          <a:p>
            <a:r>
              <a:rPr lang="en-US" sz="3600" dirty="0" smtClean="0"/>
              <a:t> </a:t>
            </a:r>
          </a:p>
          <a:p>
            <a:pPr algn="ctr"/>
            <a:r>
              <a:rPr lang="en-US" sz="4800" b="1" dirty="0" smtClean="0"/>
              <a:t>Analysis Model of Compilation</a:t>
            </a:r>
            <a:endParaRPr lang="en-US" sz="4400" dirty="0" smtClean="0"/>
          </a:p>
          <a:p>
            <a:pPr marL="285750" indent="-285750">
              <a:buFont typeface="Arial" panose="020B0604020202020204" pitchFamily="34" charset="0"/>
              <a:buChar char="•"/>
            </a:pPr>
            <a:r>
              <a:rPr lang="en-US" sz="4400" dirty="0" smtClean="0"/>
              <a:t>Includes 1</a:t>
            </a:r>
            <a:r>
              <a:rPr lang="en-US" sz="4400" baseline="30000" dirty="0" smtClean="0"/>
              <a:t>st</a:t>
            </a:r>
            <a:r>
              <a:rPr lang="en-US" sz="4400" dirty="0" smtClean="0"/>
              <a:t> 3 phases</a:t>
            </a:r>
          </a:p>
          <a:p>
            <a:r>
              <a:rPr lang="en-US" sz="3600" dirty="0" smtClean="0"/>
              <a:t> </a:t>
            </a:r>
            <a:endParaRPr lang="en-US" sz="4800" dirty="0" smtClean="0"/>
          </a:p>
          <a:p>
            <a:pPr algn="ctr"/>
            <a:r>
              <a:rPr lang="en-US" sz="4800" b="1" dirty="0" smtClean="0"/>
              <a:t>Synthesis Model of Compilation</a:t>
            </a:r>
            <a:endParaRPr lang="en-US" sz="3600" dirty="0" smtClean="0"/>
          </a:p>
          <a:p>
            <a:pPr marL="285750" indent="-285750">
              <a:buFont typeface="Arial" panose="020B0604020202020204" pitchFamily="34" charset="0"/>
              <a:buChar char="•"/>
            </a:pPr>
            <a:r>
              <a:rPr lang="en-US" sz="4400" dirty="0" smtClean="0"/>
              <a:t>Includes last 3 phases</a:t>
            </a:r>
            <a:endParaRPr lang="en-US" sz="4400" dirty="0"/>
          </a:p>
        </p:txBody>
      </p:sp>
    </p:spTree>
    <p:extLst>
      <p:ext uri="{BB962C8B-B14F-4D97-AF65-F5344CB8AC3E}">
        <p14:creationId xmlns:p14="http://schemas.microsoft.com/office/powerpoint/2010/main" val="2638376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506974"/>
            <a:ext cx="9967847" cy="4893647"/>
          </a:xfrm>
          <a:prstGeom prst="rect">
            <a:avLst/>
          </a:prstGeom>
        </p:spPr>
        <p:txBody>
          <a:bodyPr wrap="square">
            <a:spAutoFit/>
          </a:bodyPr>
          <a:lstStyle/>
          <a:p>
            <a:pPr algn="ctr"/>
            <a:r>
              <a:rPr lang="en-US" sz="4800" b="1" dirty="0" smtClean="0"/>
              <a:t>Other Tools that Use the Analysis-Synthesis Model</a:t>
            </a:r>
          </a:p>
          <a:p>
            <a:pPr algn="ctr"/>
            <a:endParaRPr lang="en-US" sz="4800" b="1" dirty="0" smtClean="0"/>
          </a:p>
          <a:p>
            <a:pPr lvl="2"/>
            <a:r>
              <a:rPr lang="en-US" sz="2400" dirty="0" smtClean="0"/>
              <a:t>• </a:t>
            </a:r>
            <a:r>
              <a:rPr lang="en-US" sz="2400" dirty="0"/>
              <a:t>Editors (syntax highlighting) </a:t>
            </a:r>
            <a:endParaRPr lang="en-US" sz="2400" dirty="0" smtClean="0"/>
          </a:p>
          <a:p>
            <a:pPr lvl="2"/>
            <a:r>
              <a:rPr lang="en-US" sz="2400" dirty="0" smtClean="0"/>
              <a:t>• </a:t>
            </a:r>
            <a:r>
              <a:rPr lang="en-US" sz="2400" dirty="0"/>
              <a:t>Pretty printers (e.g. </a:t>
            </a:r>
            <a:r>
              <a:rPr lang="en-US" sz="2400" dirty="0" err="1"/>
              <a:t>Doxygen</a:t>
            </a:r>
            <a:r>
              <a:rPr lang="en-US" sz="2400" dirty="0"/>
              <a:t>) </a:t>
            </a:r>
            <a:endParaRPr lang="en-US" sz="2400" dirty="0" smtClean="0"/>
          </a:p>
          <a:p>
            <a:pPr lvl="2"/>
            <a:r>
              <a:rPr lang="en-US" sz="2400" dirty="0" smtClean="0"/>
              <a:t>• </a:t>
            </a:r>
            <a:r>
              <a:rPr lang="en-US" sz="2400" dirty="0"/>
              <a:t>Static checkers (e.g. Lint and Splint) </a:t>
            </a:r>
            <a:endParaRPr lang="en-US" sz="2400" dirty="0" smtClean="0"/>
          </a:p>
          <a:p>
            <a:pPr lvl="2"/>
            <a:r>
              <a:rPr lang="en-US" sz="2400" dirty="0" smtClean="0"/>
              <a:t>• </a:t>
            </a:r>
            <a:r>
              <a:rPr lang="en-US" sz="2400" dirty="0"/>
              <a:t>Interpreters </a:t>
            </a:r>
            <a:endParaRPr lang="en-US" sz="2400" dirty="0" smtClean="0"/>
          </a:p>
          <a:p>
            <a:pPr lvl="2"/>
            <a:r>
              <a:rPr lang="en-US" sz="2400" dirty="0" smtClean="0"/>
              <a:t>• </a:t>
            </a:r>
            <a:r>
              <a:rPr lang="en-US" sz="2400" dirty="0"/>
              <a:t>Text formatters (e.g. </a:t>
            </a:r>
            <a:r>
              <a:rPr lang="en-US" sz="2400" dirty="0" err="1"/>
              <a:t>TeX</a:t>
            </a:r>
            <a:r>
              <a:rPr lang="en-US" sz="2400" dirty="0"/>
              <a:t> and </a:t>
            </a:r>
            <a:r>
              <a:rPr lang="en-US" sz="2400" dirty="0" err="1"/>
              <a:t>LaTeX</a:t>
            </a:r>
            <a:r>
              <a:rPr lang="en-US" sz="2400" dirty="0"/>
              <a:t>) </a:t>
            </a:r>
            <a:endParaRPr lang="en-US" sz="2400" dirty="0" smtClean="0"/>
          </a:p>
          <a:p>
            <a:pPr lvl="2"/>
            <a:r>
              <a:rPr lang="en-US" sz="2400" dirty="0" smtClean="0"/>
              <a:t>• </a:t>
            </a:r>
            <a:r>
              <a:rPr lang="en-US" sz="2400" dirty="0"/>
              <a:t>Silicon compilers (e.g. VHDL) </a:t>
            </a:r>
            <a:endParaRPr lang="en-US" sz="2400" dirty="0" smtClean="0"/>
          </a:p>
          <a:p>
            <a:pPr lvl="2"/>
            <a:r>
              <a:rPr lang="en-US" sz="2400" dirty="0" smtClean="0"/>
              <a:t>• </a:t>
            </a:r>
            <a:r>
              <a:rPr lang="en-US" sz="2400" dirty="0"/>
              <a:t>Query interpreters/compilers (Databases)</a:t>
            </a:r>
          </a:p>
        </p:txBody>
      </p:sp>
    </p:spTree>
    <p:extLst>
      <p:ext uri="{BB962C8B-B14F-4D97-AF65-F5344CB8AC3E}">
        <p14:creationId xmlns:p14="http://schemas.microsoft.com/office/powerpoint/2010/main" val="2898803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758434"/>
            <a:ext cx="9967847" cy="4893647"/>
          </a:xfrm>
          <a:prstGeom prst="rect">
            <a:avLst/>
          </a:prstGeom>
        </p:spPr>
        <p:txBody>
          <a:bodyPr wrap="square">
            <a:spAutoFit/>
          </a:bodyPr>
          <a:lstStyle/>
          <a:p>
            <a:pPr algn="ctr"/>
            <a:r>
              <a:rPr lang="en-US" sz="4400" b="1" dirty="0"/>
              <a:t>Structure Editors </a:t>
            </a:r>
            <a:endParaRPr lang="en-US" sz="4400" b="1" dirty="0" smtClean="0"/>
          </a:p>
          <a:p>
            <a:pPr algn="ctr"/>
            <a:endParaRPr lang="en-US" sz="4400" b="1" dirty="0" smtClean="0"/>
          </a:p>
          <a:p>
            <a:pPr marL="342900" indent="-342900">
              <a:buFont typeface="Wingdings" panose="05000000000000000000" pitchFamily="2" charset="2"/>
              <a:buChar char="v"/>
            </a:pPr>
            <a:r>
              <a:rPr lang="en-US" sz="2800" dirty="0" smtClean="0"/>
              <a:t>A </a:t>
            </a:r>
            <a:r>
              <a:rPr lang="en-US" sz="2800" dirty="0"/>
              <a:t>structure editor takes as input a sequence of commands to build a source program. </a:t>
            </a:r>
            <a:endParaRPr lang="en-US" sz="2800" dirty="0" smtClean="0"/>
          </a:p>
          <a:p>
            <a:pPr marL="342900" indent="-342900">
              <a:buFont typeface="Wingdings" panose="05000000000000000000" pitchFamily="2" charset="2"/>
              <a:buChar char="v"/>
            </a:pPr>
            <a:r>
              <a:rPr lang="en-US" sz="2800" dirty="0" smtClean="0"/>
              <a:t>The </a:t>
            </a:r>
            <a:r>
              <a:rPr lang="en-US" sz="2800" dirty="0"/>
              <a:t>structure editor not only performs the text creation and modification functions of an ordinary text editor but it also analyzes the program text, putting an appropriate hierarchical structure on the source program. </a:t>
            </a:r>
            <a:endParaRPr lang="en-US" sz="2800" dirty="0" smtClean="0"/>
          </a:p>
          <a:p>
            <a:pPr marL="342900" indent="-342900">
              <a:buFont typeface="Wingdings" panose="05000000000000000000" pitchFamily="2" charset="2"/>
              <a:buChar char="v"/>
            </a:pPr>
            <a:r>
              <a:rPr lang="en-US" sz="2800" dirty="0" smtClean="0"/>
              <a:t>Thus </a:t>
            </a:r>
            <a:r>
              <a:rPr lang="en-US" sz="2800" dirty="0"/>
              <a:t>the structure editor can perform additional tasks that are useful in the preparation of programs.</a:t>
            </a:r>
            <a:endParaRPr lang="en-US" sz="3600" dirty="0"/>
          </a:p>
        </p:txBody>
      </p:sp>
    </p:spTree>
    <p:extLst>
      <p:ext uri="{BB962C8B-B14F-4D97-AF65-F5344CB8AC3E}">
        <p14:creationId xmlns:p14="http://schemas.microsoft.com/office/powerpoint/2010/main" val="7964821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621274"/>
            <a:ext cx="9967847" cy="5078313"/>
          </a:xfrm>
          <a:prstGeom prst="rect">
            <a:avLst/>
          </a:prstGeom>
        </p:spPr>
        <p:txBody>
          <a:bodyPr wrap="square">
            <a:spAutoFit/>
          </a:bodyPr>
          <a:lstStyle/>
          <a:p>
            <a:pPr algn="ctr"/>
            <a:r>
              <a:rPr lang="en-US" sz="4400" b="1" dirty="0"/>
              <a:t>Structure Editors </a:t>
            </a:r>
            <a:endParaRPr lang="en-US" sz="4400" b="1" dirty="0" smtClean="0"/>
          </a:p>
          <a:p>
            <a:pPr marL="342900" indent="-342900">
              <a:buFont typeface="Wingdings" panose="05000000000000000000" pitchFamily="2" charset="2"/>
              <a:buChar char="v"/>
            </a:pPr>
            <a:r>
              <a:rPr lang="en-US" sz="2800" dirty="0" smtClean="0"/>
              <a:t>A </a:t>
            </a:r>
            <a:r>
              <a:rPr lang="en-US" sz="2800" dirty="0"/>
              <a:t>structure editor takes as input a sequence of commands to build a source program. </a:t>
            </a:r>
            <a:endParaRPr lang="en-US" sz="2800" dirty="0" smtClean="0"/>
          </a:p>
          <a:p>
            <a:pPr marL="342900" indent="-342900">
              <a:buFont typeface="Wingdings" panose="05000000000000000000" pitchFamily="2" charset="2"/>
              <a:buChar char="v"/>
            </a:pPr>
            <a:r>
              <a:rPr lang="en-US" sz="2800" dirty="0" smtClean="0"/>
              <a:t>The </a:t>
            </a:r>
            <a:r>
              <a:rPr lang="en-US" sz="2800" dirty="0"/>
              <a:t>structure editor not only performs the text creation and modification functions of an ordinary text editor but it also analyzes the program text, putting an appropriate hierarchical structure on the source program. </a:t>
            </a:r>
            <a:endParaRPr lang="en-US" sz="2800" dirty="0" smtClean="0"/>
          </a:p>
          <a:p>
            <a:pPr marL="342900" indent="-342900">
              <a:buFont typeface="Wingdings" panose="05000000000000000000" pitchFamily="2" charset="2"/>
              <a:buChar char="v"/>
            </a:pPr>
            <a:r>
              <a:rPr lang="en-US" sz="2800" dirty="0" smtClean="0"/>
              <a:t>Thus </a:t>
            </a:r>
            <a:r>
              <a:rPr lang="en-US" sz="2800" dirty="0"/>
              <a:t>the structure editor can perform additional tasks that are useful in the preparation of programs</a:t>
            </a:r>
            <a:r>
              <a:rPr lang="en-US" sz="2800" dirty="0" smtClean="0"/>
              <a:t>.</a:t>
            </a:r>
          </a:p>
          <a:p>
            <a:pPr marL="342900" indent="-342900">
              <a:buFont typeface="Wingdings" panose="05000000000000000000" pitchFamily="2" charset="2"/>
              <a:buChar char="v"/>
            </a:pPr>
            <a:r>
              <a:rPr lang="en-US" sz="2800" dirty="0"/>
              <a:t>For example, it can check that the input is correctly formed, can supply key words automatically</a:t>
            </a:r>
          </a:p>
        </p:txBody>
      </p:sp>
    </p:spTree>
    <p:extLst>
      <p:ext uri="{BB962C8B-B14F-4D97-AF65-F5344CB8AC3E}">
        <p14:creationId xmlns:p14="http://schemas.microsoft.com/office/powerpoint/2010/main" val="1242097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621274"/>
            <a:ext cx="9967847" cy="4031873"/>
          </a:xfrm>
          <a:prstGeom prst="rect">
            <a:avLst/>
          </a:prstGeom>
        </p:spPr>
        <p:txBody>
          <a:bodyPr wrap="square">
            <a:spAutoFit/>
          </a:bodyPr>
          <a:lstStyle/>
          <a:p>
            <a:pPr algn="ctr"/>
            <a:r>
              <a:rPr lang="en-US" sz="4800" b="1" dirty="0"/>
              <a:t>Pretty printers </a:t>
            </a:r>
            <a:endParaRPr lang="en-US" sz="4800" b="1" dirty="0" smtClean="0"/>
          </a:p>
          <a:p>
            <a:pPr algn="ctr"/>
            <a:endParaRPr lang="en-US" sz="1200" dirty="0" smtClean="0"/>
          </a:p>
          <a:p>
            <a:pPr marL="285750" indent="-285750">
              <a:buFont typeface="Wingdings" panose="05000000000000000000" pitchFamily="2" charset="2"/>
              <a:buChar char="v"/>
            </a:pPr>
            <a:r>
              <a:rPr lang="en-US" sz="2800" dirty="0" smtClean="0"/>
              <a:t> A </a:t>
            </a:r>
            <a:r>
              <a:rPr lang="en-US" sz="2800" dirty="0"/>
              <a:t>pretty printer analyzes a program and prints it in such a way that the structure of the program becomes clearly visible. </a:t>
            </a:r>
            <a:endParaRPr lang="en-US" sz="2800" dirty="0" smtClean="0"/>
          </a:p>
          <a:p>
            <a:pPr marL="285750" indent="-285750">
              <a:buFont typeface="Wingdings" panose="05000000000000000000" pitchFamily="2" charset="2"/>
              <a:buChar char="v"/>
            </a:pPr>
            <a:endParaRPr lang="en-US" sz="2800" dirty="0" smtClean="0"/>
          </a:p>
          <a:p>
            <a:pPr marL="285750" indent="-285750">
              <a:buFont typeface="Wingdings" panose="05000000000000000000" pitchFamily="2" charset="2"/>
              <a:buChar char="v"/>
            </a:pPr>
            <a:r>
              <a:rPr lang="en-US" sz="2800" dirty="0"/>
              <a:t> </a:t>
            </a:r>
            <a:r>
              <a:rPr lang="en-US" sz="2800" dirty="0" smtClean="0"/>
              <a:t>For </a:t>
            </a:r>
            <a:r>
              <a:rPr lang="en-US" sz="2800" dirty="0"/>
              <a:t>example comments may appear in a special font, and the statements may appear with an amount of indentation proportional to the depth of their nesting in the hierarchical organization of the statement.</a:t>
            </a:r>
            <a:endParaRPr lang="en-US" sz="4000" dirty="0"/>
          </a:p>
        </p:txBody>
      </p:sp>
    </p:spTree>
    <p:extLst>
      <p:ext uri="{BB962C8B-B14F-4D97-AF65-F5344CB8AC3E}">
        <p14:creationId xmlns:p14="http://schemas.microsoft.com/office/powerpoint/2010/main" val="8276585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621274"/>
            <a:ext cx="9967847" cy="4031873"/>
          </a:xfrm>
          <a:prstGeom prst="rect">
            <a:avLst/>
          </a:prstGeom>
        </p:spPr>
        <p:txBody>
          <a:bodyPr wrap="square">
            <a:spAutoFit/>
          </a:bodyPr>
          <a:lstStyle/>
          <a:p>
            <a:pPr algn="ctr"/>
            <a:r>
              <a:rPr lang="en-US" sz="4800" b="1" dirty="0" smtClean="0"/>
              <a:t>Static Checkers </a:t>
            </a:r>
          </a:p>
          <a:p>
            <a:pPr algn="ctr"/>
            <a:endParaRPr lang="en-US" sz="1200" dirty="0" smtClean="0"/>
          </a:p>
          <a:p>
            <a:r>
              <a:rPr lang="en-US" sz="2800" dirty="0" smtClean="0"/>
              <a:t>• </a:t>
            </a:r>
            <a:r>
              <a:rPr lang="en-US" sz="2800" dirty="0"/>
              <a:t>A static checker reads a program, analyzes it, and attempts to discover potential bugs without running the program. </a:t>
            </a:r>
            <a:endParaRPr lang="en-US" sz="2800" dirty="0" smtClean="0"/>
          </a:p>
          <a:p>
            <a:r>
              <a:rPr lang="en-US" sz="2800" dirty="0" smtClean="0"/>
              <a:t>• </a:t>
            </a:r>
            <a:r>
              <a:rPr lang="en-US" sz="2800" dirty="0"/>
              <a:t>A static checker may detect that parts of the source program can never be executed, or that a certain variable might be used before being defined. </a:t>
            </a:r>
            <a:endParaRPr lang="en-US" sz="2800" dirty="0" smtClean="0"/>
          </a:p>
          <a:p>
            <a:r>
              <a:rPr lang="en-US" sz="2800" dirty="0" smtClean="0"/>
              <a:t>• </a:t>
            </a:r>
            <a:r>
              <a:rPr lang="en-US" sz="2800" dirty="0"/>
              <a:t>In addition, it can catch logical errors such as trying to use a real variable as a pointer, employing the type checking techniques.</a:t>
            </a:r>
            <a:endParaRPr lang="en-US" sz="5400" dirty="0"/>
          </a:p>
        </p:txBody>
      </p:sp>
    </p:spTree>
    <p:extLst>
      <p:ext uri="{BB962C8B-B14F-4D97-AF65-F5344CB8AC3E}">
        <p14:creationId xmlns:p14="http://schemas.microsoft.com/office/powerpoint/2010/main" val="2089324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621274"/>
            <a:ext cx="9967847" cy="3416320"/>
          </a:xfrm>
          <a:prstGeom prst="rect">
            <a:avLst/>
          </a:prstGeom>
        </p:spPr>
        <p:txBody>
          <a:bodyPr wrap="square">
            <a:spAutoFit/>
          </a:bodyPr>
          <a:lstStyle/>
          <a:p>
            <a:pPr algn="ctr"/>
            <a:r>
              <a:rPr lang="en-US" sz="4800" dirty="0" smtClean="0"/>
              <a:t>Interpreters</a:t>
            </a:r>
          </a:p>
          <a:p>
            <a:pPr marL="457200" indent="-457200">
              <a:buFont typeface="Wingdings" panose="05000000000000000000" pitchFamily="2" charset="2"/>
              <a:buChar char="v"/>
            </a:pPr>
            <a:r>
              <a:rPr lang="en-US" sz="2800" dirty="0" smtClean="0"/>
              <a:t>Instead </a:t>
            </a:r>
            <a:r>
              <a:rPr lang="en-US" sz="2800" dirty="0"/>
              <a:t>of producing a target program as a translation, an interpreter performs the operations implied by the source program. </a:t>
            </a:r>
          </a:p>
          <a:p>
            <a:pPr marL="457200" indent="-457200">
              <a:buFont typeface="Wingdings" panose="05000000000000000000" pitchFamily="2" charset="2"/>
              <a:buChar char="v"/>
            </a:pPr>
            <a:r>
              <a:rPr lang="en-US" sz="2800" dirty="0" smtClean="0"/>
              <a:t>For </a:t>
            </a:r>
            <a:r>
              <a:rPr lang="en-US" sz="2800" dirty="0"/>
              <a:t>example, for an assignment statement an interpreter might build a tree and then carry out the operations at the nodes as it “walks” the tree.</a:t>
            </a:r>
            <a:endParaRPr lang="en-US" sz="7200" dirty="0"/>
          </a:p>
        </p:txBody>
      </p:sp>
      <p:pic>
        <p:nvPicPr>
          <p:cNvPr id="3" name="Picture 2"/>
          <p:cNvPicPr>
            <a:picLocks noChangeAspect="1"/>
          </p:cNvPicPr>
          <p:nvPr/>
        </p:nvPicPr>
        <p:blipFill>
          <a:blip r:embed="rId5"/>
          <a:stretch>
            <a:fillRect/>
          </a:stretch>
        </p:blipFill>
        <p:spPr>
          <a:xfrm>
            <a:off x="3714239" y="5192187"/>
            <a:ext cx="4962525" cy="1438275"/>
          </a:xfrm>
          <a:prstGeom prst="rect">
            <a:avLst/>
          </a:prstGeom>
        </p:spPr>
      </p:pic>
    </p:spTree>
    <p:extLst>
      <p:ext uri="{BB962C8B-B14F-4D97-AF65-F5344CB8AC3E}">
        <p14:creationId xmlns:p14="http://schemas.microsoft.com/office/powerpoint/2010/main" val="112674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302584" y="1902788"/>
            <a:ext cx="7870115" cy="675547"/>
          </a:xfrm>
          <a:prstGeom prst="rect">
            <a:avLst/>
          </a:prstGeom>
        </p:spPr>
        <p:txBody>
          <a:bodyPr vert="horz" wrap="square" lIns="0" tIns="10646" rIns="0" bIns="0" rtlCol="0" anchor="ctr">
            <a:spAutoFit/>
          </a:bodyPr>
          <a:lstStyle/>
          <a:p>
            <a:pPr algn="ctr"/>
            <a:r>
              <a:rPr lang="en-US" sz="4800" b="1" kern="0" dirty="0" smtClean="0">
                <a:latin typeface="+mj-lt"/>
              </a:rPr>
              <a:t>A Language Processing System </a:t>
            </a:r>
            <a:endParaRPr lang="en-US" sz="4800" b="1" kern="0" dirty="0">
              <a:latin typeface="+mj-lt"/>
            </a:endParaRPr>
          </a:p>
        </p:txBody>
      </p:sp>
      <p:sp>
        <p:nvSpPr>
          <p:cNvPr id="50" name="Rectangle 49"/>
          <p:cNvSpPr/>
          <p:nvPr/>
        </p:nvSpPr>
        <p:spPr>
          <a:xfrm>
            <a:off x="1446844" y="2343822"/>
            <a:ext cx="9731695" cy="3264227"/>
          </a:xfrm>
          <a:prstGeom prst="rect">
            <a:avLst/>
          </a:prstGeom>
        </p:spPr>
        <p:txBody>
          <a:bodyPr wrap="square">
            <a:spAutoFit/>
          </a:bodyPr>
          <a:lstStyle/>
          <a:p>
            <a:pPr algn="ctr"/>
            <a:endParaRPr lang="en-US" sz="2471" b="1" kern="0" dirty="0">
              <a:latin typeface="+mj-lt"/>
            </a:endParaRPr>
          </a:p>
          <a:p>
            <a:r>
              <a:rPr lang="en-US" sz="1235" dirty="0">
                <a:ea typeface="Times New Roman" panose="02020603050405020304" pitchFamily="18" charset="0"/>
              </a:rPr>
              <a:t> </a:t>
            </a:r>
            <a:endParaRPr lang="en-US" sz="1059" dirty="0">
              <a:ea typeface="Times New Roman" panose="02020603050405020304" pitchFamily="18" charset="0"/>
            </a:endParaRPr>
          </a:p>
          <a:p>
            <a:r>
              <a:rPr lang="en-US" sz="3600" b="1" kern="0" dirty="0"/>
              <a:t>Assembler</a:t>
            </a:r>
          </a:p>
          <a:p>
            <a:pPr algn="ctr"/>
            <a:endParaRPr lang="en-US" sz="2471" b="1" kern="0" dirty="0"/>
          </a:p>
          <a:p>
            <a:pPr marL="302575" lvl="1" indent="-302575">
              <a:buFont typeface="+mj-lt"/>
              <a:buAutoNum type="arabicPeriod"/>
              <a:tabLst>
                <a:tab pos="403433" algn="l"/>
              </a:tabLst>
            </a:pPr>
            <a:r>
              <a:rPr lang="en-US" sz="3200" dirty="0">
                <a:ea typeface="Times New Roman" panose="02020603050405020304" pitchFamily="18" charset="0"/>
              </a:rPr>
              <a:t>I/p from compiler in form of Assembly code.</a:t>
            </a:r>
          </a:p>
          <a:p>
            <a:pPr marL="302575" lvl="1" indent="-302575">
              <a:buFont typeface="+mj-lt"/>
              <a:buAutoNum type="arabicPeriod"/>
              <a:tabLst>
                <a:tab pos="403433" algn="l"/>
              </a:tabLst>
            </a:pPr>
            <a:r>
              <a:rPr lang="en-US" sz="3200" dirty="0">
                <a:ea typeface="Times New Roman" panose="02020603050405020304" pitchFamily="18" charset="0"/>
              </a:rPr>
              <a:t>Produce object file or relocatable m/c code  </a:t>
            </a:r>
            <a:endParaRPr lang="en-US" sz="3200" dirty="0" smtClean="0">
              <a:ea typeface="Times New Roman" panose="02020603050405020304" pitchFamily="18" charset="0"/>
            </a:endParaRPr>
          </a:p>
          <a:p>
            <a:pPr marL="0" lvl="1">
              <a:tabLst>
                <a:tab pos="403433" algn="l"/>
              </a:tabLst>
            </a:pPr>
            <a:r>
              <a:rPr lang="en-US" sz="3200" dirty="0">
                <a:ea typeface="Times New Roman" panose="02020603050405020304" pitchFamily="18" charset="0"/>
              </a:rPr>
              <a:t>F</a:t>
            </a:r>
            <a:r>
              <a:rPr lang="en-US" sz="3200" dirty="0" smtClean="0">
                <a:ea typeface="Times New Roman" panose="02020603050405020304" pitchFamily="18" charset="0"/>
              </a:rPr>
              <a:t>or </a:t>
            </a:r>
            <a:r>
              <a:rPr lang="en-US" sz="3200" dirty="0">
                <a:ea typeface="Times New Roman" panose="02020603050405020304" pitchFamily="18" charset="0"/>
              </a:rPr>
              <a:t>example: loading can start at any location in memory.</a:t>
            </a:r>
          </a:p>
          <a:p>
            <a:r>
              <a:rPr lang="en-US" sz="1235" dirty="0">
                <a:ea typeface="Times New Roman" panose="02020603050405020304" pitchFamily="18" charset="0"/>
              </a:rPr>
              <a:t> </a:t>
            </a:r>
            <a:endParaRPr lang="en-US" sz="1059" dirty="0">
              <a:ea typeface="Times New Roman" panose="02020603050405020304" pitchFamily="18" charset="0"/>
            </a:endParaRPr>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36389150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621274"/>
            <a:ext cx="9967847" cy="3416320"/>
          </a:xfrm>
          <a:prstGeom prst="rect">
            <a:avLst/>
          </a:prstGeom>
        </p:spPr>
        <p:txBody>
          <a:bodyPr wrap="square">
            <a:spAutoFit/>
          </a:bodyPr>
          <a:lstStyle/>
          <a:p>
            <a:pPr algn="ctr"/>
            <a:r>
              <a:rPr lang="en-US" sz="4800" b="1" dirty="0" smtClean="0"/>
              <a:t>Interpreters</a:t>
            </a:r>
          </a:p>
          <a:p>
            <a:pPr marL="457200" indent="-457200">
              <a:buFont typeface="Wingdings" panose="05000000000000000000" pitchFamily="2" charset="2"/>
              <a:buChar char="v"/>
            </a:pPr>
            <a:r>
              <a:rPr lang="en-US" sz="2800" dirty="0" smtClean="0"/>
              <a:t>Instead </a:t>
            </a:r>
            <a:r>
              <a:rPr lang="en-US" sz="2800" dirty="0"/>
              <a:t>of producing a target program as a translation, an interpreter performs the operations implied by the source program. </a:t>
            </a:r>
          </a:p>
          <a:p>
            <a:pPr marL="457200" indent="-457200">
              <a:buFont typeface="Wingdings" panose="05000000000000000000" pitchFamily="2" charset="2"/>
              <a:buChar char="v"/>
            </a:pPr>
            <a:r>
              <a:rPr lang="en-US" sz="2800" dirty="0" smtClean="0"/>
              <a:t>For </a:t>
            </a:r>
            <a:r>
              <a:rPr lang="en-US" sz="2800" dirty="0"/>
              <a:t>example, for an assignment statement an interpreter might build a tree and then carry out the operations at the nodes as it “walks” the tree.</a:t>
            </a:r>
            <a:endParaRPr lang="en-US" sz="7200" dirty="0"/>
          </a:p>
        </p:txBody>
      </p:sp>
      <p:pic>
        <p:nvPicPr>
          <p:cNvPr id="3" name="Picture 2"/>
          <p:cNvPicPr>
            <a:picLocks noChangeAspect="1"/>
          </p:cNvPicPr>
          <p:nvPr/>
        </p:nvPicPr>
        <p:blipFill>
          <a:blip r:embed="rId5"/>
          <a:stretch>
            <a:fillRect/>
          </a:stretch>
        </p:blipFill>
        <p:spPr>
          <a:xfrm>
            <a:off x="3714239" y="5192187"/>
            <a:ext cx="4962525" cy="1438275"/>
          </a:xfrm>
          <a:prstGeom prst="rect">
            <a:avLst/>
          </a:prstGeom>
        </p:spPr>
      </p:pic>
    </p:spTree>
    <p:extLst>
      <p:ext uri="{BB962C8B-B14F-4D97-AF65-F5344CB8AC3E}">
        <p14:creationId xmlns:p14="http://schemas.microsoft.com/office/powerpoint/2010/main" val="21406950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621274"/>
            <a:ext cx="9967847" cy="4154984"/>
          </a:xfrm>
          <a:prstGeom prst="rect">
            <a:avLst/>
          </a:prstGeom>
        </p:spPr>
        <p:txBody>
          <a:bodyPr wrap="square">
            <a:spAutoFit/>
          </a:bodyPr>
          <a:lstStyle/>
          <a:p>
            <a:pPr algn="ctr"/>
            <a:r>
              <a:rPr lang="en-US" sz="4800" b="1" dirty="0" smtClean="0"/>
              <a:t>Interpreters</a:t>
            </a:r>
          </a:p>
          <a:p>
            <a:pPr algn="ctr"/>
            <a:endParaRPr lang="en-US" sz="4800" dirty="0" smtClean="0"/>
          </a:p>
          <a:p>
            <a:pPr marL="342900" indent="-342900">
              <a:buFont typeface="Wingdings" panose="05000000000000000000" pitchFamily="2" charset="2"/>
              <a:buChar char="v"/>
            </a:pPr>
            <a:r>
              <a:rPr lang="en-US" sz="2400" dirty="0"/>
              <a:t>At the root it would discover it had an assignment to perform, so it would call a routine to evaluate the expression on the right, and then store the resulting value in the location associated with the identifier position. </a:t>
            </a:r>
          </a:p>
          <a:p>
            <a:pPr marL="342900" indent="-342900">
              <a:buFont typeface="Wingdings" panose="05000000000000000000" pitchFamily="2" charset="2"/>
              <a:buChar char="v"/>
            </a:pPr>
            <a:r>
              <a:rPr lang="en-US" sz="2400" dirty="0" smtClean="0"/>
              <a:t>At </a:t>
            </a:r>
            <a:r>
              <a:rPr lang="en-US" sz="2400" dirty="0"/>
              <a:t>the right child of the root, the routine would discover it had to compute the sum of two expressions </a:t>
            </a:r>
          </a:p>
          <a:p>
            <a:pPr marL="342900" indent="-342900">
              <a:buFont typeface="Wingdings" panose="05000000000000000000" pitchFamily="2" charset="2"/>
              <a:buChar char="v"/>
            </a:pPr>
            <a:r>
              <a:rPr lang="en-US" sz="2400" dirty="0" smtClean="0"/>
              <a:t>It </a:t>
            </a:r>
            <a:r>
              <a:rPr lang="en-US" sz="2400" dirty="0"/>
              <a:t>would call itself recursively to compute the value of expression rate * 60 </a:t>
            </a:r>
            <a:endParaRPr lang="en-US" sz="2400" dirty="0" smtClean="0"/>
          </a:p>
          <a:p>
            <a:pPr marL="342900" indent="-342900">
              <a:buFont typeface="Wingdings" panose="05000000000000000000" pitchFamily="2" charset="2"/>
              <a:buChar char="v"/>
            </a:pPr>
            <a:r>
              <a:rPr lang="en-US" sz="2400" dirty="0" smtClean="0"/>
              <a:t>It </a:t>
            </a:r>
            <a:r>
              <a:rPr lang="en-US" sz="2400" dirty="0"/>
              <a:t>would then add that value to the value of the variable initial</a:t>
            </a:r>
            <a:endParaRPr lang="en-US" sz="8800" dirty="0"/>
          </a:p>
        </p:txBody>
      </p:sp>
    </p:spTree>
    <p:extLst>
      <p:ext uri="{BB962C8B-B14F-4D97-AF65-F5344CB8AC3E}">
        <p14:creationId xmlns:p14="http://schemas.microsoft.com/office/powerpoint/2010/main" val="25797277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621274"/>
            <a:ext cx="9967847" cy="2985433"/>
          </a:xfrm>
          <a:prstGeom prst="rect">
            <a:avLst/>
          </a:prstGeom>
        </p:spPr>
        <p:txBody>
          <a:bodyPr wrap="square">
            <a:spAutoFit/>
          </a:bodyPr>
          <a:lstStyle/>
          <a:p>
            <a:pPr algn="ctr"/>
            <a:r>
              <a:rPr lang="en-US" sz="4800" b="1" dirty="0"/>
              <a:t>Text </a:t>
            </a:r>
            <a:r>
              <a:rPr lang="en-US" sz="4800" b="1" dirty="0" smtClean="0"/>
              <a:t>Formatters</a:t>
            </a:r>
          </a:p>
          <a:p>
            <a:pPr algn="ctr"/>
            <a:endParaRPr lang="en-US" sz="2800" b="1" dirty="0" smtClean="0"/>
          </a:p>
          <a:p>
            <a:r>
              <a:rPr lang="en-US" sz="2800" dirty="0" smtClean="0"/>
              <a:t> </a:t>
            </a:r>
            <a:r>
              <a:rPr lang="en-US" sz="2800" dirty="0"/>
              <a:t>A text formatter takes input that is a stream of characters, most of which is text to be typeset, but some of which includes commands to indicate paragraphs, figures or mathematical structures like subscripts and superscripts.</a:t>
            </a:r>
            <a:endParaRPr lang="en-US" sz="13800" dirty="0"/>
          </a:p>
        </p:txBody>
      </p:sp>
    </p:spTree>
    <p:extLst>
      <p:ext uri="{BB962C8B-B14F-4D97-AF65-F5344CB8AC3E}">
        <p14:creationId xmlns:p14="http://schemas.microsoft.com/office/powerpoint/2010/main" val="7644134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621274"/>
            <a:ext cx="9967847" cy="3724096"/>
          </a:xfrm>
          <a:prstGeom prst="rect">
            <a:avLst/>
          </a:prstGeom>
        </p:spPr>
        <p:txBody>
          <a:bodyPr wrap="square">
            <a:spAutoFit/>
          </a:bodyPr>
          <a:lstStyle/>
          <a:p>
            <a:pPr algn="ctr"/>
            <a:r>
              <a:rPr lang="en-US" sz="4800" b="1" dirty="0"/>
              <a:t>Silicon compilers </a:t>
            </a:r>
            <a:endParaRPr lang="en-US" sz="4800" b="1" dirty="0" smtClean="0"/>
          </a:p>
          <a:p>
            <a:pPr algn="ctr"/>
            <a:endParaRPr lang="en-US" sz="4800" b="1" dirty="0" smtClean="0"/>
          </a:p>
          <a:p>
            <a:r>
              <a:rPr lang="en-US" sz="2800" dirty="0" smtClean="0"/>
              <a:t>• </a:t>
            </a:r>
            <a:r>
              <a:rPr lang="en-US" sz="2800" dirty="0"/>
              <a:t>A silicon compiler has a source language that is similar or identical to a conventional programming language. </a:t>
            </a:r>
            <a:endParaRPr lang="en-US" sz="2800" dirty="0" smtClean="0"/>
          </a:p>
          <a:p>
            <a:r>
              <a:rPr lang="en-US" sz="2800" dirty="0" smtClean="0"/>
              <a:t>• </a:t>
            </a:r>
            <a:r>
              <a:rPr lang="en-US" sz="2800" dirty="0"/>
              <a:t>However, the variables of the language represent, not locations in memory but logical signals (0 or 1) or groups of signals in a switching circuit.</a:t>
            </a:r>
            <a:endParaRPr lang="en-US" sz="23900" dirty="0"/>
          </a:p>
        </p:txBody>
      </p:sp>
    </p:spTree>
    <p:extLst>
      <p:ext uri="{BB962C8B-B14F-4D97-AF65-F5344CB8AC3E}">
        <p14:creationId xmlns:p14="http://schemas.microsoft.com/office/powerpoint/2010/main" val="1467048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621274"/>
            <a:ext cx="9967847" cy="2862322"/>
          </a:xfrm>
          <a:prstGeom prst="rect">
            <a:avLst/>
          </a:prstGeom>
        </p:spPr>
        <p:txBody>
          <a:bodyPr wrap="square">
            <a:spAutoFit/>
          </a:bodyPr>
          <a:lstStyle/>
          <a:p>
            <a:pPr algn="ctr"/>
            <a:r>
              <a:rPr lang="en-US" sz="4800" b="1" dirty="0"/>
              <a:t>Query interpreters </a:t>
            </a:r>
            <a:endParaRPr lang="en-US" sz="4800" b="1" dirty="0" smtClean="0"/>
          </a:p>
          <a:p>
            <a:pPr algn="ctr"/>
            <a:endParaRPr lang="en-US" sz="4800" b="1" dirty="0" smtClean="0"/>
          </a:p>
          <a:p>
            <a:r>
              <a:rPr lang="en-US" sz="2800" dirty="0" smtClean="0"/>
              <a:t>A </a:t>
            </a:r>
            <a:r>
              <a:rPr lang="en-US" sz="2800" dirty="0"/>
              <a:t>query interpreter translates a predicate containing relational and Boolean operators into commands to search a database for records satisfying that predicate.</a:t>
            </a:r>
            <a:endParaRPr lang="en-US" sz="41300" dirty="0"/>
          </a:p>
        </p:txBody>
      </p:sp>
    </p:spTree>
    <p:extLst>
      <p:ext uri="{BB962C8B-B14F-4D97-AF65-F5344CB8AC3E}">
        <p14:creationId xmlns:p14="http://schemas.microsoft.com/office/powerpoint/2010/main" val="33127800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00156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211579" y="1278374"/>
            <a:ext cx="9967847" cy="5755422"/>
          </a:xfrm>
          <a:prstGeom prst="rect">
            <a:avLst/>
          </a:prstGeom>
        </p:spPr>
        <p:txBody>
          <a:bodyPr wrap="square">
            <a:spAutoFit/>
          </a:bodyPr>
          <a:lstStyle/>
          <a:p>
            <a:pPr algn="ctr"/>
            <a:r>
              <a:rPr lang="en-US" sz="4000" b="1" dirty="0" smtClean="0"/>
              <a:t>Summary</a:t>
            </a:r>
          </a:p>
          <a:p>
            <a:pPr marL="285750" indent="-285750">
              <a:buFont typeface="Wingdings" panose="05000000000000000000" pitchFamily="2" charset="2"/>
              <a:buChar char="v"/>
            </a:pPr>
            <a:r>
              <a:rPr lang="en-US" sz="2000" dirty="0"/>
              <a:t>Compiler operates in various phases each phase transforms the source program from one representation to another</a:t>
            </a:r>
          </a:p>
          <a:p>
            <a:pPr marL="285750" indent="-285750">
              <a:buFont typeface="Wingdings" panose="05000000000000000000" pitchFamily="2" charset="2"/>
              <a:buChar char="v"/>
            </a:pPr>
            <a:r>
              <a:rPr lang="en-US" sz="2000" dirty="0"/>
              <a:t>Six phases of compiler design are 1) Lexical analysis 2) Syntax analysis 3) Semantic analysis 4) Intermediate code generator 5) Code optimizer 6) Code Generator</a:t>
            </a:r>
          </a:p>
          <a:p>
            <a:pPr marL="285750" indent="-285750">
              <a:buFont typeface="Wingdings" panose="05000000000000000000" pitchFamily="2" charset="2"/>
              <a:buChar char="v"/>
            </a:pPr>
            <a:r>
              <a:rPr lang="en-US" sz="2000" dirty="0"/>
              <a:t>Lexical Analysis is the first phase when compiler scans the source code</a:t>
            </a:r>
          </a:p>
          <a:p>
            <a:pPr marL="285750" indent="-285750">
              <a:buFont typeface="Wingdings" panose="05000000000000000000" pitchFamily="2" charset="2"/>
              <a:buChar char="v"/>
            </a:pPr>
            <a:r>
              <a:rPr lang="en-US" sz="2000" dirty="0"/>
              <a:t>Syntax analysis is all about discovering structure in text</a:t>
            </a:r>
          </a:p>
          <a:p>
            <a:pPr marL="285750" indent="-285750">
              <a:buFont typeface="Wingdings" panose="05000000000000000000" pitchFamily="2" charset="2"/>
              <a:buChar char="v"/>
            </a:pPr>
            <a:r>
              <a:rPr lang="en-US" sz="2000" dirty="0"/>
              <a:t>Semantic analysis checks the semantic consistency of the code</a:t>
            </a:r>
          </a:p>
          <a:p>
            <a:pPr marL="285750" indent="-285750">
              <a:buFont typeface="Wingdings" panose="05000000000000000000" pitchFamily="2" charset="2"/>
              <a:buChar char="v"/>
            </a:pPr>
            <a:r>
              <a:rPr lang="en-US" sz="2000" dirty="0"/>
              <a:t>Once the semantic analysis phase is over the compiler, generate intermediate code for the target machine</a:t>
            </a:r>
          </a:p>
          <a:p>
            <a:pPr marL="285750" indent="-285750">
              <a:buFont typeface="Wingdings" panose="05000000000000000000" pitchFamily="2" charset="2"/>
              <a:buChar char="v"/>
            </a:pPr>
            <a:r>
              <a:rPr lang="en-US" sz="2000" dirty="0"/>
              <a:t>Code optimization phase removes unnecessary code line and arranges the sequence of statements</a:t>
            </a:r>
          </a:p>
          <a:p>
            <a:pPr marL="285750" indent="-285750">
              <a:buFont typeface="Wingdings" panose="05000000000000000000" pitchFamily="2" charset="2"/>
              <a:buChar char="v"/>
            </a:pPr>
            <a:r>
              <a:rPr lang="en-US" sz="2000" dirty="0"/>
              <a:t>Code generation phase gets inputs from code optimization phase and produces the page code or object code as a result</a:t>
            </a:r>
          </a:p>
          <a:p>
            <a:pPr marL="285750" indent="-285750">
              <a:buFont typeface="Wingdings" panose="05000000000000000000" pitchFamily="2" charset="2"/>
              <a:buChar char="v"/>
            </a:pPr>
            <a:r>
              <a:rPr lang="en-US" sz="2000" dirty="0"/>
              <a:t>A symbol table contains a record for each identifier with fields for the attributes of the identifier</a:t>
            </a:r>
          </a:p>
          <a:p>
            <a:pPr marL="285750" indent="-285750">
              <a:buFont typeface="Wingdings" panose="05000000000000000000" pitchFamily="2" charset="2"/>
              <a:buChar char="v"/>
            </a:pPr>
            <a:r>
              <a:rPr lang="en-US" sz="2000" dirty="0"/>
              <a:t>Error handling routine handles error and reports during many phases</a:t>
            </a:r>
          </a:p>
        </p:txBody>
      </p:sp>
    </p:spTree>
    <p:extLst>
      <p:ext uri="{BB962C8B-B14F-4D97-AF65-F5344CB8AC3E}">
        <p14:creationId xmlns:p14="http://schemas.microsoft.com/office/powerpoint/2010/main" val="1087657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
        <p:nvSpPr>
          <p:cNvPr id="2" name="Rectangle 1"/>
          <p:cNvSpPr/>
          <p:nvPr/>
        </p:nvSpPr>
        <p:spPr>
          <a:xfrm>
            <a:off x="1063214" y="3312914"/>
            <a:ext cx="9967847" cy="830997"/>
          </a:xfrm>
          <a:prstGeom prst="rect">
            <a:avLst/>
          </a:prstGeom>
        </p:spPr>
        <p:txBody>
          <a:bodyPr wrap="square">
            <a:spAutoFit/>
          </a:bodyPr>
          <a:lstStyle/>
          <a:p>
            <a:pPr algn="ctr"/>
            <a:r>
              <a:rPr lang="en-US" sz="4800" b="1" dirty="0" smtClean="0"/>
              <a:t>Thank You</a:t>
            </a:r>
            <a:endParaRPr lang="en-US" sz="1400" dirty="0"/>
          </a:p>
        </p:txBody>
      </p:sp>
    </p:spTree>
    <p:extLst>
      <p:ext uri="{BB962C8B-B14F-4D97-AF65-F5344CB8AC3E}">
        <p14:creationId xmlns:p14="http://schemas.microsoft.com/office/powerpoint/2010/main" val="1958142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302584" y="1705834"/>
            <a:ext cx="8029239" cy="749414"/>
          </a:xfrm>
          <a:prstGeom prst="rect">
            <a:avLst/>
          </a:prstGeom>
        </p:spPr>
        <p:txBody>
          <a:bodyPr vert="horz" wrap="square" lIns="0" tIns="10646" rIns="0" bIns="0" rtlCol="0" anchor="ctr">
            <a:spAutoFit/>
          </a:bodyPr>
          <a:lstStyle/>
          <a:p>
            <a:pPr marL="11206">
              <a:lnSpc>
                <a:spcPct val="100000"/>
              </a:lnSpc>
              <a:spcBef>
                <a:spcPts val="84"/>
              </a:spcBef>
            </a:pPr>
            <a:r>
              <a:rPr lang="en-US" sz="4800" b="1" kern="0" dirty="0" smtClean="0"/>
              <a:t>A</a:t>
            </a:r>
            <a:r>
              <a:rPr lang="en-US" sz="3200" b="1" kern="0" dirty="0" smtClean="0"/>
              <a:t> </a:t>
            </a:r>
            <a:r>
              <a:rPr lang="en-US" sz="4800" b="1" kern="0" dirty="0" smtClean="0"/>
              <a:t>Language Processing System</a:t>
            </a:r>
            <a:endParaRPr dirty="0"/>
          </a:p>
        </p:txBody>
      </p:sp>
      <p:sp>
        <p:nvSpPr>
          <p:cNvPr id="50" name="Rectangle 49"/>
          <p:cNvSpPr/>
          <p:nvPr/>
        </p:nvSpPr>
        <p:spPr>
          <a:xfrm>
            <a:off x="914400" y="2340593"/>
            <a:ext cx="10911840" cy="4212820"/>
          </a:xfrm>
          <a:prstGeom prst="rect">
            <a:avLst/>
          </a:prstGeom>
        </p:spPr>
        <p:txBody>
          <a:bodyPr wrap="square">
            <a:spAutoFit/>
          </a:bodyPr>
          <a:lstStyle/>
          <a:p>
            <a:pPr algn="ctr"/>
            <a:r>
              <a:rPr lang="en-US" sz="706" b="1" kern="0" dirty="0" smtClean="0"/>
              <a:t> </a:t>
            </a:r>
            <a:endParaRPr lang="en-US" sz="706" b="1" kern="0" dirty="0"/>
          </a:p>
          <a:p>
            <a:r>
              <a:rPr lang="en-US" sz="3600" b="1" kern="0" dirty="0">
                <a:latin typeface="+mj-lt"/>
              </a:rPr>
              <a:t>Loader/Linker Editor:</a:t>
            </a:r>
            <a:endParaRPr lang="en-US" sz="3600" b="1" u="sng" kern="0" dirty="0">
              <a:latin typeface="+mj-lt"/>
            </a:endParaRPr>
          </a:p>
          <a:p>
            <a:pPr marL="0" lvl="1">
              <a:tabLst>
                <a:tab pos="403433" algn="l"/>
              </a:tabLst>
            </a:pPr>
            <a:r>
              <a:rPr lang="en-US" sz="2400" dirty="0">
                <a:ea typeface="Times New Roman" panose="02020603050405020304" pitchFamily="18" charset="0"/>
              </a:rPr>
              <a:t>Performs 2 functions :</a:t>
            </a:r>
          </a:p>
          <a:p>
            <a:pPr marL="0" lvl="1">
              <a:tabLst>
                <a:tab pos="403433" algn="l"/>
              </a:tabLst>
            </a:pPr>
            <a:endParaRPr lang="en-US" sz="1235" dirty="0">
              <a:ea typeface="Times New Roman" panose="02020603050405020304" pitchFamily="18" charset="0"/>
            </a:endParaRPr>
          </a:p>
          <a:p>
            <a:pPr marL="302575" lvl="1" indent="-302575">
              <a:buFont typeface="+mj-lt"/>
              <a:buAutoNum type="arabicPeriod"/>
              <a:tabLst>
                <a:tab pos="403433" algn="l"/>
              </a:tabLst>
            </a:pPr>
            <a:r>
              <a:rPr lang="en-US" sz="2800" b="1" dirty="0">
                <a:latin typeface="+mj-lt"/>
                <a:ea typeface="Times New Roman" panose="02020603050405020304" pitchFamily="18" charset="0"/>
              </a:rPr>
              <a:t>Loading: </a:t>
            </a:r>
          </a:p>
          <a:p>
            <a:pPr marL="0" lvl="1">
              <a:tabLst>
                <a:tab pos="403433" algn="l"/>
              </a:tabLst>
            </a:pPr>
            <a:r>
              <a:rPr lang="en-US" sz="2400" dirty="0">
                <a:ea typeface="Times New Roman" panose="02020603050405020304" pitchFamily="18" charset="0"/>
              </a:rPr>
              <a:t>Relocatable code is converted to absolute code i.e. placed at their specified position.</a:t>
            </a:r>
          </a:p>
          <a:p>
            <a:pPr marL="0" lvl="1">
              <a:tabLst>
                <a:tab pos="403433" algn="l"/>
              </a:tabLst>
            </a:pPr>
            <a:endParaRPr lang="en-US" sz="1235" dirty="0">
              <a:ea typeface="Times New Roman" panose="02020603050405020304" pitchFamily="18" charset="0"/>
            </a:endParaRPr>
          </a:p>
          <a:p>
            <a:pPr marL="0" lvl="1">
              <a:tabLst>
                <a:tab pos="403433" algn="l"/>
              </a:tabLst>
            </a:pPr>
            <a:r>
              <a:rPr lang="en-US" sz="2471" b="1" dirty="0">
                <a:latin typeface="+mj-lt"/>
                <a:ea typeface="Times New Roman" panose="02020603050405020304" pitchFamily="18" charset="0"/>
              </a:rPr>
              <a:t>2.  </a:t>
            </a:r>
            <a:r>
              <a:rPr lang="en-US" sz="2800" b="1" dirty="0">
                <a:latin typeface="+mj-lt"/>
                <a:ea typeface="Times New Roman" panose="02020603050405020304" pitchFamily="18" charset="0"/>
              </a:rPr>
              <a:t>Link-Editor: </a:t>
            </a:r>
          </a:p>
          <a:p>
            <a:pPr marL="252146" lvl="1" indent="-252146">
              <a:buFont typeface="Arial" panose="020B0604020202020204" pitchFamily="34" charset="0"/>
              <a:buChar char="•"/>
              <a:tabLst>
                <a:tab pos="403433" algn="l"/>
              </a:tabLst>
            </a:pPr>
            <a:r>
              <a:rPr lang="en-US" sz="2400" dirty="0">
                <a:ea typeface="Times New Roman" panose="02020603050405020304" pitchFamily="18" charset="0"/>
              </a:rPr>
              <a:t> Make single </a:t>
            </a:r>
            <a:r>
              <a:rPr lang="en-US" sz="2400" dirty="0" err="1">
                <a:ea typeface="Times New Roman" panose="02020603050405020304" pitchFamily="18" charset="0"/>
              </a:rPr>
              <a:t>pgm</a:t>
            </a:r>
            <a:r>
              <a:rPr lang="en-US" sz="2400" dirty="0">
                <a:ea typeface="Times New Roman" panose="02020603050405020304" pitchFamily="18" charset="0"/>
              </a:rPr>
              <a:t> from several files of relocatable m/c code. </a:t>
            </a:r>
          </a:p>
          <a:p>
            <a:pPr marL="302575" lvl="1" indent="-302575">
              <a:buFont typeface="Arial" panose="020B0604020202020204" pitchFamily="34" charset="0"/>
              <a:buChar char="•"/>
              <a:tabLst>
                <a:tab pos="403433" algn="l"/>
              </a:tabLst>
            </a:pPr>
            <a:r>
              <a:rPr lang="en-US" sz="2400" dirty="0">
                <a:ea typeface="Times New Roman" panose="02020603050405020304" pitchFamily="18" charset="0"/>
              </a:rPr>
              <a:t>The file may be o/p of different compilation.</a:t>
            </a:r>
          </a:p>
          <a:p>
            <a:pPr marL="302575" lvl="1" indent="-302575">
              <a:buFont typeface="Arial" panose="020B0604020202020204" pitchFamily="34" charset="0"/>
              <a:buChar char="•"/>
              <a:tabLst>
                <a:tab pos="403433" algn="l"/>
              </a:tabLst>
            </a:pPr>
            <a:r>
              <a:rPr lang="en-US" sz="2400" dirty="0">
                <a:ea typeface="Times New Roman" panose="02020603050405020304" pitchFamily="18" charset="0"/>
              </a:rPr>
              <a:t>May be Library files or routine provided by system.</a:t>
            </a:r>
          </a:p>
          <a:p>
            <a:pPr marL="302575" lvl="1" indent="-302575">
              <a:buFont typeface="Arial" panose="020B0604020202020204" pitchFamily="34" charset="0"/>
              <a:buChar char="•"/>
              <a:tabLst>
                <a:tab pos="403433" algn="l"/>
              </a:tabLst>
            </a:pPr>
            <a:r>
              <a:rPr lang="en-US" sz="2400" dirty="0">
                <a:ea typeface="Times New Roman" panose="02020603050405020304" pitchFamily="18" charset="0"/>
              </a:rPr>
              <a:t>Result is executable file.</a:t>
            </a:r>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98"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1053030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3491305" y="1582748"/>
            <a:ext cx="5497606" cy="675547"/>
          </a:xfrm>
          <a:prstGeom prst="rect">
            <a:avLst/>
          </a:prstGeom>
        </p:spPr>
        <p:txBody>
          <a:bodyPr vert="horz" wrap="square" lIns="0" tIns="10646" rIns="0" bIns="0" rtlCol="0" anchor="ctr">
            <a:spAutoFit/>
          </a:bodyPr>
          <a:lstStyle/>
          <a:p>
            <a:pPr algn="ctr"/>
            <a:r>
              <a:rPr lang="en-US" sz="4800" b="1" dirty="0" smtClean="0">
                <a:latin typeface="+mj-lt"/>
                <a:ea typeface="Times New Roman" panose="02020603050405020304" pitchFamily="18" charset="0"/>
              </a:rPr>
              <a:t>Phases Of Compiler</a:t>
            </a:r>
            <a:endParaRPr lang="en-US" sz="4800" b="1" dirty="0">
              <a:latin typeface="+mj-lt"/>
              <a:ea typeface="Times New Roman" panose="02020603050405020304" pitchFamily="18" charset="0"/>
            </a:endParaRPr>
          </a:p>
        </p:txBody>
      </p:sp>
      <p:sp>
        <p:nvSpPr>
          <p:cNvPr id="73" name="Rectangle 72"/>
          <p:cNvSpPr/>
          <p:nvPr/>
        </p:nvSpPr>
        <p:spPr>
          <a:xfrm>
            <a:off x="1309029" y="1765795"/>
            <a:ext cx="9846051" cy="1384995"/>
          </a:xfrm>
          <a:prstGeom prst="rect">
            <a:avLst/>
          </a:prstGeom>
        </p:spPr>
        <p:txBody>
          <a:bodyPr wrap="square">
            <a:spAutoFit/>
          </a:bodyPr>
          <a:lstStyle/>
          <a:p>
            <a:pPr algn="ctr"/>
            <a:endParaRPr lang="en-US" sz="2800" b="1" dirty="0">
              <a:latin typeface="+mj-lt"/>
              <a:ea typeface="Times New Roman" panose="02020603050405020304" pitchFamily="18" charset="0"/>
            </a:endParaRPr>
          </a:p>
          <a:p>
            <a:r>
              <a:rPr lang="en-US" sz="2800" dirty="0">
                <a:latin typeface="+mj-lt"/>
                <a:ea typeface="Times New Roman" panose="02020603050405020304" pitchFamily="18" charset="0"/>
              </a:rPr>
              <a:t>Compiler operates in phases, each of which transforms the source </a:t>
            </a:r>
            <a:r>
              <a:rPr lang="en-US" sz="2800" dirty="0" err="1">
                <a:latin typeface="+mj-lt"/>
                <a:ea typeface="Times New Roman" panose="02020603050405020304" pitchFamily="18" charset="0"/>
              </a:rPr>
              <a:t>pgm</a:t>
            </a:r>
            <a:r>
              <a:rPr lang="en-US" sz="2800" dirty="0">
                <a:latin typeface="+mj-lt"/>
                <a:ea typeface="Times New Roman" panose="02020603050405020304" pitchFamily="18" charset="0"/>
              </a:rPr>
              <a:t> from one representation to another.</a:t>
            </a:r>
          </a:p>
        </p:txBody>
      </p:sp>
      <p:pic>
        <p:nvPicPr>
          <p:cNvPr id="51" name="Picture 50"/>
          <p:cNvPicPr>
            <a:picLocks noChangeAspect="1"/>
          </p:cNvPicPr>
          <p:nvPr/>
        </p:nvPicPr>
        <p:blipFill>
          <a:blip r:embed="rId2"/>
          <a:stretch>
            <a:fillRect/>
          </a:stretch>
        </p:blipFill>
        <p:spPr>
          <a:xfrm>
            <a:off x="2589928" y="3179226"/>
            <a:ext cx="6024756" cy="3733652"/>
          </a:xfrm>
          <a:prstGeom prst="rect">
            <a:avLst/>
          </a:prstGeom>
        </p:spPr>
      </p:pic>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1199027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Analysis </a:t>
            </a:r>
            <a:r>
              <a:rPr lang="en-US" b="1" dirty="0"/>
              <a:t>of a source program</a:t>
            </a:r>
            <a:endParaRPr lang="en-US" sz="4800" b="1" dirty="0">
              <a:ea typeface="Times New Roman" panose="02020603050405020304" pitchFamily="18" charset="0"/>
            </a:endParaRPr>
          </a:p>
        </p:txBody>
      </p:sp>
      <p:sp>
        <p:nvSpPr>
          <p:cNvPr id="73" name="Rectangle 72"/>
          <p:cNvSpPr/>
          <p:nvPr/>
        </p:nvSpPr>
        <p:spPr>
          <a:xfrm>
            <a:off x="1309029" y="2885935"/>
            <a:ext cx="9846051" cy="2677656"/>
          </a:xfrm>
          <a:prstGeom prst="rect">
            <a:avLst/>
          </a:prstGeom>
        </p:spPr>
        <p:txBody>
          <a:bodyPr wrap="square">
            <a:spAutoFit/>
          </a:bodyPr>
          <a:lstStyle/>
          <a:p>
            <a:r>
              <a:rPr lang="en-US" sz="2800" dirty="0"/>
              <a:t>The analysis of a source program is divided into mainly three phases. They are</a:t>
            </a:r>
            <a:r>
              <a:rPr lang="en-US" sz="2800" dirty="0" smtClean="0"/>
              <a:t>:</a:t>
            </a:r>
          </a:p>
          <a:p>
            <a:endParaRPr lang="en-US" sz="2800" dirty="0" smtClean="0"/>
          </a:p>
          <a:p>
            <a:pPr marL="571500" indent="-571500">
              <a:buFont typeface="Wingdings" panose="05000000000000000000" pitchFamily="2" charset="2"/>
              <a:buChar char="v"/>
            </a:pPr>
            <a:r>
              <a:rPr lang="en-US" sz="2800" dirty="0" smtClean="0">
                <a:latin typeface="+mj-lt"/>
                <a:ea typeface="Times New Roman" panose="02020603050405020304" pitchFamily="18" charset="0"/>
              </a:rPr>
              <a:t>Linear Analysis</a:t>
            </a:r>
          </a:p>
          <a:p>
            <a:pPr marL="571500" indent="-571500">
              <a:buFont typeface="Wingdings" panose="05000000000000000000" pitchFamily="2" charset="2"/>
              <a:buChar char="v"/>
            </a:pPr>
            <a:r>
              <a:rPr lang="en-US" sz="2800" dirty="0" smtClean="0">
                <a:latin typeface="+mj-lt"/>
                <a:ea typeface="Times New Roman" panose="02020603050405020304" pitchFamily="18" charset="0"/>
              </a:rPr>
              <a:t>Hierarchical Analysis</a:t>
            </a:r>
          </a:p>
          <a:p>
            <a:pPr marL="571500" indent="-571500">
              <a:buFont typeface="Wingdings" panose="05000000000000000000" pitchFamily="2" charset="2"/>
              <a:buChar char="v"/>
            </a:pPr>
            <a:r>
              <a:rPr lang="en-US" sz="2800" dirty="0" smtClean="0">
                <a:latin typeface="+mj-lt"/>
                <a:ea typeface="Times New Roman" panose="02020603050405020304" pitchFamily="18" charset="0"/>
              </a:rPr>
              <a:t>Semantic Analysis</a:t>
            </a:r>
            <a:endParaRPr lang="en-US" sz="4000" dirty="0">
              <a:latin typeface="+mj-lt"/>
              <a:ea typeface="Times New Roman" panose="02020603050405020304" pitchFamily="18" charset="0"/>
            </a:endParaRPr>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881833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Analysis </a:t>
            </a:r>
            <a:r>
              <a:rPr lang="en-US" b="1" dirty="0"/>
              <a:t>of a source program</a:t>
            </a:r>
            <a:endParaRPr lang="en-US" sz="4800" b="1" dirty="0">
              <a:ea typeface="Times New Roman" panose="02020603050405020304" pitchFamily="18" charset="0"/>
            </a:endParaRPr>
          </a:p>
        </p:txBody>
      </p:sp>
      <p:sp>
        <p:nvSpPr>
          <p:cNvPr id="73" name="Rectangle 72"/>
          <p:cNvSpPr/>
          <p:nvPr/>
        </p:nvSpPr>
        <p:spPr>
          <a:xfrm>
            <a:off x="1309029" y="2588755"/>
            <a:ext cx="9846051" cy="3970318"/>
          </a:xfrm>
          <a:prstGeom prst="rect">
            <a:avLst/>
          </a:prstGeom>
        </p:spPr>
        <p:txBody>
          <a:bodyPr wrap="square">
            <a:spAutoFit/>
          </a:bodyPr>
          <a:lstStyle/>
          <a:p>
            <a:pPr fontAlgn="base"/>
            <a:r>
              <a:rPr lang="en-US" sz="2800" b="1" dirty="0"/>
              <a:t>Linear Analysis-</a:t>
            </a:r>
            <a:r>
              <a:rPr lang="en-US" sz="2400" dirty="0"/>
              <a:t/>
            </a:r>
            <a:br>
              <a:rPr lang="en-US" sz="2400" dirty="0"/>
            </a:br>
            <a:r>
              <a:rPr lang="en-US" sz="2400" dirty="0"/>
              <a:t>This involves a scanning phase where the stream of characters are read from left to right. It is then then grouped into various tokens having a collective meaning.</a:t>
            </a:r>
          </a:p>
          <a:p>
            <a:pPr fontAlgn="base"/>
            <a:r>
              <a:rPr lang="en-US" sz="2800" b="1" dirty="0"/>
              <a:t>Hierarchical Analysis-</a:t>
            </a:r>
            <a:r>
              <a:rPr lang="en-US" sz="2400" dirty="0"/>
              <a:t/>
            </a:r>
            <a:br>
              <a:rPr lang="en-US" sz="2400" dirty="0"/>
            </a:br>
            <a:r>
              <a:rPr lang="en-US" sz="2400" dirty="0"/>
              <a:t>In this analysis phase</a:t>
            </a:r>
            <a:r>
              <a:rPr lang="en-US" sz="2400" dirty="0" smtClean="0"/>
              <a:t>, based </a:t>
            </a:r>
            <a:r>
              <a:rPr lang="en-US" sz="2400" dirty="0"/>
              <a:t>on a collective meaning, the tokens are categorized hierarchically into nested groups.</a:t>
            </a:r>
          </a:p>
          <a:p>
            <a:pPr fontAlgn="base"/>
            <a:r>
              <a:rPr lang="en-US" sz="2800" b="1" dirty="0"/>
              <a:t>Semantic Analysis-</a:t>
            </a:r>
            <a:r>
              <a:rPr lang="en-US" sz="2400" dirty="0"/>
              <a:t/>
            </a:r>
            <a:br>
              <a:rPr lang="en-US" sz="2400" dirty="0"/>
            </a:br>
            <a:r>
              <a:rPr lang="en-US" sz="2400" dirty="0"/>
              <a:t>This phase is used to check whether the components of the source program are meaningful or not.</a:t>
            </a:r>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1853168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965524" y="1747607"/>
            <a:ext cx="6677189" cy="620148"/>
          </a:xfrm>
          <a:prstGeom prst="rect">
            <a:avLst/>
          </a:prstGeom>
        </p:spPr>
        <p:txBody>
          <a:bodyPr vert="horz" wrap="square" lIns="0" tIns="10646" rIns="0" bIns="0" rtlCol="0" anchor="ctr">
            <a:spAutoFit/>
          </a:bodyPr>
          <a:lstStyle/>
          <a:p>
            <a:pPr algn="ctr"/>
            <a:r>
              <a:rPr lang="en-US" b="1" dirty="0" smtClean="0"/>
              <a:t>Two modules of Compiler</a:t>
            </a:r>
            <a:endParaRPr lang="en-US" sz="4800" b="1" dirty="0">
              <a:ea typeface="Times New Roman" panose="02020603050405020304" pitchFamily="18" charset="0"/>
            </a:endParaRPr>
          </a:p>
        </p:txBody>
      </p:sp>
      <p:sp>
        <p:nvSpPr>
          <p:cNvPr id="73" name="Rectangle 72"/>
          <p:cNvSpPr/>
          <p:nvPr/>
        </p:nvSpPr>
        <p:spPr>
          <a:xfrm>
            <a:off x="1309029" y="2588755"/>
            <a:ext cx="9846051" cy="2677656"/>
          </a:xfrm>
          <a:prstGeom prst="rect">
            <a:avLst/>
          </a:prstGeom>
        </p:spPr>
        <p:txBody>
          <a:bodyPr wrap="square">
            <a:spAutoFit/>
          </a:bodyPr>
          <a:lstStyle/>
          <a:p>
            <a:pPr fontAlgn="base"/>
            <a:r>
              <a:rPr lang="en-US" sz="2800" dirty="0"/>
              <a:t>The compiler has two modules namely front end and back end. Front-end constitutes of the Lexical analyzer, semantic analyzer, syntax analyzer and intermediate code generator. And the rest are assembled to form the back end</a:t>
            </a:r>
            <a:r>
              <a:rPr lang="en-US" sz="2800" dirty="0" smtClean="0"/>
              <a:t>.</a:t>
            </a:r>
          </a:p>
          <a:p>
            <a:pPr marL="571500" indent="-571500" fontAlgn="base">
              <a:buFont typeface="Wingdings" panose="05000000000000000000" pitchFamily="2" charset="2"/>
              <a:buChar char="v"/>
            </a:pPr>
            <a:r>
              <a:rPr lang="en-US" sz="2800" dirty="0" smtClean="0"/>
              <a:t>Lexical Analyzer</a:t>
            </a:r>
          </a:p>
          <a:p>
            <a:pPr marL="571500" indent="-571500" fontAlgn="base">
              <a:buFont typeface="Wingdings" panose="05000000000000000000" pitchFamily="2" charset="2"/>
              <a:buChar char="v"/>
            </a:pPr>
            <a:r>
              <a:rPr lang="en-US" sz="2800" dirty="0" smtClean="0"/>
              <a:t>Syntax Analyzer</a:t>
            </a:r>
            <a:endParaRPr lang="en-US" sz="3600" dirty="0"/>
          </a:p>
        </p:txBody>
      </p:sp>
      <p:grpSp>
        <p:nvGrpSpPr>
          <p:cNvPr id="53" name="object 3"/>
          <p:cNvGrpSpPr/>
          <p:nvPr/>
        </p:nvGrpSpPr>
        <p:grpSpPr>
          <a:xfrm>
            <a:off x="1303020" y="1138728"/>
            <a:ext cx="10172700" cy="647041"/>
            <a:chOff x="589026" y="1524000"/>
            <a:chExt cx="8501380" cy="546735"/>
          </a:xfrm>
        </p:grpSpPr>
        <p:sp>
          <p:nvSpPr>
            <p:cNvPr id="5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6"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8"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60"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7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4"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5"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6"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7"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8"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9"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80"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81"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2"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3"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4"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5"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6"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7"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8"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9"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90"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91"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2"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3"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4"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5"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6"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7"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8"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9"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100" name="object 49"/>
          <p:cNvSpPr txBox="1">
            <a:spLocks/>
          </p:cNvSpPr>
          <p:nvPr/>
        </p:nvSpPr>
        <p:spPr>
          <a:xfrm>
            <a:off x="2130180" y="620382"/>
            <a:ext cx="6230620"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3600" dirty="0" smtClean="0"/>
              <a:t>Chapter 1</a:t>
            </a:r>
            <a:endParaRPr lang="en-US" sz="3600" dirty="0"/>
          </a:p>
        </p:txBody>
      </p:sp>
    </p:spTree>
    <p:extLst>
      <p:ext uri="{BB962C8B-B14F-4D97-AF65-F5344CB8AC3E}">
        <p14:creationId xmlns:p14="http://schemas.microsoft.com/office/powerpoint/2010/main" val="1270409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2187</Words>
  <Application>Microsoft Office PowerPoint</Application>
  <PresentationFormat>Widescreen</PresentationFormat>
  <Paragraphs>320</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Symbol</vt:lpstr>
      <vt:lpstr>Times New Roman</vt:lpstr>
      <vt:lpstr>Wingdings</vt:lpstr>
      <vt:lpstr>Office Theme</vt:lpstr>
      <vt:lpstr>Phases Of Compiler</vt:lpstr>
      <vt:lpstr>Phases Of Compiler</vt:lpstr>
      <vt:lpstr>A Language Processing System </vt:lpstr>
      <vt:lpstr>A Language Processing System </vt:lpstr>
      <vt:lpstr>A Language Processing System</vt:lpstr>
      <vt:lpstr>Phases Of Compiler</vt:lpstr>
      <vt:lpstr>Analysis of a source program</vt:lpstr>
      <vt:lpstr>Analysis of a source program</vt:lpstr>
      <vt:lpstr>Two modules of Compiler</vt:lpstr>
      <vt:lpstr>Two modules of Compiler</vt:lpstr>
      <vt:lpstr>Two modules of Compiler</vt:lpstr>
      <vt:lpstr>Two modules of Compiler</vt:lpstr>
      <vt:lpstr>Two modules of Compiler</vt:lpstr>
      <vt:lpstr>Two modules of Compiler</vt:lpstr>
      <vt:lpstr>Two modules of Compiler</vt:lpstr>
      <vt:lpstr>Two modules of Compiler</vt:lpstr>
      <vt:lpstr>Two modules of Compiler</vt:lpstr>
      <vt:lpstr>Two modules of Compiler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Compiler</dc:title>
  <dc:creator>Itrat Jassani</dc:creator>
  <cp:lastModifiedBy>Microsoft account</cp:lastModifiedBy>
  <cp:revision>14</cp:revision>
  <dcterms:created xsi:type="dcterms:W3CDTF">2021-02-19T12:42:14Z</dcterms:created>
  <dcterms:modified xsi:type="dcterms:W3CDTF">2021-02-19T19:07:47Z</dcterms:modified>
</cp:coreProperties>
</file>