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96" r:id="rId4"/>
    <p:sldId id="295" r:id="rId5"/>
    <p:sldId id="294" r:id="rId6"/>
    <p:sldId id="293" r:id="rId7"/>
    <p:sldId id="292" r:id="rId8"/>
    <p:sldId id="291" r:id="rId9"/>
    <p:sldId id="290" r:id="rId10"/>
    <p:sldId id="289" r:id="rId11"/>
    <p:sldId id="288" r:id="rId12"/>
    <p:sldId id="287" r:id="rId13"/>
    <p:sldId id="286" r:id="rId14"/>
    <p:sldId id="285" r:id="rId15"/>
    <p:sldId id="284" r:id="rId16"/>
    <p:sldId id="283" r:id="rId17"/>
    <p:sldId id="282" r:id="rId18"/>
    <p:sldId id="281" r:id="rId19"/>
    <p:sldId id="280" r:id="rId20"/>
    <p:sldId id="303" r:id="rId21"/>
    <p:sldId id="302" r:id="rId22"/>
    <p:sldId id="301" r:id="rId23"/>
    <p:sldId id="300" r:id="rId24"/>
    <p:sldId id="299" r:id="rId25"/>
    <p:sldId id="298"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28-Feb-21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28-Feb-21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28-Feb-21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28-Feb-21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165425" y="678027"/>
            <a:ext cx="669524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Regular Expression and Grammar</a:t>
            </a:r>
            <a:endParaRPr lang="en-US" sz="4000" b="1" dirty="0">
              <a:latin typeface="+mj-lt"/>
              <a:ea typeface="Times New Roman" panose="02020603050405020304" pitchFamily="18" charset="0"/>
            </a:endParaRPr>
          </a:p>
        </p:txBody>
      </p:sp>
      <p:sp>
        <p:nvSpPr>
          <p:cNvPr id="50" name="Rectangle 1"/>
          <p:cNvSpPr>
            <a:spLocks noChangeArrowheads="1"/>
          </p:cNvSpPr>
          <p:nvPr/>
        </p:nvSpPr>
        <p:spPr bwMode="auto">
          <a:xfrm>
            <a:off x="-32966" y="2090744"/>
            <a:ext cx="1213055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Lexical analysis is the first phase of a compiler.  It takes the modified source code from language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preprocessors that are written in the form of sentences.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solidFill>
                <a:srgbClr val="000000"/>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The lexical analyzer breaks these syntaxes into a series of tokens, by removing any whitespace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or comments in the source code.  If the lexical analyzer finds a token invalid, it generates an error.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The lexical analyzer works closely with the syntax analyzer. It reads character streams from the source code, checks for legal tokens, and passes the data to the syntax analyzer when it demands.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b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descr="Token passing in compil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798" y="4733364"/>
            <a:ext cx="5586319" cy="212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03020" y="2097907"/>
            <a:ext cx="10110546" cy="2862322"/>
          </a:xfrm>
          <a:prstGeom prst="rect">
            <a:avLst/>
          </a:prstGeom>
        </p:spPr>
        <p:txBody>
          <a:bodyPr wrap="square">
            <a:spAutoFit/>
          </a:bodyPr>
          <a:lstStyle/>
          <a:p>
            <a:r>
              <a:rPr lang="en-US" sz="2000" dirty="0">
                <a:latin typeface="Times New Roman" pitchFamily="18" charset="0"/>
                <a:cs typeface="Times New Roman" pitchFamily="18" charset="0"/>
              </a:rPr>
              <a:t>Precedence and </a:t>
            </a:r>
            <a:r>
              <a:rPr lang="en-US" sz="2000" dirty="0" smtClean="0">
                <a:latin typeface="Times New Roman" pitchFamily="18" charset="0"/>
                <a:cs typeface="Times New Roman" pitchFamily="18" charset="0"/>
              </a:rPr>
              <a:t>Associativity</a:t>
            </a:r>
          </a:p>
          <a:p>
            <a:endParaRPr lang="en-US" sz="2000" dirty="0">
              <a:latin typeface="Times New Roman" pitchFamily="18" charset="0"/>
              <a:cs typeface="Times New Roman" pitchFamily="18" charset="0"/>
            </a:endParaRPr>
          </a:p>
          <a:p>
            <a:pPr marL="285750" indent="-285750">
              <a:buFont typeface="Wingdings" pitchFamily="2" charset="2"/>
              <a:buChar char="v"/>
            </a:pPr>
            <a:r>
              <a:rPr lang="en-US" sz="2000" dirty="0">
                <a:latin typeface="Times New Roman" pitchFamily="18" charset="0"/>
                <a:cs typeface="Times New Roman" pitchFamily="18" charset="0"/>
              </a:rPr>
              <a:t>*, concatenation (.), and | (pipe sign) are left associative</a:t>
            </a:r>
          </a:p>
          <a:p>
            <a:pPr marL="285750" indent="-285750">
              <a:buFont typeface="Wingdings" pitchFamily="2" charset="2"/>
              <a:buChar char="v"/>
            </a:pPr>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has the highest precedence</a:t>
            </a:r>
          </a:p>
          <a:p>
            <a:pPr marL="285750" indent="-285750">
              <a:buFont typeface="Wingdings" pitchFamily="2" charset="2"/>
              <a:buChar char="v"/>
            </a:pPr>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Concatenation </a:t>
            </a:r>
            <a:r>
              <a:rPr lang="en-US" sz="2000" dirty="0">
                <a:latin typeface="Times New Roman" pitchFamily="18" charset="0"/>
                <a:cs typeface="Times New Roman" pitchFamily="18" charset="0"/>
              </a:rPr>
              <a:t>(.) has the second highest precedence.</a:t>
            </a:r>
          </a:p>
          <a:p>
            <a:pPr marL="285750" indent="-285750">
              <a:buFont typeface="Wingdings" pitchFamily="2" charset="2"/>
              <a:buChar char="v"/>
            </a:pPr>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(pipe sign) has the lowest precedence of all.</a:t>
            </a:r>
          </a:p>
        </p:txBody>
      </p:sp>
    </p:spTree>
    <p:extLst>
      <p:ext uri="{BB962C8B-B14F-4D97-AF65-F5344CB8AC3E}">
        <p14:creationId xmlns:p14="http://schemas.microsoft.com/office/powerpoint/2010/main" val="1419652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169219" y="1910854"/>
            <a:ext cx="9429502" cy="4708981"/>
          </a:xfrm>
          <a:prstGeom prst="rect">
            <a:avLst/>
          </a:prstGeom>
        </p:spPr>
        <p:txBody>
          <a:bodyPr wrap="square">
            <a:spAutoFit/>
          </a:bodyPr>
          <a:lstStyle/>
          <a:p>
            <a:r>
              <a:rPr lang="en-US" sz="2000" dirty="0">
                <a:latin typeface="Times New Roman" pitchFamily="18" charset="0"/>
                <a:cs typeface="Times New Roman" pitchFamily="18" charset="0"/>
              </a:rPr>
              <a:t>Representing valid tokens of a language in regular expression</a:t>
            </a:r>
          </a:p>
          <a:p>
            <a:r>
              <a:rPr lang="en-US" sz="2000" dirty="0">
                <a:latin typeface="Times New Roman" pitchFamily="18" charset="0"/>
                <a:cs typeface="Times New Roman" pitchFamily="18" charset="0"/>
              </a:rPr>
              <a:t>If x is a regular expression, then</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x* means zero or more occurrence of x.</a:t>
            </a:r>
          </a:p>
          <a:p>
            <a:r>
              <a:rPr lang="en-US" sz="2000" dirty="0">
                <a:latin typeface="Times New Roman" pitchFamily="18" charset="0"/>
                <a:cs typeface="Times New Roman" pitchFamily="18" charset="0"/>
              </a:rPr>
              <a:t>i.e., it can generate { e, x, xx, xxx, </a:t>
            </a:r>
            <a:r>
              <a:rPr lang="en-US" sz="2000" dirty="0" err="1">
                <a:latin typeface="Times New Roman" pitchFamily="18" charset="0"/>
                <a:cs typeface="Times New Roman" pitchFamily="18" charset="0"/>
              </a:rPr>
              <a:t>xxxx</a:t>
            </a:r>
            <a:r>
              <a:rPr lang="en-US" sz="2000" dirty="0">
                <a:latin typeface="Times New Roman" pitchFamily="18" charset="0"/>
                <a:cs typeface="Times New Roman" pitchFamily="18" charset="0"/>
              </a:rPr>
              <a:t>, …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means one or more occurrence of x.</a:t>
            </a:r>
          </a:p>
          <a:p>
            <a:r>
              <a:rPr lang="en-US" sz="2000" dirty="0">
                <a:latin typeface="Times New Roman" pitchFamily="18" charset="0"/>
                <a:cs typeface="Times New Roman" pitchFamily="18" charset="0"/>
              </a:rPr>
              <a:t>i.e., it can generate { x, xx, xxx, </a:t>
            </a:r>
            <a:r>
              <a:rPr lang="en-US" sz="2000" dirty="0" err="1">
                <a:latin typeface="Times New Roman" pitchFamily="18" charset="0"/>
                <a:cs typeface="Times New Roman" pitchFamily="18" charset="0"/>
              </a:rPr>
              <a:t>xxxx</a:t>
            </a:r>
            <a:r>
              <a:rPr lang="en-US" sz="2000" dirty="0">
                <a:latin typeface="Times New Roman" pitchFamily="18" charset="0"/>
                <a:cs typeface="Times New Roman" pitchFamily="18" charset="0"/>
              </a:rPr>
              <a:t> … } or </a:t>
            </a:r>
            <a:r>
              <a:rPr lang="en-US" sz="2000" dirty="0" err="1">
                <a:latin typeface="Times New Roman" pitchFamily="18" charset="0"/>
                <a:cs typeface="Times New Roman" pitchFamily="18" charset="0"/>
              </a:rPr>
              <a:t>x.x</a:t>
            </a:r>
            <a:r>
              <a:rPr lang="en-US" sz="2000" dirty="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x</a:t>
            </a:r>
            <a:r>
              <a:rPr lang="en-US" sz="2000" dirty="0">
                <a:latin typeface="Times New Roman" pitchFamily="18" charset="0"/>
                <a:cs typeface="Times New Roman" pitchFamily="18" charset="0"/>
              </a:rPr>
              <a:t>? means at most one occurrence of x</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i.e</a:t>
            </a:r>
            <a:r>
              <a:rPr lang="en-US" sz="2000" dirty="0">
                <a:latin typeface="Times New Roman" pitchFamily="18" charset="0"/>
                <a:cs typeface="Times New Roman" pitchFamily="18" charset="0"/>
              </a:rPr>
              <a:t>., it can generate either {x} or {e}.</a:t>
            </a:r>
          </a:p>
          <a:p>
            <a:r>
              <a:rPr lang="en-US" sz="2000" dirty="0">
                <a:latin typeface="Times New Roman" pitchFamily="18" charset="0"/>
                <a:cs typeface="Times New Roman" pitchFamily="18" charset="0"/>
              </a:rPr>
              <a:t>[a-z] is all lower-case alphabets of English language.</a:t>
            </a:r>
          </a:p>
          <a:p>
            <a:r>
              <a:rPr lang="en-US" sz="2000" dirty="0">
                <a:latin typeface="Times New Roman" pitchFamily="18" charset="0"/>
                <a:cs typeface="Times New Roman" pitchFamily="18" charset="0"/>
              </a:rPr>
              <a:t>[A-Z] is all upper-case alphabets of English language.</a:t>
            </a:r>
          </a:p>
          <a:p>
            <a:r>
              <a:rPr lang="en-US" sz="2000" dirty="0">
                <a:latin typeface="Times New Roman" pitchFamily="18" charset="0"/>
                <a:cs typeface="Times New Roman" pitchFamily="18" charset="0"/>
              </a:rPr>
              <a:t>[0-9] is all natural digits used in mathematics.</a:t>
            </a:r>
          </a:p>
        </p:txBody>
      </p:sp>
    </p:spTree>
    <p:extLst>
      <p:ext uri="{BB962C8B-B14F-4D97-AF65-F5344CB8AC3E}">
        <p14:creationId xmlns:p14="http://schemas.microsoft.com/office/powerpoint/2010/main" val="2276035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87361" y="2001214"/>
            <a:ext cx="9516047" cy="4401205"/>
          </a:xfrm>
          <a:prstGeom prst="rect">
            <a:avLst/>
          </a:prstGeom>
        </p:spPr>
        <p:txBody>
          <a:bodyPr wrap="square">
            <a:spAutoFit/>
          </a:bodyPr>
          <a:lstStyle/>
          <a:p>
            <a:r>
              <a:rPr lang="en-US" sz="2000" dirty="0">
                <a:latin typeface="Times New Roman" pitchFamily="18" charset="0"/>
                <a:cs typeface="Times New Roman" pitchFamily="18" charset="0"/>
              </a:rPr>
              <a:t>Representing occurrence of symbols using regular expressions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letter </a:t>
            </a:r>
            <a:r>
              <a:rPr lang="en-US" sz="2000" dirty="0">
                <a:latin typeface="Times New Roman" pitchFamily="18" charset="0"/>
                <a:cs typeface="Times New Roman" pitchFamily="18" charset="0"/>
              </a:rPr>
              <a:t>= [a – z] or [A – Z]</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digit </a:t>
            </a:r>
            <a:r>
              <a:rPr lang="en-US" sz="2000" dirty="0">
                <a:latin typeface="Times New Roman" pitchFamily="18" charset="0"/>
                <a:cs typeface="Times New Roman" pitchFamily="18" charset="0"/>
              </a:rPr>
              <a:t>= 0 | 1 | 2 | 3 | 4 | 5 | 6 | 7 | 8 | 9 or [0-9]</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sign </a:t>
            </a:r>
            <a:r>
              <a:rPr lang="en-US" sz="2000" dirty="0">
                <a:latin typeface="Times New Roman" pitchFamily="18" charset="0"/>
                <a:cs typeface="Times New Roman" pitchFamily="18" charset="0"/>
              </a:rPr>
              <a:t>= [ + | - ]</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Representing </a:t>
            </a:r>
            <a:r>
              <a:rPr lang="en-US" sz="2000" dirty="0">
                <a:latin typeface="Times New Roman" pitchFamily="18" charset="0"/>
                <a:cs typeface="Times New Roman" pitchFamily="18" charset="0"/>
              </a:rPr>
              <a:t>language tokens using regular expressions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Decimal </a:t>
            </a:r>
            <a:r>
              <a:rPr lang="en-US" sz="2000" dirty="0">
                <a:latin typeface="Times New Roman" pitchFamily="18" charset="0"/>
                <a:cs typeface="Times New Roman" pitchFamily="18" charset="0"/>
              </a:rPr>
              <a:t>= (sign)</a:t>
            </a:r>
            <a:r>
              <a:rPr lang="en-US" sz="2000" baseline="30000" dirty="0">
                <a:latin typeface="Times New Roman" pitchFamily="18" charset="0"/>
                <a:cs typeface="Times New Roman" pitchFamily="18" charset="0"/>
              </a:rPr>
              <a:t>?</a:t>
            </a:r>
            <a:r>
              <a:rPr lang="en-US" sz="2000" dirty="0">
                <a:latin typeface="Times New Roman" pitchFamily="18" charset="0"/>
                <a:cs typeface="Times New Roman" pitchFamily="18" charset="0"/>
              </a:rPr>
              <a:t>(digit)</a:t>
            </a:r>
            <a:r>
              <a:rPr lang="en-US" sz="2000" baseline="30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Identifier </a:t>
            </a:r>
            <a:r>
              <a:rPr lang="en-US" sz="2000" dirty="0">
                <a:latin typeface="Times New Roman" pitchFamily="18" charset="0"/>
                <a:cs typeface="Times New Roman" pitchFamily="18" charset="0"/>
              </a:rPr>
              <a:t>= (letter)(letter | digit)*</a:t>
            </a:r>
          </a:p>
        </p:txBody>
      </p:sp>
    </p:spTree>
    <p:extLst>
      <p:ext uri="{BB962C8B-B14F-4D97-AF65-F5344CB8AC3E}">
        <p14:creationId xmlns:p14="http://schemas.microsoft.com/office/powerpoint/2010/main" val="3938978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471704" y="2198397"/>
            <a:ext cx="9717632" cy="1107996"/>
          </a:xfrm>
          <a:prstGeom prst="rect">
            <a:avLst/>
          </a:prstGeom>
        </p:spPr>
        <p:txBody>
          <a:bodyPr wrap="square">
            <a:spAutoFit/>
          </a:bodyPr>
          <a:lstStyle/>
          <a:p>
            <a:r>
              <a:rPr lang="en-US" sz="2200" dirty="0">
                <a:latin typeface="Times New Roman" pitchFamily="18" charset="0"/>
                <a:cs typeface="Times New Roman" pitchFamily="18" charset="0"/>
              </a:rPr>
              <a:t>The only problem left with the lexical analyzer is how to verify the validity of a regular expression used in specifying the patterns of keywords of a language. A well-accepted solution is to use finite automata for verification.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5615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03019" y="1785918"/>
            <a:ext cx="9682071" cy="2862322"/>
          </a:xfrm>
          <a:prstGeom prst="rect">
            <a:avLst/>
          </a:prstGeom>
        </p:spPr>
        <p:txBody>
          <a:bodyPr wrap="square">
            <a:spAutoFit/>
          </a:bodyPr>
          <a:lstStyle/>
          <a:p>
            <a:r>
              <a:rPr lang="en-US" sz="2000" dirty="0">
                <a:latin typeface="Times New Roman" pitchFamily="18" charset="0"/>
                <a:cs typeface="Times New Roman" pitchFamily="18" charset="0"/>
              </a:rPr>
              <a:t>Syntax analysis or parsing is the second phase of a compiler. In this chapter, we shall learn the basic concepts used in the construction of a parser.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have seen that a lexical analyzer can identify tokens with the help of regular expressions and pattern rules. But a lexical analyzer cannot check the syntax of a given sentence due to the limitations of the regular expressions.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Regular </a:t>
            </a:r>
            <a:r>
              <a:rPr lang="en-US" sz="2000" dirty="0">
                <a:latin typeface="Times New Roman" pitchFamily="18" charset="0"/>
                <a:cs typeface="Times New Roman" pitchFamily="18" charset="0"/>
              </a:rPr>
              <a:t>expressions cannot check balancing tokens, such as parenthesis. Therefore, this phase uses context-free grammar (CFG), which is recognized by push-down automata.</a:t>
            </a:r>
          </a:p>
        </p:txBody>
      </p:sp>
    </p:spTree>
    <p:extLst>
      <p:ext uri="{BB962C8B-B14F-4D97-AF65-F5344CB8AC3E}">
        <p14:creationId xmlns:p14="http://schemas.microsoft.com/office/powerpoint/2010/main" val="3953153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1204036" y="1780188"/>
            <a:ext cx="988310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CFG, on the other hand, is a superset of Regular Grammar, as depicted below:</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2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It implies that every Regular Grammar is also context-free, but there exists some problems, which are beyond the scope of Regular Grammar. CFG is a helpful tool in describing the syntax of programming languages.</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2" name="Picture 2" descr="Relation of CFG and Regular Gramm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148" y="2536420"/>
            <a:ext cx="24288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727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87361" y="1816045"/>
            <a:ext cx="10396807" cy="5024452"/>
          </a:xfrm>
          <a:prstGeom prst="rect">
            <a:avLst/>
          </a:prstGeom>
        </p:spPr>
        <p:txBody>
          <a:bodyPr wrap="square">
            <a:spAutoFit/>
          </a:bodyPr>
          <a:lstStyle/>
          <a:p>
            <a:r>
              <a:rPr lang="en-US" sz="2000" dirty="0">
                <a:latin typeface="Times New Roman" pitchFamily="18" charset="0"/>
                <a:cs typeface="Times New Roman" pitchFamily="18" charset="0"/>
              </a:rPr>
              <a:t>Context-Free </a:t>
            </a:r>
            <a:r>
              <a:rPr lang="en-US" sz="2000" dirty="0" smtClean="0">
                <a:latin typeface="Times New Roman" pitchFamily="18" charset="0"/>
                <a:cs typeface="Times New Roman" pitchFamily="18" charset="0"/>
              </a:rPr>
              <a:t>Grammar: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context-free grammar has four components:</a:t>
            </a:r>
          </a:p>
          <a:p>
            <a:endParaRPr lang="en-US" sz="105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set of </a:t>
            </a:r>
            <a:r>
              <a:rPr lang="en-US" sz="2000" b="1" dirty="0">
                <a:latin typeface="Times New Roman" pitchFamily="18" charset="0"/>
                <a:cs typeface="Times New Roman" pitchFamily="18" charset="0"/>
              </a:rPr>
              <a:t>non-terminals</a:t>
            </a:r>
            <a:r>
              <a:rPr lang="en-US" sz="2000" dirty="0">
                <a:latin typeface="Times New Roman" pitchFamily="18" charset="0"/>
                <a:cs typeface="Times New Roman" pitchFamily="18" charset="0"/>
              </a:rPr>
              <a:t> (V). Non-terminals are syntactic variables that denote sets of strings. The non-terminals define sets of strings that help define the language generated by the grammar.</a:t>
            </a:r>
          </a:p>
          <a:p>
            <a:endParaRPr lang="en-US" sz="105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set of tokens, known as </a:t>
            </a:r>
            <a:r>
              <a:rPr lang="en-US" sz="2000" b="1" dirty="0">
                <a:latin typeface="Times New Roman" pitchFamily="18" charset="0"/>
                <a:cs typeface="Times New Roman" pitchFamily="18" charset="0"/>
              </a:rPr>
              <a:t>terminal symbols</a:t>
            </a:r>
            <a:r>
              <a:rPr lang="en-US" sz="2000" dirty="0">
                <a:latin typeface="Times New Roman" pitchFamily="18" charset="0"/>
                <a:cs typeface="Times New Roman" pitchFamily="18" charset="0"/>
              </a:rPr>
              <a:t> (Σ). Terminals are the basic symbols from which strings are formed.</a:t>
            </a:r>
          </a:p>
          <a:p>
            <a:endParaRPr lang="en-US" sz="105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set of </a:t>
            </a:r>
            <a:r>
              <a:rPr lang="en-US" sz="2000" b="1" dirty="0">
                <a:latin typeface="Times New Roman" pitchFamily="18" charset="0"/>
                <a:cs typeface="Times New Roman" pitchFamily="18" charset="0"/>
              </a:rPr>
              <a:t>productions</a:t>
            </a:r>
            <a:r>
              <a:rPr lang="en-US" sz="2000" dirty="0">
                <a:latin typeface="Times New Roman" pitchFamily="18" charset="0"/>
                <a:cs typeface="Times New Roman" pitchFamily="18" charset="0"/>
              </a:rPr>
              <a:t> (P). The productions of a grammar specify the manner in which the terminals and non-terminals can be combined to form strings. Each production consists of a </a:t>
            </a:r>
            <a:r>
              <a:rPr lang="en-US" sz="2000" b="1" dirty="0">
                <a:latin typeface="Times New Roman" pitchFamily="18" charset="0"/>
                <a:cs typeface="Times New Roman" pitchFamily="18" charset="0"/>
              </a:rPr>
              <a:t>non-terminal</a:t>
            </a:r>
            <a:r>
              <a:rPr lang="en-US" sz="2000" dirty="0">
                <a:latin typeface="Times New Roman" pitchFamily="18" charset="0"/>
                <a:cs typeface="Times New Roman" pitchFamily="18" charset="0"/>
              </a:rPr>
              <a:t> called the left side of the production, an arrow, and a sequence of tokens and/or </a:t>
            </a:r>
            <a:r>
              <a:rPr lang="en-US" sz="2000" b="1" dirty="0">
                <a:latin typeface="Times New Roman" pitchFamily="18" charset="0"/>
                <a:cs typeface="Times New Roman" pitchFamily="18" charset="0"/>
              </a:rPr>
              <a:t>on- terminals</a:t>
            </a:r>
            <a:r>
              <a:rPr lang="en-US" sz="2000" dirty="0">
                <a:latin typeface="Times New Roman" pitchFamily="18" charset="0"/>
                <a:cs typeface="Times New Roman" pitchFamily="18" charset="0"/>
              </a:rPr>
              <a:t>, called the right side of the production.</a:t>
            </a:r>
          </a:p>
          <a:p>
            <a:endParaRPr lang="en-US" sz="9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One </a:t>
            </a:r>
            <a:r>
              <a:rPr lang="en-US" sz="2000" dirty="0">
                <a:latin typeface="Times New Roman" pitchFamily="18" charset="0"/>
                <a:cs typeface="Times New Roman" pitchFamily="18" charset="0"/>
              </a:rPr>
              <a:t>of the non-terminals is designated as the start symbol (S); from where the production begins</a:t>
            </a:r>
            <a:r>
              <a:rPr lang="en-US" sz="2000" dirty="0" smtClean="0">
                <a:latin typeface="Times New Roman" pitchFamily="18" charset="0"/>
                <a:cs typeface="Times New Roman" pitchFamily="18" charset="0"/>
              </a:rPr>
              <a:t>.</a:t>
            </a:r>
          </a:p>
          <a:p>
            <a:r>
              <a:rPr lang="en-US" sz="2000" dirty="0"/>
              <a:t>The strings are derived from the start symbol by repeatedly replacing a non-terminal (initially the start symbol) by the right side of a production, for that non-terminal.</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56971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1261350" y="1481527"/>
            <a:ext cx="10209527" cy="532453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We take the problem of palindrome language, which cannot be described by means of Regular Expression.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That is, L = { w | w = </a:t>
            </a:r>
            <a:r>
              <a:rPr kumimoji="0" lang="en-US" sz="2000" b="0" i="0" u="none" strike="noStrike" cap="none" normalizeH="0" baseline="0" dirty="0" err="1" smtClean="0">
                <a:ln>
                  <a:noFill/>
                </a:ln>
                <a:solidFill>
                  <a:srgbClr val="000000"/>
                </a:solidFill>
                <a:effectLst/>
                <a:latin typeface="Times New Roman" pitchFamily="18" charset="0"/>
                <a:cs typeface="Times New Roman" pitchFamily="18" charset="0"/>
              </a:rPr>
              <a:t>w</a:t>
            </a:r>
            <a:r>
              <a:rPr kumimoji="0" lang="en-US" sz="2000" b="0" i="0" u="none" strike="noStrike" cap="none" normalizeH="0" baseline="30000" dirty="0" err="1" smtClean="0">
                <a:ln>
                  <a:noFill/>
                </a:ln>
                <a:solidFill>
                  <a:srgbClr val="000000"/>
                </a:solidFill>
                <a:effectLst/>
                <a:latin typeface="Times New Roman" pitchFamily="18" charset="0"/>
                <a:cs typeface="Times New Roman" pitchFamily="18" charset="0"/>
              </a:rPr>
              <a:t>R</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 is not a regular language. But it can be described by means of CFG, as illustrated below: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 = ( V, Σ, P, S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Where: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V = { Q, Z, 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 { 0, 1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 = { Q → Z | Q → N | Q → ℇ | Z → 0Q0 | N → 1Q1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 = { Q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This grammar describes palindrome language, such as: 1001, 11100111, 00100, 1010101, 11111, etc.</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888642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1387767" y="1723989"/>
            <a:ext cx="971988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Syntax Analyzers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 syntax analyzer or parser takes the input from a lexical analyzer in the form of token streams. The parser analyzes the source code (token stream) against the production rules to detect any errors in the code. The output of this phase is a </a:t>
            </a: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parse tree</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500" b="0" i="0" u="none" strike="noStrike" cap="none" normalizeH="0" baseline="0" dirty="0" smtClean="0">
                <a:ln>
                  <a:noFill/>
                </a:ln>
                <a:solidFill>
                  <a:schemeClr val="tx1"/>
                </a:solidFill>
                <a:effectLst/>
                <a:latin typeface="Arial" pitchFamily="34" charset="0"/>
                <a:cs typeface="Arial" pitchFamily="34" charset="0"/>
              </a:rPr>
              <a:t/>
            </a:r>
            <a:br>
              <a:rPr kumimoji="0" lang="en-US" sz="11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Picture 2" descr="Syntax Analyz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108" y="3252107"/>
            <a:ext cx="5172075" cy="1838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03020" y="5217764"/>
            <a:ext cx="9667224" cy="1323439"/>
          </a:xfrm>
          <a:prstGeom prst="rect">
            <a:avLst/>
          </a:prstGeom>
        </p:spPr>
        <p:txBody>
          <a:bodyPr wrap="square">
            <a:spAutoFit/>
          </a:bodyPr>
          <a:lstStyle/>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way, the parser accomplishes two tasks, i.e., parsing the code, looking for errors and generating a parse tree as the output of the phase.</a:t>
            </a:r>
          </a:p>
          <a:p>
            <a:r>
              <a:rPr lang="en-US" sz="2000" dirty="0">
                <a:latin typeface="Times New Roman" pitchFamily="18" charset="0"/>
                <a:cs typeface="Times New Roman" pitchFamily="18" charset="0"/>
              </a:rPr>
              <a:t>Parsers are expected to parse the whole code even if some errors exist in the program. Parsers use error recovering strategies</a:t>
            </a:r>
          </a:p>
        </p:txBody>
      </p:sp>
    </p:spTree>
    <p:extLst>
      <p:ext uri="{BB962C8B-B14F-4D97-AF65-F5344CB8AC3E}">
        <p14:creationId xmlns:p14="http://schemas.microsoft.com/office/powerpoint/2010/main" val="332169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3" name="Rectangle 2"/>
          <p:cNvSpPr/>
          <p:nvPr/>
        </p:nvSpPr>
        <p:spPr>
          <a:xfrm>
            <a:off x="1271451" y="1743015"/>
            <a:ext cx="10026204" cy="4955203"/>
          </a:xfrm>
          <a:prstGeom prst="rect">
            <a:avLst/>
          </a:prstGeom>
        </p:spPr>
        <p:txBody>
          <a:bodyPr wrap="square">
            <a:spAutoFit/>
          </a:bodyPr>
          <a:lstStyle/>
          <a:p>
            <a:r>
              <a:rPr lang="en-US" sz="2000" dirty="0">
                <a:latin typeface="Times New Roman" pitchFamily="18" charset="0"/>
                <a:cs typeface="Times New Roman" pitchFamily="18" charset="0"/>
              </a:rPr>
              <a:t>Derivation</a:t>
            </a:r>
          </a:p>
          <a:p>
            <a:r>
              <a:rPr lang="en-US" sz="2000" dirty="0">
                <a:latin typeface="Times New Roman" pitchFamily="18" charset="0"/>
                <a:cs typeface="Times New Roman" pitchFamily="18" charset="0"/>
              </a:rPr>
              <a:t>A derivation is basically a sequence of production rules, in order to get the input string. During parsing, we take two decisions for some sentential form of input:</a:t>
            </a:r>
          </a:p>
          <a:p>
            <a:endParaRPr lang="en-US" sz="1400" dirty="0" smtClean="0">
              <a:latin typeface="Times New Roman" pitchFamily="18" charset="0"/>
              <a:cs typeface="Times New Roman" pitchFamily="18" charset="0"/>
            </a:endParaRPr>
          </a:p>
          <a:p>
            <a:pPr marL="342900" indent="-342900">
              <a:buFont typeface="Wingdings" pitchFamily="2" charset="2"/>
              <a:buChar char="q"/>
            </a:pPr>
            <a:r>
              <a:rPr lang="en-US" sz="2000" dirty="0" smtClean="0">
                <a:latin typeface="Times New Roman" pitchFamily="18" charset="0"/>
                <a:cs typeface="Times New Roman" pitchFamily="18" charset="0"/>
              </a:rPr>
              <a:t>Deciding </a:t>
            </a:r>
            <a:r>
              <a:rPr lang="en-US" sz="2000" dirty="0">
                <a:latin typeface="Times New Roman" pitchFamily="18" charset="0"/>
                <a:cs typeface="Times New Roman" pitchFamily="18" charset="0"/>
              </a:rPr>
              <a:t>the non-terminal which is to be replaced.</a:t>
            </a:r>
          </a:p>
          <a:p>
            <a:pPr marL="342900" indent="-342900">
              <a:buFont typeface="Wingdings" pitchFamily="2" charset="2"/>
              <a:buChar char="q"/>
            </a:pPr>
            <a:endParaRPr lang="en-US" sz="1000" dirty="0" smtClean="0">
              <a:latin typeface="Times New Roman" pitchFamily="18" charset="0"/>
              <a:cs typeface="Times New Roman" pitchFamily="18" charset="0"/>
            </a:endParaRPr>
          </a:p>
          <a:p>
            <a:pPr marL="342900" indent="-342900">
              <a:buFont typeface="Wingdings" pitchFamily="2" charset="2"/>
              <a:buChar char="q"/>
            </a:pPr>
            <a:r>
              <a:rPr lang="en-US" sz="2000" dirty="0" smtClean="0">
                <a:latin typeface="Times New Roman" pitchFamily="18" charset="0"/>
                <a:cs typeface="Times New Roman" pitchFamily="18" charset="0"/>
              </a:rPr>
              <a:t>Deciding </a:t>
            </a:r>
            <a:r>
              <a:rPr lang="en-US" sz="2000" dirty="0">
                <a:latin typeface="Times New Roman" pitchFamily="18" charset="0"/>
                <a:cs typeface="Times New Roman" pitchFamily="18" charset="0"/>
              </a:rPr>
              <a:t>the production rule, by which, the non-terminal will be replaced.</a:t>
            </a:r>
          </a:p>
          <a:p>
            <a:endParaRPr lang="en-US" sz="12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decide which non-terminal to be replaced with production rule, we can have two options.</a:t>
            </a:r>
          </a:p>
          <a:p>
            <a:endParaRPr lang="en-US"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Left-most Derivation:    If </a:t>
            </a:r>
            <a:r>
              <a:rPr lang="en-US" sz="2000" dirty="0">
                <a:latin typeface="Times New Roman" pitchFamily="18" charset="0"/>
                <a:cs typeface="Times New Roman" pitchFamily="18" charset="0"/>
              </a:rPr>
              <a:t>the sentential form of an input is scanned and replaced from left to right, it is called left-most derivation. The sentential form derived by the left-most derivation is called the left-sentential form</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342900" indent="-342900">
              <a:buFont typeface="Wingdings" pitchFamily="2" charset="2"/>
              <a:buChar char="§"/>
            </a:pPr>
            <a:r>
              <a:rPr lang="en-US" sz="2000" dirty="0">
                <a:latin typeface="Times New Roman" pitchFamily="18" charset="0"/>
                <a:cs typeface="Times New Roman" pitchFamily="18" charset="0"/>
              </a:rPr>
              <a:t>Right-most </a:t>
            </a:r>
            <a:r>
              <a:rPr lang="en-US" sz="2000" dirty="0" smtClean="0">
                <a:latin typeface="Times New Roman" pitchFamily="18" charset="0"/>
                <a:cs typeface="Times New Roman" pitchFamily="18" charset="0"/>
              </a:rPr>
              <a:t>Derivation:  If </a:t>
            </a:r>
            <a:r>
              <a:rPr lang="en-US" sz="2000" dirty="0">
                <a:latin typeface="Times New Roman" pitchFamily="18" charset="0"/>
                <a:cs typeface="Times New Roman" pitchFamily="18" charset="0"/>
              </a:rPr>
              <a:t>we scan and replace the input with production rules, from right to left, it is known as right-most derivation. The sentential form derived from the right-most derivation is called the right-sentential form.</a:t>
            </a:r>
          </a:p>
        </p:txBody>
      </p:sp>
    </p:spTree>
    <p:extLst>
      <p:ext uri="{BB962C8B-B14F-4D97-AF65-F5344CB8AC3E}">
        <p14:creationId xmlns:p14="http://schemas.microsoft.com/office/powerpoint/2010/main" val="209861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3" name="Rectangle 2"/>
          <p:cNvSpPr/>
          <p:nvPr/>
        </p:nvSpPr>
        <p:spPr>
          <a:xfrm>
            <a:off x="964212" y="1962577"/>
            <a:ext cx="10306655" cy="1631216"/>
          </a:xfrm>
          <a:prstGeom prst="rect">
            <a:avLst/>
          </a:prstGeom>
        </p:spPr>
        <p:txBody>
          <a:bodyPr wrap="square">
            <a:spAutoFit/>
          </a:bodyPr>
          <a:lstStyle/>
          <a:p>
            <a:r>
              <a:rPr lang="en-US" sz="2000" dirty="0">
                <a:latin typeface="Times New Roman" pitchFamily="18" charset="0"/>
                <a:cs typeface="Times New Roman" pitchFamily="18" charset="0"/>
              </a:rPr>
              <a:t>Tokens</a:t>
            </a:r>
          </a:p>
          <a:p>
            <a:r>
              <a:rPr lang="en-US" sz="2000" dirty="0">
                <a:latin typeface="Times New Roman" pitchFamily="18" charset="0"/>
                <a:cs typeface="Times New Roman" pitchFamily="18" charset="0"/>
              </a:rPr>
              <a:t>Lexemes are said to be a sequence of characters (alphanumeric) in a token. There are some predefined rules for every lexeme to be identified as a valid token. These rules are defined by grammar rules, by means of a pattern. A pattern explains what can be a token, and these patterns are defined by means of regular expressions.</a:t>
            </a:r>
          </a:p>
        </p:txBody>
      </p:sp>
      <p:sp>
        <p:nvSpPr>
          <p:cNvPr id="4" name="Rectangle 1"/>
          <p:cNvSpPr>
            <a:spLocks noChangeArrowheads="1"/>
          </p:cNvSpPr>
          <p:nvPr/>
        </p:nvSpPr>
        <p:spPr bwMode="auto">
          <a:xfrm>
            <a:off x="824257" y="3721091"/>
            <a:ext cx="11107654" cy="2554545"/>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dirty="0">
                <a:latin typeface="Times New Roman" pitchFamily="18" charset="0"/>
                <a:cs typeface="Times New Roman" pitchFamily="18" charset="0"/>
              </a:rPr>
              <a:t>In programming language, keywords, constants, identifiers, strings, numbers, operators and punctuations symbols can be considered as tokens.</a:t>
            </a:r>
          </a:p>
          <a:p>
            <a:r>
              <a:rPr lang="en-US" sz="2000" dirty="0">
                <a:latin typeface="Times New Roman" pitchFamily="18" charset="0"/>
                <a:cs typeface="Times New Roman" pitchFamily="18" charset="0"/>
              </a:rPr>
              <a:t>For example, in C language, the variable declaration line</a:t>
            </a:r>
          </a:p>
          <a:p>
            <a:r>
              <a:rPr lang="en-US" sz="2000" dirty="0" err="1">
                <a:solidFill>
                  <a:srgbClr val="FF0000"/>
                </a:solidFill>
                <a:latin typeface="Times New Roman" pitchFamily="18" charset="0"/>
                <a:cs typeface="Times New Roman" pitchFamily="18" charset="0"/>
              </a:rPr>
              <a:t>int</a:t>
            </a:r>
            <a:r>
              <a:rPr lang="en-US" sz="2000" dirty="0">
                <a:solidFill>
                  <a:srgbClr val="FF0000"/>
                </a:solidFill>
                <a:latin typeface="Times New Roman" pitchFamily="18" charset="0"/>
                <a:cs typeface="Times New Roman" pitchFamily="18" charset="0"/>
              </a:rPr>
              <a:t> value = 100</a:t>
            </a:r>
            <a:r>
              <a:rPr lang="en-US" sz="2000" dirty="0" smtClean="0">
                <a:solidFill>
                  <a:srgbClr val="FF0000"/>
                </a:solidFill>
                <a:latin typeface="Times New Roman" pitchFamily="18" charset="0"/>
                <a:cs typeface="Times New Roman" pitchFamily="18" charset="0"/>
              </a:rPr>
              <a:t>;</a:t>
            </a:r>
          </a:p>
          <a:p>
            <a:endParaRPr lang="en-US" sz="2000" dirty="0">
              <a:solidFill>
                <a:srgbClr val="FF0000"/>
              </a:solidFill>
              <a:latin typeface="Times New Roman" pitchFamily="18" charset="0"/>
              <a:cs typeface="Times New Roman" pitchFamily="18" charset="0"/>
            </a:endParaRPr>
          </a:p>
          <a:p>
            <a:r>
              <a:rPr lang="en-US" sz="2000" dirty="0">
                <a:latin typeface="Times New Roman" pitchFamily="18" charset="0"/>
                <a:cs typeface="Times New Roman" pitchFamily="18" charset="0"/>
              </a:rPr>
              <a:t>contains the tokens:</a:t>
            </a:r>
          </a:p>
          <a:p>
            <a:endParaRPr lang="en-US" sz="2000" dirty="0" smtClean="0">
              <a:latin typeface="Times New Roman" pitchFamily="18" charset="0"/>
              <a:cs typeface="Times New Roman" pitchFamily="18" charset="0"/>
            </a:endParaRPr>
          </a:p>
          <a:p>
            <a:r>
              <a:rPr lang="en-US" sz="2000" dirty="0" err="1" smtClean="0">
                <a:solidFill>
                  <a:srgbClr val="FF0000"/>
                </a:solidFill>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a:solidFill>
                  <a:schemeClr val="accent1">
                    <a:lumMod val="75000"/>
                  </a:schemeClr>
                </a:solidFill>
                <a:latin typeface="Times New Roman" pitchFamily="18" charset="0"/>
                <a:cs typeface="Times New Roman" pitchFamily="18" charset="0"/>
              </a:rPr>
              <a:t>keyword</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value</a:t>
            </a:r>
            <a:r>
              <a:rPr lang="en-US" sz="2000" dirty="0">
                <a:latin typeface="Times New Roman" pitchFamily="18" charset="0"/>
                <a:cs typeface="Times New Roman" pitchFamily="18" charset="0"/>
              </a:rPr>
              <a:t> (</a:t>
            </a:r>
            <a:r>
              <a:rPr lang="en-US" sz="2000" dirty="0">
                <a:solidFill>
                  <a:schemeClr val="accent1">
                    <a:lumMod val="75000"/>
                  </a:schemeClr>
                </a:solidFill>
                <a:latin typeface="Times New Roman" pitchFamily="18" charset="0"/>
                <a:cs typeface="Times New Roman" pitchFamily="18" charset="0"/>
              </a:rPr>
              <a:t>identifier</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a:solidFill>
                  <a:schemeClr val="accent1">
                    <a:lumMod val="75000"/>
                  </a:schemeClr>
                </a:solidFill>
                <a:latin typeface="Times New Roman" pitchFamily="18" charset="0"/>
                <a:cs typeface="Times New Roman" pitchFamily="18" charset="0"/>
              </a:rPr>
              <a:t>operator</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100</a:t>
            </a:r>
            <a:r>
              <a:rPr lang="en-US" sz="2000" dirty="0">
                <a:latin typeface="Times New Roman" pitchFamily="18" charset="0"/>
                <a:cs typeface="Times New Roman" pitchFamily="18" charset="0"/>
              </a:rPr>
              <a:t> (</a:t>
            </a:r>
            <a:r>
              <a:rPr lang="en-US" sz="2000" dirty="0">
                <a:solidFill>
                  <a:schemeClr val="accent1">
                    <a:lumMod val="75000"/>
                  </a:schemeClr>
                </a:solidFill>
                <a:latin typeface="Times New Roman" pitchFamily="18" charset="0"/>
                <a:cs typeface="Times New Roman" pitchFamily="18" charset="0"/>
              </a:rPr>
              <a:t>constant</a:t>
            </a:r>
            <a:r>
              <a:rPr lang="en-US" sz="2000" dirty="0">
                <a:latin typeface="Times New Roman" pitchFamily="18" charset="0"/>
                <a:cs typeface="Times New Roman" pitchFamily="18" charset="0"/>
              </a:rPr>
              <a:t>) and </a:t>
            </a:r>
            <a:r>
              <a:rPr lang="en-US" sz="2000"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a:solidFill>
                  <a:schemeClr val="accent1">
                    <a:lumMod val="75000"/>
                  </a:schemeClr>
                </a:solidFill>
                <a:latin typeface="Times New Roman" pitchFamily="18" charset="0"/>
                <a:cs typeface="Times New Roman" pitchFamily="18" charset="0"/>
              </a:rPr>
              <a:t>symbol</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1219935" y="1867294"/>
            <a:ext cx="3129566" cy="21557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Example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Production rules: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Input string: id + id * id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a:spLocks noChangeArrowheads="1"/>
          </p:cNvSpPr>
          <p:nvPr/>
        </p:nvSpPr>
        <p:spPr bwMode="auto">
          <a:xfrm>
            <a:off x="984406" y="4084668"/>
            <a:ext cx="6246254" cy="27712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The left-most derivation 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Notice that the left-most side non-terminal is always processed first.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73008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940158" y="1906156"/>
            <a:ext cx="6748529" cy="184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The right-most derivation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0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id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27197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473526" y="1972288"/>
            <a:ext cx="9715809" cy="1323439"/>
          </a:xfrm>
          <a:prstGeom prst="rect">
            <a:avLst/>
          </a:prstGeom>
        </p:spPr>
        <p:txBody>
          <a:bodyPr wrap="square">
            <a:spAutoFit/>
          </a:bodyPr>
          <a:lstStyle/>
          <a:p>
            <a:r>
              <a:rPr lang="en-US" sz="2000" dirty="0">
                <a:latin typeface="Times New Roman" pitchFamily="18" charset="0"/>
                <a:cs typeface="Times New Roman" pitchFamily="18" charset="0"/>
              </a:rPr>
              <a:t>Parse Tree</a:t>
            </a:r>
          </a:p>
          <a:p>
            <a:r>
              <a:rPr lang="en-US" sz="2000" dirty="0">
                <a:latin typeface="Times New Roman" pitchFamily="18" charset="0"/>
                <a:cs typeface="Times New Roman" pitchFamily="18" charset="0"/>
              </a:rPr>
              <a:t>A parse tree is a graphical depiction of a derivation. It is convenient to see how strings are derived from the start symbol. The start symbol of the derivation becomes the root of the parse tree. Let us see this by an example from the last topic.</a:t>
            </a:r>
          </a:p>
        </p:txBody>
      </p:sp>
      <p:sp>
        <p:nvSpPr>
          <p:cNvPr id="4" name="Rectangle 3"/>
          <p:cNvSpPr/>
          <p:nvPr/>
        </p:nvSpPr>
        <p:spPr>
          <a:xfrm>
            <a:off x="1387362" y="3556596"/>
            <a:ext cx="6096000" cy="646331"/>
          </a:xfrm>
          <a:prstGeom prst="rect">
            <a:avLst/>
          </a:prstGeom>
        </p:spPr>
        <p:txBody>
          <a:bodyPr>
            <a:spAutoFit/>
          </a:bodyPr>
          <a:lstStyle/>
          <a:p>
            <a:r>
              <a:rPr lang="en-US" dirty="0">
                <a:latin typeface="Times New Roman" pitchFamily="18" charset="0"/>
                <a:cs typeface="Times New Roman" pitchFamily="18" charset="0"/>
              </a:rPr>
              <a:t>We take the left-most derivation of a + b * c</a:t>
            </a:r>
          </a:p>
          <a:p>
            <a:r>
              <a:rPr lang="en-US" dirty="0">
                <a:latin typeface="Times New Roman" pitchFamily="18" charset="0"/>
                <a:cs typeface="Times New Roman" pitchFamily="18" charset="0"/>
              </a:rPr>
              <a:t>The left-most derivation is:</a:t>
            </a:r>
          </a:p>
        </p:txBody>
      </p:sp>
      <p:sp>
        <p:nvSpPr>
          <p:cNvPr id="5" name="Rectangle 2"/>
          <p:cNvSpPr>
            <a:spLocks noChangeArrowheads="1"/>
          </p:cNvSpPr>
          <p:nvPr/>
        </p:nvSpPr>
        <p:spPr bwMode="auto">
          <a:xfrm>
            <a:off x="1515474" y="4254443"/>
            <a:ext cx="2533626" cy="184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E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 </a:t>
            </a:r>
            <a:r>
              <a:rPr kumimoji="0" lang="en-US" sz="2400" b="0" i="0" u="none" strike="noStrike" cap="none" normalizeH="0" baseline="0" dirty="0" smtClean="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 id</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2780862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graphicFrame>
        <p:nvGraphicFramePr>
          <p:cNvPr id="2" name="Table 1"/>
          <p:cNvGraphicFramePr>
            <a:graphicFrameLocks noGrp="1"/>
          </p:cNvGraphicFramePr>
          <p:nvPr>
            <p:extLst>
              <p:ext uri="{D42A27DB-BD31-4B8C-83A1-F6EECF244321}">
                <p14:modId xmlns:p14="http://schemas.microsoft.com/office/powerpoint/2010/main" val="3448841534"/>
              </p:ext>
            </p:extLst>
          </p:nvPr>
        </p:nvGraphicFramePr>
        <p:xfrm>
          <a:off x="1217793" y="2098903"/>
          <a:ext cx="6305550" cy="1711539"/>
        </p:xfrm>
        <a:graphic>
          <a:graphicData uri="http://schemas.openxmlformats.org/drawingml/2006/table">
            <a:tbl>
              <a:tblPr/>
              <a:tblGrid>
                <a:gridCol w="3152775"/>
                <a:gridCol w="3152775"/>
              </a:tblGrid>
              <a:tr h="1711539">
                <a:tc>
                  <a:txBody>
                    <a:bodyPr/>
                    <a:lstStyle/>
                    <a:p>
                      <a:pPr fontAlgn="ctr"/>
                      <a:r>
                        <a:rPr lang="en-US" dirty="0">
                          <a:effectLst/>
                        </a:rPr>
                        <a:t>E → E * 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210981" y="1820136"/>
            <a:ext cx="77649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Step 1: </a:t>
            </a:r>
            <a:endParaRPr kumimoji="0" lang="en-US" sz="6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descr="Parse Tree Constru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420" y="2370760"/>
            <a:ext cx="1095375" cy="1076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306271313"/>
              </p:ext>
            </p:extLst>
          </p:nvPr>
        </p:nvGraphicFramePr>
        <p:xfrm>
          <a:off x="1248903" y="4298920"/>
          <a:ext cx="6305550" cy="1947334"/>
        </p:xfrm>
        <a:graphic>
          <a:graphicData uri="http://schemas.openxmlformats.org/drawingml/2006/table">
            <a:tbl>
              <a:tblPr/>
              <a:tblGrid>
                <a:gridCol w="3152775"/>
                <a:gridCol w="3152775"/>
              </a:tblGrid>
              <a:tr h="1947334">
                <a:tc>
                  <a:txBody>
                    <a:bodyPr/>
                    <a:lstStyle/>
                    <a:p>
                      <a:pPr fontAlgn="ctr"/>
                      <a:r>
                        <a:rPr lang="en-US">
                          <a:effectLst/>
                        </a:rPr>
                        <a:t>E → E + E * 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3"/>
          <p:cNvSpPr>
            <a:spLocks noChangeArrowheads="1"/>
          </p:cNvSpPr>
          <p:nvPr/>
        </p:nvSpPr>
        <p:spPr bwMode="auto">
          <a:xfrm>
            <a:off x="1217439" y="3816650"/>
            <a:ext cx="71526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Step 2: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8" name="Picture 4" descr="Parse Tree Constru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895" y="4363147"/>
            <a:ext cx="14859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10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graphicFrame>
        <p:nvGraphicFramePr>
          <p:cNvPr id="5" name="Table 4"/>
          <p:cNvGraphicFramePr>
            <a:graphicFrameLocks noGrp="1"/>
          </p:cNvGraphicFramePr>
          <p:nvPr>
            <p:extLst>
              <p:ext uri="{D42A27DB-BD31-4B8C-83A1-F6EECF244321}">
                <p14:modId xmlns:p14="http://schemas.microsoft.com/office/powerpoint/2010/main" val="3493248970"/>
              </p:ext>
            </p:extLst>
          </p:nvPr>
        </p:nvGraphicFramePr>
        <p:xfrm>
          <a:off x="1254004" y="2510464"/>
          <a:ext cx="4434102" cy="3312112"/>
        </p:xfrm>
        <a:graphic>
          <a:graphicData uri="http://schemas.openxmlformats.org/drawingml/2006/table">
            <a:tbl>
              <a:tblPr/>
              <a:tblGrid>
                <a:gridCol w="2007782"/>
                <a:gridCol w="2426320"/>
              </a:tblGrid>
              <a:tr h="3312112">
                <a:tc>
                  <a:txBody>
                    <a:bodyPr/>
                    <a:lstStyle/>
                    <a:p>
                      <a:pPr fontAlgn="ctr"/>
                      <a:r>
                        <a:rPr lang="en-US" dirty="0">
                          <a:effectLst/>
                        </a:rPr>
                        <a:t>E → id + E * 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4"/>
          <p:cNvSpPr>
            <a:spLocks noChangeArrowheads="1"/>
          </p:cNvSpPr>
          <p:nvPr/>
        </p:nvSpPr>
        <p:spPr bwMode="auto">
          <a:xfrm>
            <a:off x="1254004" y="2075969"/>
            <a:ext cx="7140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cs typeface="Arial" pitchFamily="34" charset="0"/>
              </a:rPr>
              <a:t>Step 3: </a:t>
            </a:r>
            <a:endParaRPr kumimoji="0" lang="en-US" sz="14200" b="0" i="0" u="none" strike="noStrike" cap="none" normalizeH="0" baseline="0" smtClean="0">
              <a:ln>
                <a:noFill/>
              </a:ln>
              <a:solidFill>
                <a:schemeClr val="tx1"/>
              </a:solidFill>
              <a:effectLst/>
              <a:latin typeface="Arial" pitchFamily="34" charset="0"/>
              <a:cs typeface="Arial" pitchFamily="34" charset="0"/>
            </a:endParaRPr>
          </a:p>
        </p:txBody>
      </p:sp>
      <p:pic>
        <p:nvPicPr>
          <p:cNvPr id="12293" name="Picture 5" descr="Parse Tree Constru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414" y="2944253"/>
            <a:ext cx="1466850" cy="2257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149908999"/>
              </p:ext>
            </p:extLst>
          </p:nvPr>
        </p:nvGraphicFramePr>
        <p:xfrm>
          <a:off x="6318415" y="2458897"/>
          <a:ext cx="5153333" cy="3228135"/>
        </p:xfrm>
        <a:graphic>
          <a:graphicData uri="http://schemas.openxmlformats.org/drawingml/2006/table">
            <a:tbl>
              <a:tblPr/>
              <a:tblGrid>
                <a:gridCol w="2898123"/>
                <a:gridCol w="2255210"/>
              </a:tblGrid>
              <a:tr h="3228135">
                <a:tc>
                  <a:txBody>
                    <a:bodyPr/>
                    <a:lstStyle/>
                    <a:p>
                      <a:pPr fontAlgn="ctr"/>
                      <a:r>
                        <a:rPr lang="en-US" dirty="0">
                          <a:effectLst/>
                        </a:rPr>
                        <a:t>E → id + id * 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 name="Rectangle 6"/>
          <p:cNvSpPr>
            <a:spLocks noChangeArrowheads="1"/>
          </p:cNvSpPr>
          <p:nvPr/>
        </p:nvSpPr>
        <p:spPr bwMode="auto">
          <a:xfrm>
            <a:off x="6180314" y="2110171"/>
            <a:ext cx="30909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cs typeface="Arial" pitchFamily="34" charset="0"/>
              </a:rPr>
              <a:t>Step 4: </a:t>
            </a:r>
            <a:endParaRPr kumimoji="0" lang="en-US" sz="14300" b="0" i="0" u="none" strike="noStrike" cap="none" normalizeH="0" baseline="0" smtClean="0">
              <a:ln>
                <a:noFill/>
              </a:ln>
              <a:solidFill>
                <a:schemeClr val="tx1"/>
              </a:solidFill>
              <a:effectLst/>
              <a:latin typeface="Arial" pitchFamily="34" charset="0"/>
              <a:cs typeface="Arial" pitchFamily="34" charset="0"/>
            </a:endParaRPr>
          </a:p>
        </p:txBody>
      </p:sp>
      <p:pic>
        <p:nvPicPr>
          <p:cNvPr id="12295" name="Picture 7" descr="Parse Tree Constru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1099" y="3137815"/>
            <a:ext cx="14668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07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graphicFrame>
        <p:nvGraphicFramePr>
          <p:cNvPr id="2" name="Table 1"/>
          <p:cNvGraphicFramePr>
            <a:graphicFrameLocks noGrp="1"/>
          </p:cNvGraphicFramePr>
          <p:nvPr>
            <p:extLst>
              <p:ext uri="{D42A27DB-BD31-4B8C-83A1-F6EECF244321}">
                <p14:modId xmlns:p14="http://schemas.microsoft.com/office/powerpoint/2010/main" val="3988481297"/>
              </p:ext>
            </p:extLst>
          </p:nvPr>
        </p:nvGraphicFramePr>
        <p:xfrm>
          <a:off x="1303020" y="2304780"/>
          <a:ext cx="4662056" cy="3889958"/>
        </p:xfrm>
        <a:graphic>
          <a:graphicData uri="http://schemas.openxmlformats.org/drawingml/2006/table">
            <a:tbl>
              <a:tblPr/>
              <a:tblGrid>
                <a:gridCol w="1697757"/>
                <a:gridCol w="2964299"/>
              </a:tblGrid>
              <a:tr h="3889958">
                <a:tc>
                  <a:txBody>
                    <a:bodyPr/>
                    <a:lstStyle/>
                    <a:p>
                      <a:pPr fontAlgn="ctr"/>
                      <a:r>
                        <a:rPr lang="en-US" dirty="0">
                          <a:effectLst/>
                        </a:rPr>
                        <a:t>E → id + id * id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281846" y="1894528"/>
            <a:ext cx="715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Step 5: </a:t>
            </a:r>
            <a:endParaRPr kumimoji="0" lang="en-US" sz="14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descr="Parse Tree Constru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928" y="2976071"/>
            <a:ext cx="1495425"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00717" y="1785918"/>
            <a:ext cx="6096000" cy="4555093"/>
          </a:xfrm>
          <a:prstGeom prst="rect">
            <a:avLst/>
          </a:prstGeom>
        </p:spPr>
        <p:txBody>
          <a:bodyPr>
            <a:spAutoFit/>
          </a:bodyPr>
          <a:lstStyle/>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parse tree</a:t>
            </a:r>
            <a:r>
              <a:rPr lang="en-US" sz="2400" dirty="0" smtClean="0">
                <a:latin typeface="Times New Roman" pitchFamily="18" charset="0"/>
                <a:cs typeface="Times New Roman" pitchFamily="18" charset="0"/>
              </a:rPr>
              <a:t>:</a:t>
            </a:r>
          </a:p>
          <a:p>
            <a:endParaRPr lang="en-US" sz="11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All leaf nodes are terminals.</a:t>
            </a:r>
          </a:p>
          <a:p>
            <a:pPr marL="342900" indent="-342900">
              <a:buFont typeface="Wingdings" pitchFamily="2" charset="2"/>
              <a:buChar char="Ø"/>
            </a:pPr>
            <a:endParaRPr lang="en-US" sz="600" dirty="0" smtClean="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interior nodes are non-terminals.</a:t>
            </a:r>
          </a:p>
          <a:p>
            <a:pPr marL="342900" indent="-342900">
              <a:buFont typeface="Wingdings" pitchFamily="2" charset="2"/>
              <a:buChar char="Ø"/>
            </a:pPr>
            <a:endParaRPr lang="en-US" sz="900" dirty="0" smtClean="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In-order </a:t>
            </a:r>
            <a:r>
              <a:rPr lang="en-US" sz="2400" dirty="0">
                <a:latin typeface="Times New Roman" pitchFamily="18" charset="0"/>
                <a:cs typeface="Times New Roman" pitchFamily="18" charset="0"/>
              </a:rPr>
              <a:t>traversal gives original input string.</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parse tree depicts associativity and precedence of operators.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deepest sub-tree is traversed first, therefore the operator in that sub-tree gets precedence over the operator which is in the parent nodes.</a:t>
            </a:r>
          </a:p>
        </p:txBody>
      </p:sp>
    </p:spTree>
    <p:extLst>
      <p:ext uri="{BB962C8B-B14F-4D97-AF65-F5344CB8AC3E}">
        <p14:creationId xmlns:p14="http://schemas.microsoft.com/office/powerpoint/2010/main" val="1990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057346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134660" y="2023441"/>
            <a:ext cx="10054676" cy="707886"/>
          </a:xfrm>
          <a:prstGeom prst="rect">
            <a:avLst/>
          </a:prstGeom>
        </p:spPr>
        <p:txBody>
          <a:bodyPr wrap="square">
            <a:spAutoFit/>
          </a:bodyPr>
          <a:lstStyle/>
          <a:p>
            <a:r>
              <a:rPr lang="en-US" sz="2000" dirty="0">
                <a:latin typeface="Times New Roman" pitchFamily="18" charset="0"/>
                <a:cs typeface="Times New Roman" pitchFamily="18" charset="0"/>
              </a:rPr>
              <a:t>Specifications of Tokens</a:t>
            </a:r>
          </a:p>
          <a:p>
            <a:r>
              <a:rPr lang="en-US" sz="2000" dirty="0">
                <a:latin typeface="Times New Roman" pitchFamily="18" charset="0"/>
                <a:cs typeface="Times New Roman" pitchFamily="18" charset="0"/>
              </a:rPr>
              <a:t>Let us understand how the language theory undertakes the following terms:</a:t>
            </a:r>
          </a:p>
        </p:txBody>
      </p:sp>
      <p:sp>
        <p:nvSpPr>
          <p:cNvPr id="3" name="Rectangle 2"/>
          <p:cNvSpPr/>
          <p:nvPr/>
        </p:nvSpPr>
        <p:spPr>
          <a:xfrm>
            <a:off x="1134660" y="3137929"/>
            <a:ext cx="9931962" cy="1015663"/>
          </a:xfrm>
          <a:prstGeom prst="rect">
            <a:avLst/>
          </a:prstGeom>
        </p:spPr>
        <p:txBody>
          <a:bodyPr wrap="square">
            <a:spAutoFit/>
          </a:bodyPr>
          <a:lstStyle/>
          <a:p>
            <a:r>
              <a:rPr lang="en-US" sz="2000" dirty="0">
                <a:latin typeface="Times New Roman" pitchFamily="18" charset="0"/>
                <a:cs typeface="Times New Roman" pitchFamily="18" charset="0"/>
              </a:rPr>
              <a:t>Alphabets</a:t>
            </a:r>
          </a:p>
          <a:p>
            <a:r>
              <a:rPr lang="en-US" sz="2000" dirty="0">
                <a:latin typeface="Times New Roman" pitchFamily="18" charset="0"/>
                <a:cs typeface="Times New Roman" pitchFamily="18" charset="0"/>
              </a:rPr>
              <a:t>Any finite set of symbols {0,1} is a set of binary alphabets, {0,1,2,3,4,5,6,7,8,9,A,B,C,D,E,F} is a set of Hexadecimal alphabets, {a-z, A-Z} is a set of English language alphabets.</a:t>
            </a:r>
          </a:p>
        </p:txBody>
      </p:sp>
      <p:sp>
        <p:nvSpPr>
          <p:cNvPr id="4" name="Rectangle 3"/>
          <p:cNvSpPr/>
          <p:nvPr/>
        </p:nvSpPr>
        <p:spPr>
          <a:xfrm>
            <a:off x="1134659" y="4306533"/>
            <a:ext cx="9748233" cy="1631216"/>
          </a:xfrm>
          <a:prstGeom prst="rect">
            <a:avLst/>
          </a:prstGeom>
        </p:spPr>
        <p:txBody>
          <a:bodyPr wrap="square">
            <a:spAutoFit/>
          </a:bodyPr>
          <a:lstStyle/>
          <a:p>
            <a:r>
              <a:rPr lang="en-US" sz="2000" dirty="0">
                <a:latin typeface="Times New Roman" pitchFamily="18" charset="0"/>
                <a:cs typeface="Times New Roman" pitchFamily="18" charset="0"/>
              </a:rPr>
              <a:t>Strings</a:t>
            </a:r>
          </a:p>
          <a:p>
            <a:r>
              <a:rPr lang="en-US" sz="2000" dirty="0">
                <a:latin typeface="Times New Roman" pitchFamily="18" charset="0"/>
                <a:cs typeface="Times New Roman" pitchFamily="18" charset="0"/>
              </a:rPr>
              <a:t>Any finite sequence of alphabets is called a string. Length of the string is the total number of occurrence of alphabets, e.g., the length of the string </a:t>
            </a:r>
            <a:r>
              <a:rPr lang="en-US" sz="2000" dirty="0" smtClean="0">
                <a:latin typeface="Times New Roman" pitchFamily="18" charset="0"/>
                <a:cs typeface="Times New Roman" pitchFamily="18" charset="0"/>
              </a:rPr>
              <a:t>Compiler is 8 </a:t>
            </a:r>
            <a:r>
              <a:rPr lang="en-US" sz="2000" dirty="0">
                <a:latin typeface="Times New Roman" pitchFamily="18" charset="0"/>
                <a:cs typeface="Times New Roman" pitchFamily="18" charset="0"/>
              </a:rPr>
              <a:t>and is denoted by </a:t>
            </a:r>
            <a:r>
              <a:rPr lang="en-US" sz="2000" dirty="0" smtClean="0">
                <a:latin typeface="Times New Roman" pitchFamily="18" charset="0"/>
                <a:cs typeface="Times New Roman" pitchFamily="18" charset="0"/>
              </a:rPr>
              <a:t>|Compiler| </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8</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string having no alphabets, i.e. a string of zero length is known as an empty string and is denoted by ε (epsilon).</a:t>
            </a:r>
          </a:p>
        </p:txBody>
      </p:sp>
    </p:spTree>
    <p:extLst>
      <p:ext uri="{BB962C8B-B14F-4D97-AF65-F5344CB8AC3E}">
        <p14:creationId xmlns:p14="http://schemas.microsoft.com/office/powerpoint/2010/main" val="292812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03020" y="1895220"/>
            <a:ext cx="6096000" cy="646331"/>
          </a:xfrm>
          <a:prstGeom prst="rect">
            <a:avLst/>
          </a:prstGeom>
        </p:spPr>
        <p:txBody>
          <a:bodyPr>
            <a:spAutoFit/>
          </a:bodyPr>
          <a:lstStyle/>
          <a:p>
            <a:r>
              <a:rPr lang="en-US" dirty="0"/>
              <a:t>Special Symbols</a:t>
            </a:r>
          </a:p>
          <a:p>
            <a:r>
              <a:rPr lang="en-US" dirty="0"/>
              <a:t>A typical high-level language contains the following symbols:-</a:t>
            </a:r>
          </a:p>
        </p:txBody>
      </p:sp>
      <p:graphicFrame>
        <p:nvGraphicFramePr>
          <p:cNvPr id="3" name="Table 2"/>
          <p:cNvGraphicFramePr>
            <a:graphicFrameLocks noGrp="1"/>
          </p:cNvGraphicFramePr>
          <p:nvPr>
            <p:extLst>
              <p:ext uri="{D42A27DB-BD31-4B8C-83A1-F6EECF244321}">
                <p14:modId xmlns:p14="http://schemas.microsoft.com/office/powerpoint/2010/main" val="1571797251"/>
              </p:ext>
            </p:extLst>
          </p:nvPr>
        </p:nvGraphicFramePr>
        <p:xfrm>
          <a:off x="1256521" y="2691682"/>
          <a:ext cx="9932815" cy="3841560"/>
        </p:xfrm>
        <a:graphic>
          <a:graphicData uri="http://schemas.openxmlformats.org/drawingml/2006/table">
            <a:tbl>
              <a:tblPr/>
              <a:tblGrid>
                <a:gridCol w="2310656"/>
                <a:gridCol w="7622159"/>
              </a:tblGrid>
              <a:tr h="487715">
                <a:tc>
                  <a:txBody>
                    <a:bodyPr/>
                    <a:lstStyle/>
                    <a:p>
                      <a:pPr fontAlgn="t"/>
                      <a:r>
                        <a:rPr lang="en-US" sz="1600">
                          <a:effectLst/>
                        </a:rPr>
                        <a:t>Arithmetic Symbols</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Addition(+), Subtraction(-), Modulo(%), Multiplication(*), Division(/)</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527">
                <a:tc>
                  <a:txBody>
                    <a:bodyPr/>
                    <a:lstStyle/>
                    <a:p>
                      <a:pPr fontAlgn="t"/>
                      <a:r>
                        <a:rPr lang="en-US" sz="1600">
                          <a:effectLst/>
                        </a:rPr>
                        <a:t>Punctuation</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Comma(,), Semicolon(;), Dot(.), Arrow(-&gt;)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527">
                <a:tc>
                  <a:txBody>
                    <a:bodyPr/>
                    <a:lstStyle/>
                    <a:p>
                      <a:pPr fontAlgn="t"/>
                      <a:r>
                        <a:rPr lang="en-US" sz="1600">
                          <a:effectLst/>
                        </a:rPr>
                        <a:t>Assignment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7715">
                <a:tc>
                  <a:txBody>
                    <a:bodyPr/>
                    <a:lstStyle/>
                    <a:p>
                      <a:pPr fontAlgn="t"/>
                      <a:r>
                        <a:rPr lang="en-US" sz="1600">
                          <a:effectLst/>
                        </a:rPr>
                        <a:t>Special Assignment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 *=, -=</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527">
                <a:tc>
                  <a:txBody>
                    <a:bodyPr/>
                    <a:lstStyle/>
                    <a:p>
                      <a:pPr fontAlgn="t"/>
                      <a:r>
                        <a:rPr lang="en-US" sz="1600">
                          <a:effectLst/>
                        </a:rPr>
                        <a:t>Comparison</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 &lt;, &lt;=, &gt;, &gt;=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527">
                <a:tc>
                  <a:txBody>
                    <a:bodyPr/>
                    <a:lstStyle/>
                    <a:p>
                      <a:pPr fontAlgn="t"/>
                      <a:r>
                        <a:rPr lang="en-US" sz="1600">
                          <a:effectLst/>
                        </a:rPr>
                        <a:t>Preprocessor</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7715">
                <a:tc>
                  <a:txBody>
                    <a:bodyPr/>
                    <a:lstStyle/>
                    <a:p>
                      <a:pPr fontAlgn="t"/>
                      <a:r>
                        <a:rPr lang="en-US" sz="1600">
                          <a:effectLst/>
                        </a:rPr>
                        <a:t>Location Specifier</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&amp;</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527">
                <a:tc>
                  <a:txBody>
                    <a:bodyPr/>
                    <a:lstStyle/>
                    <a:p>
                      <a:pPr fontAlgn="t"/>
                      <a:r>
                        <a:rPr lang="en-US" sz="1600">
                          <a:effectLst/>
                        </a:rPr>
                        <a:t>Logical</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&amp;, &amp;&amp;, |, ||, !</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7715">
                <a:tc>
                  <a:txBody>
                    <a:bodyPr/>
                    <a:lstStyle/>
                    <a:p>
                      <a:pPr fontAlgn="t"/>
                      <a:r>
                        <a:rPr lang="en-US" sz="1600">
                          <a:effectLst/>
                        </a:rPr>
                        <a:t>Shift Operator</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&gt;&gt;, &gt;&gt;&gt;, &lt;&lt;, &lt;&lt;&lt;</a:t>
                      </a:r>
                    </a:p>
                  </a:txBody>
                  <a:tcPr marL="67150" marR="67150" marT="67150" marB="6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3317875" y="1811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21959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03020" y="1907896"/>
            <a:ext cx="10110546" cy="2123658"/>
          </a:xfrm>
          <a:prstGeom prst="rect">
            <a:avLst/>
          </a:prstGeom>
        </p:spPr>
        <p:txBody>
          <a:bodyPr wrap="square">
            <a:spAutoFit/>
          </a:bodyPr>
          <a:lstStyle/>
          <a:p>
            <a:r>
              <a:rPr lang="en-US" sz="2200" dirty="0" smtClean="0">
                <a:latin typeface="Times New Roman" pitchFamily="18" charset="0"/>
                <a:cs typeface="Times New Roman" pitchFamily="18" charset="0"/>
              </a:rPr>
              <a:t>Language: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A language is considered as a finite set of strings over some finite set of alphabets. Computer languages are considered as finite sets, and mathematically set operations can be performed on them. Finite languages can be described by means of regular expressions.</a:t>
            </a:r>
          </a:p>
        </p:txBody>
      </p:sp>
      <p:sp>
        <p:nvSpPr>
          <p:cNvPr id="3" name="Rectangle 2"/>
          <p:cNvSpPr/>
          <p:nvPr/>
        </p:nvSpPr>
        <p:spPr>
          <a:xfrm>
            <a:off x="1241624" y="4364597"/>
            <a:ext cx="10110546" cy="1785104"/>
          </a:xfrm>
          <a:prstGeom prst="rect">
            <a:avLst/>
          </a:prstGeom>
        </p:spPr>
        <p:txBody>
          <a:bodyPr wrap="square">
            <a:spAutoFit/>
          </a:bodyPr>
          <a:lstStyle/>
          <a:p>
            <a:r>
              <a:rPr lang="en-US" sz="2200" dirty="0">
                <a:latin typeface="Times New Roman" pitchFamily="18" charset="0"/>
                <a:cs typeface="Times New Roman" pitchFamily="18" charset="0"/>
              </a:rPr>
              <a:t>Longest Match </a:t>
            </a:r>
            <a:r>
              <a:rPr lang="en-US" sz="2200" dirty="0" smtClean="0">
                <a:latin typeface="Times New Roman" pitchFamily="18" charset="0"/>
                <a:cs typeface="Times New Roman" pitchFamily="18" charset="0"/>
              </a:rPr>
              <a:t>Rule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When the lexical analyzer read the source-code, it scans the code letter by letter; and when it encounters a whitespace, operator symbol, or special symbols, it decides that a word is completed.</a:t>
            </a:r>
          </a:p>
        </p:txBody>
      </p:sp>
    </p:spTree>
    <p:extLst>
      <p:ext uri="{BB962C8B-B14F-4D97-AF65-F5344CB8AC3E}">
        <p14:creationId xmlns:p14="http://schemas.microsoft.com/office/powerpoint/2010/main" val="3414201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a:spLocks noChangeArrowheads="1"/>
          </p:cNvSpPr>
          <p:nvPr/>
        </p:nvSpPr>
        <p:spPr bwMode="auto">
          <a:xfrm>
            <a:off x="1303020" y="2032310"/>
            <a:ext cx="9597705" cy="6168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Times New Roman" pitchFamily="18" charset="0"/>
                <a:cs typeface="Times New Roman" pitchFamily="18" charset="0"/>
              </a:rPr>
              <a:t>For example:</a:t>
            </a:r>
            <a:endParaRPr kumimoji="0" lang="en-US" sz="2000" b="0" i="0" u="none" strike="noStrike" cap="none" normalizeH="0" baseline="0" smtClean="0">
              <a:ln>
                <a:noFill/>
              </a:ln>
              <a:solidFill>
                <a:srgbClr val="000088"/>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88"/>
                </a:solidFill>
                <a:effectLst/>
                <a:latin typeface="Times New Roman" pitchFamily="18" charset="0"/>
                <a:cs typeface="Times New Roman" pitchFamily="18" charset="0"/>
              </a:rPr>
              <a:t>int</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intvalue</a:t>
            </a:r>
            <a:r>
              <a:rPr kumimoji="0" lang="en-US" sz="2000" b="0" i="0" u="none" strike="noStrike" cap="none" normalizeH="0" baseline="0" smtClean="0">
                <a:ln>
                  <a:noFill/>
                </a:ln>
                <a:solidFill>
                  <a:srgbClr val="666600"/>
                </a:solidFill>
                <a:effectLst/>
                <a:latin typeface="Times New Roman" pitchFamily="18" charset="0"/>
                <a:cs typeface="Times New Roman" pitchFamily="18" charset="0"/>
              </a:rPr>
              <a:t>;</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p>
        </p:txBody>
      </p:sp>
      <p:sp>
        <p:nvSpPr>
          <p:cNvPr id="3" name="Rectangle 2"/>
          <p:cNvSpPr/>
          <p:nvPr/>
        </p:nvSpPr>
        <p:spPr>
          <a:xfrm>
            <a:off x="1303019" y="2764051"/>
            <a:ext cx="10172093" cy="1631216"/>
          </a:xfrm>
          <a:prstGeom prst="rect">
            <a:avLst/>
          </a:prstGeom>
        </p:spPr>
        <p:txBody>
          <a:bodyPr wrap="square">
            <a:spAutoFit/>
          </a:bodyPr>
          <a:lstStyle/>
          <a:p>
            <a:r>
              <a:rPr lang="en-US" sz="2000" dirty="0">
                <a:latin typeface="Times New Roman" pitchFamily="18" charset="0"/>
                <a:cs typeface="Times New Roman" pitchFamily="18" charset="0"/>
              </a:rPr>
              <a:t>While scanning both lexemes till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the lexical analyzer cannot determine whether it is a keyword </a:t>
            </a:r>
            <a:r>
              <a:rPr lang="en-US" sz="2000" i="1" dirty="0" err="1">
                <a:latin typeface="Times New Roman" pitchFamily="18" charset="0"/>
                <a:cs typeface="Times New Roman" pitchFamily="18" charset="0"/>
              </a:rPr>
              <a:t>int</a:t>
            </a:r>
            <a:r>
              <a:rPr lang="en-US" sz="2000" dirty="0">
                <a:latin typeface="Times New Roman" pitchFamily="18" charset="0"/>
                <a:cs typeface="Times New Roman" pitchFamily="18" charset="0"/>
              </a:rPr>
              <a:t> or the initials of identifier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value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Longest Match Rule states that the lexeme scanned should be determined based on the longest match among all the tokens available.</a:t>
            </a:r>
          </a:p>
        </p:txBody>
      </p:sp>
      <p:sp>
        <p:nvSpPr>
          <p:cNvPr id="4" name="Rectangle 3"/>
          <p:cNvSpPr/>
          <p:nvPr/>
        </p:nvSpPr>
        <p:spPr>
          <a:xfrm>
            <a:off x="1303019" y="4541726"/>
            <a:ext cx="10048999" cy="1015663"/>
          </a:xfrm>
          <a:prstGeom prst="rect">
            <a:avLst/>
          </a:prstGeom>
        </p:spPr>
        <p:txBody>
          <a:bodyPr wrap="square">
            <a:spAutoFit/>
          </a:bodyPr>
          <a:lstStyle/>
          <a:p>
            <a:r>
              <a:rPr lang="en-US" sz="2000" dirty="0">
                <a:latin typeface="Times New Roman" pitchFamily="18" charset="0"/>
                <a:cs typeface="Times New Roman" pitchFamily="18" charset="0"/>
              </a:rPr>
              <a:t>The lexical analyzer also follows </a:t>
            </a:r>
            <a:r>
              <a:rPr lang="en-US" sz="2000" b="1" dirty="0">
                <a:latin typeface="Times New Roman" pitchFamily="18" charset="0"/>
                <a:cs typeface="Times New Roman" pitchFamily="18" charset="0"/>
              </a:rPr>
              <a:t>rule priority</a:t>
            </a:r>
            <a:r>
              <a:rPr lang="en-US" sz="2000" dirty="0">
                <a:latin typeface="Times New Roman" pitchFamily="18" charset="0"/>
                <a:cs typeface="Times New Roman" pitchFamily="18" charset="0"/>
              </a:rPr>
              <a:t> where a reserved word, e.g., a keyword, of a language is given priority over user input. That is, if the lexical analyzer finds a lexeme that matches with any existing reserved word, it should generate an error.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25175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87362" y="1928094"/>
            <a:ext cx="9924156" cy="707886"/>
          </a:xfrm>
          <a:prstGeom prst="rect">
            <a:avLst/>
          </a:prstGeom>
        </p:spPr>
        <p:txBody>
          <a:bodyPr wrap="square">
            <a:spAutoFit/>
          </a:bodyPr>
          <a:lstStyle/>
          <a:p>
            <a:r>
              <a:rPr lang="en-US" sz="2000" dirty="0">
                <a:latin typeface="Times New Roman" pitchFamily="18" charset="0"/>
                <a:cs typeface="Times New Roman" pitchFamily="18" charset="0"/>
              </a:rPr>
              <a:t>The lexical analyzer needs to scan and identify only a finite set of valid string/token/lexeme that belong to the language in hand. It searches for the pattern defined by the language rules</a:t>
            </a:r>
            <a:endParaRPr lang="en-US" sz="2000" dirty="0">
              <a:latin typeface="Times New Roman" pitchFamily="18" charset="0"/>
              <a:cs typeface="Times New Roman" pitchFamily="18" charset="0"/>
            </a:endParaRPr>
          </a:p>
        </p:txBody>
      </p:sp>
      <p:sp>
        <p:nvSpPr>
          <p:cNvPr id="3" name="Rectangle 2"/>
          <p:cNvSpPr/>
          <p:nvPr/>
        </p:nvSpPr>
        <p:spPr>
          <a:xfrm>
            <a:off x="1387362" y="2806244"/>
            <a:ext cx="9801974" cy="1015663"/>
          </a:xfrm>
          <a:prstGeom prst="rect">
            <a:avLst/>
          </a:prstGeom>
        </p:spPr>
        <p:txBody>
          <a:bodyPr wrap="square">
            <a:spAutoFit/>
          </a:bodyPr>
          <a:lstStyle/>
          <a:p>
            <a:r>
              <a:rPr lang="en-US" sz="2000" dirty="0">
                <a:latin typeface="Times New Roman" pitchFamily="18" charset="0"/>
                <a:cs typeface="Times New Roman" pitchFamily="18" charset="0"/>
              </a:rPr>
              <a:t>Regular expressions have the capability to express finite languages by defining a pattern for finite strings of symbols. The grammar defined by regular expressions is known as </a:t>
            </a:r>
            <a:r>
              <a:rPr lang="en-US" sz="2000" b="1" dirty="0">
                <a:latin typeface="Times New Roman" pitchFamily="18" charset="0"/>
                <a:cs typeface="Times New Roman" pitchFamily="18" charset="0"/>
              </a:rPr>
              <a:t>regular grammar</a:t>
            </a:r>
            <a:r>
              <a:rPr lang="en-US" sz="2000" dirty="0">
                <a:latin typeface="Times New Roman" pitchFamily="18" charset="0"/>
                <a:cs typeface="Times New Roman" pitchFamily="18" charset="0"/>
              </a:rPr>
              <a:t>. The language defined by regular grammar is known as </a:t>
            </a:r>
            <a:r>
              <a:rPr lang="en-US" sz="2000" b="1" dirty="0">
                <a:latin typeface="Times New Roman" pitchFamily="18" charset="0"/>
                <a:cs typeface="Times New Roman" pitchFamily="18" charset="0"/>
              </a:rPr>
              <a:t>regular language</a:t>
            </a:r>
            <a:r>
              <a:rPr 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Rectangle 3"/>
          <p:cNvSpPr/>
          <p:nvPr/>
        </p:nvSpPr>
        <p:spPr>
          <a:xfrm>
            <a:off x="1394429" y="3984558"/>
            <a:ext cx="9880315" cy="1631216"/>
          </a:xfrm>
          <a:prstGeom prst="rect">
            <a:avLst/>
          </a:prstGeom>
        </p:spPr>
        <p:txBody>
          <a:bodyPr wrap="square">
            <a:spAutoFit/>
          </a:bodyPr>
          <a:lstStyle/>
          <a:p>
            <a:r>
              <a:rPr lang="en-US" sz="2000" dirty="0" smtClean="0">
                <a:latin typeface="Times New Roman" pitchFamily="18" charset="0"/>
                <a:cs typeface="Times New Roman" pitchFamily="18" charset="0"/>
              </a:rPr>
              <a:t>Regular </a:t>
            </a:r>
            <a:r>
              <a:rPr lang="en-US" sz="2000" dirty="0">
                <a:latin typeface="Times New Roman" pitchFamily="18" charset="0"/>
                <a:cs typeface="Times New Roman" pitchFamily="18" charset="0"/>
              </a:rPr>
              <a:t>expression is an important notation for specifying patterns. Each pattern matches a set of strings, so regular expressions serve as names for a set of strings. Programming language tokens can be described by regular languages. The specification of regular expressions is an example of a recursive definition. Regular languages are easy to understand and have efficient implementation.</a:t>
            </a:r>
            <a:endParaRPr lang="en-US" sz="2000" dirty="0">
              <a:latin typeface="Times New Roman" pitchFamily="18" charset="0"/>
              <a:cs typeface="Times New Roman" pitchFamily="18" charset="0"/>
            </a:endParaRPr>
          </a:p>
        </p:txBody>
      </p:sp>
      <p:sp>
        <p:nvSpPr>
          <p:cNvPr id="5" name="Rectangle 4"/>
          <p:cNvSpPr/>
          <p:nvPr/>
        </p:nvSpPr>
        <p:spPr>
          <a:xfrm>
            <a:off x="1349525" y="5739874"/>
            <a:ext cx="9429502" cy="707886"/>
          </a:xfrm>
          <a:prstGeom prst="rect">
            <a:avLst/>
          </a:prstGeom>
        </p:spPr>
        <p:txBody>
          <a:bodyPr wrap="square">
            <a:spAutoFit/>
          </a:bodyPr>
          <a:lstStyle/>
          <a:p>
            <a:r>
              <a:rPr lang="en-US" sz="2000" dirty="0">
                <a:latin typeface="Times New Roman" pitchFamily="18" charset="0"/>
                <a:cs typeface="Times New Roman" pitchFamily="18" charset="0"/>
              </a:rPr>
              <a:t>There are a number of algebraic laws that are obeyed by regular expressions, which can be used to manipulate regular expressions into equivalent forms.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96114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87362" y="1952866"/>
            <a:ext cx="9924156" cy="4154984"/>
          </a:xfrm>
          <a:prstGeom prst="rect">
            <a:avLst/>
          </a:prstGeom>
        </p:spPr>
        <p:txBody>
          <a:bodyPr wrap="square">
            <a:spAutoFit/>
          </a:bodyPr>
          <a:lstStyle/>
          <a:p>
            <a:r>
              <a:rPr lang="en-US" sz="2200" dirty="0" smtClean="0">
                <a:latin typeface="Times New Roman" pitchFamily="18" charset="0"/>
                <a:cs typeface="Times New Roman" pitchFamily="18" charset="0"/>
              </a:rPr>
              <a:t>Operations: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various operations on languages are:</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Union </a:t>
            </a:r>
            <a:r>
              <a:rPr lang="en-US" sz="2200" dirty="0">
                <a:latin typeface="Times New Roman" pitchFamily="18" charset="0"/>
                <a:cs typeface="Times New Roman" pitchFamily="18" charset="0"/>
              </a:rPr>
              <a:t>of two languages L and M is written as</a:t>
            </a:r>
          </a:p>
          <a:p>
            <a:r>
              <a:rPr lang="en-US" sz="2200" dirty="0">
                <a:latin typeface="Times New Roman" pitchFamily="18" charset="0"/>
                <a:cs typeface="Times New Roman" pitchFamily="18" charset="0"/>
              </a:rPr>
              <a:t>L U M = {s | s is in L or s is in M}</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Concatenation </a:t>
            </a:r>
            <a:r>
              <a:rPr lang="en-US" sz="2200" dirty="0">
                <a:latin typeface="Times New Roman" pitchFamily="18" charset="0"/>
                <a:cs typeface="Times New Roman" pitchFamily="18" charset="0"/>
              </a:rPr>
              <a:t>of two languages L and M is written as</a:t>
            </a:r>
          </a:p>
          <a:p>
            <a:r>
              <a:rPr lang="en-US" sz="2200" dirty="0">
                <a:latin typeface="Times New Roman" pitchFamily="18" charset="0"/>
                <a:cs typeface="Times New Roman" pitchFamily="18" charset="0"/>
              </a:rPr>
              <a:t>LM = {</a:t>
            </a:r>
            <a:r>
              <a:rPr lang="en-US" sz="2200" dirty="0" err="1">
                <a:latin typeface="Times New Roman" pitchFamily="18" charset="0"/>
                <a:cs typeface="Times New Roman" pitchFamily="18" charset="0"/>
              </a:rPr>
              <a:t>st</a:t>
            </a:r>
            <a:r>
              <a:rPr lang="en-US" sz="2200" dirty="0">
                <a:latin typeface="Times New Roman" pitchFamily="18" charset="0"/>
                <a:cs typeface="Times New Roman" pitchFamily="18" charset="0"/>
              </a:rPr>
              <a:t> | s is in L and t is in M}</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a:t>
            </a:r>
            <a:r>
              <a:rPr lang="en-US" sz="2200" dirty="0" err="1">
                <a:latin typeface="Times New Roman" pitchFamily="18" charset="0"/>
                <a:cs typeface="Times New Roman" pitchFamily="18" charset="0"/>
              </a:rPr>
              <a:t>Kleene</a:t>
            </a:r>
            <a:r>
              <a:rPr lang="en-US" sz="2200" dirty="0">
                <a:latin typeface="Times New Roman" pitchFamily="18" charset="0"/>
                <a:cs typeface="Times New Roman" pitchFamily="18" charset="0"/>
              </a:rPr>
              <a:t> Closure of a language L is written as</a:t>
            </a:r>
          </a:p>
          <a:p>
            <a:r>
              <a:rPr lang="en-US" sz="2200" dirty="0">
                <a:latin typeface="Times New Roman" pitchFamily="18" charset="0"/>
                <a:cs typeface="Times New Roman" pitchFamily="18" charset="0"/>
              </a:rPr>
              <a:t>L* = Zero or more occurrence of language L.</a:t>
            </a:r>
          </a:p>
        </p:txBody>
      </p:sp>
    </p:spTree>
    <p:extLst>
      <p:ext uri="{BB962C8B-B14F-4D97-AF65-F5344CB8AC3E}">
        <p14:creationId xmlns:p14="http://schemas.microsoft.com/office/powerpoint/2010/main" val="3640123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387362" y="2052730"/>
            <a:ext cx="9924156" cy="3477875"/>
          </a:xfrm>
          <a:prstGeom prst="rect">
            <a:avLst/>
          </a:prstGeom>
        </p:spPr>
        <p:txBody>
          <a:bodyPr wrap="square">
            <a:spAutoFit/>
          </a:bodyPr>
          <a:lstStyle/>
          <a:p>
            <a:r>
              <a:rPr lang="en-US" sz="2000" dirty="0" smtClean="0">
                <a:latin typeface="Times New Roman" pitchFamily="18" charset="0"/>
                <a:cs typeface="Times New Roman" pitchFamily="18" charset="0"/>
              </a:rPr>
              <a:t>Notations: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r and s are regular expressions denoting the languages L(r) and L(s), then</a:t>
            </a:r>
          </a:p>
          <a:p>
            <a:endParaRPr lang="en-US" sz="2000" b="1" dirty="0" smtClean="0">
              <a:latin typeface="Times New Roman" pitchFamily="18" charset="0"/>
              <a:cs typeface="Times New Roman" pitchFamily="18" charset="0"/>
            </a:endParaRPr>
          </a:p>
          <a:p>
            <a:pPr marL="285750" indent="-285750">
              <a:buFont typeface="Wingdings" pitchFamily="2" charset="2"/>
              <a:buChar char="v"/>
            </a:pPr>
            <a:r>
              <a:rPr lang="en-US" sz="2000" b="1" dirty="0" smtClean="0">
                <a:latin typeface="Times New Roman" pitchFamily="18" charset="0"/>
                <a:cs typeface="Times New Roman" pitchFamily="18" charset="0"/>
              </a:rPr>
              <a:t>Union</a:t>
            </a:r>
            <a:r>
              <a:rPr lang="en-US" sz="2000" dirty="0">
                <a:latin typeface="Times New Roman" pitchFamily="18" charset="0"/>
                <a:cs typeface="Times New Roman" pitchFamily="18" charset="0"/>
              </a:rPr>
              <a:t> : (r)|(s) is a regular expression denoting L(r) U L(s)</a:t>
            </a:r>
          </a:p>
          <a:p>
            <a:endParaRPr lang="en-US" sz="2000" b="1" dirty="0" smtClean="0">
              <a:latin typeface="Times New Roman" pitchFamily="18" charset="0"/>
              <a:cs typeface="Times New Roman" pitchFamily="18" charset="0"/>
            </a:endParaRPr>
          </a:p>
          <a:p>
            <a:pPr marL="285750" indent="-285750">
              <a:buFont typeface="Wingdings" pitchFamily="2" charset="2"/>
              <a:buChar char="v"/>
            </a:pPr>
            <a:r>
              <a:rPr lang="en-US" sz="2000" b="1" dirty="0" smtClean="0">
                <a:latin typeface="Times New Roman" pitchFamily="18" charset="0"/>
                <a:cs typeface="Times New Roman" pitchFamily="18" charset="0"/>
              </a:rPr>
              <a:t>Concatenation</a:t>
            </a:r>
            <a:r>
              <a:rPr lang="en-US" sz="2000" dirty="0">
                <a:latin typeface="Times New Roman" pitchFamily="18" charset="0"/>
                <a:cs typeface="Times New Roman" pitchFamily="18" charset="0"/>
              </a:rPr>
              <a:t> : (r)(s) is a regular expression denoting L(r)L(s)</a:t>
            </a:r>
          </a:p>
          <a:p>
            <a:endParaRPr lang="en-US" sz="2000" b="1" dirty="0" smtClean="0">
              <a:latin typeface="Times New Roman" pitchFamily="18" charset="0"/>
              <a:cs typeface="Times New Roman" pitchFamily="18" charset="0"/>
            </a:endParaRPr>
          </a:p>
          <a:p>
            <a:pPr marL="285750" indent="-285750">
              <a:buFont typeface="Wingdings" pitchFamily="2" charset="2"/>
              <a:buChar char="v"/>
            </a:pPr>
            <a:r>
              <a:rPr lang="en-US" sz="2000" b="1" dirty="0" err="1" smtClean="0">
                <a:latin typeface="Times New Roman" pitchFamily="18" charset="0"/>
                <a:cs typeface="Times New Roman" pitchFamily="18" charset="0"/>
              </a:rPr>
              <a:t>Kleene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closure</a:t>
            </a:r>
            <a:r>
              <a:rPr lang="en-US" sz="2000" dirty="0">
                <a:latin typeface="Times New Roman" pitchFamily="18" charset="0"/>
                <a:cs typeface="Times New Roman" pitchFamily="18" charset="0"/>
              </a:rPr>
              <a:t> : (r)* is a regular expression denoting (L(r))*</a:t>
            </a:r>
          </a:p>
          <a:p>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r) is a regular expression denoting L(r)</a:t>
            </a:r>
          </a:p>
        </p:txBody>
      </p:sp>
    </p:spTree>
    <p:extLst>
      <p:ext uri="{BB962C8B-B14F-4D97-AF65-F5344CB8AC3E}">
        <p14:creationId xmlns:p14="http://schemas.microsoft.com/office/powerpoint/2010/main" val="1041126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1858</Words>
  <Application>Microsoft Office PowerPoint</Application>
  <PresentationFormat>Custom</PresentationFormat>
  <Paragraphs>233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Regular Expression and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lenovo</cp:lastModifiedBy>
  <cp:revision>24</cp:revision>
  <dcterms:created xsi:type="dcterms:W3CDTF">2021-02-19T12:42:14Z</dcterms:created>
  <dcterms:modified xsi:type="dcterms:W3CDTF">2021-02-28T10:30:14Z</dcterms:modified>
</cp:coreProperties>
</file>