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7" r:id="rId4"/>
    <p:sldId id="306" r:id="rId5"/>
    <p:sldId id="320" r:id="rId6"/>
    <p:sldId id="321" r:id="rId7"/>
    <p:sldId id="260" r:id="rId8"/>
    <p:sldId id="322" r:id="rId9"/>
    <p:sldId id="261" r:id="rId10"/>
    <p:sldId id="323" r:id="rId11"/>
    <p:sldId id="308" r:id="rId12"/>
    <p:sldId id="309" r:id="rId13"/>
    <p:sldId id="310" r:id="rId14"/>
    <p:sldId id="324" r:id="rId15"/>
    <p:sldId id="325" r:id="rId16"/>
    <p:sldId id="311" r:id="rId17"/>
    <p:sldId id="312" r:id="rId18"/>
    <p:sldId id="313" r:id="rId19"/>
    <p:sldId id="314" r:id="rId20"/>
    <p:sldId id="315" r:id="rId21"/>
    <p:sldId id="317" r:id="rId22"/>
    <p:sldId id="326" r:id="rId23"/>
    <p:sldId id="327" r:id="rId24"/>
    <p:sldId id="328" r:id="rId25"/>
    <p:sldId id="329" r:id="rId26"/>
    <p:sldId id="330" r:id="rId27"/>
    <p:sldId id="331"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47" d="100"/>
          <a:sy n="47" d="100"/>
        </p:scale>
        <p:origin x="76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40698" y="2472432"/>
            <a:ext cx="11612879" cy="2005142"/>
          </a:xfrm>
          <a:prstGeom prst="rect">
            <a:avLst/>
          </a:prstGeom>
        </p:spPr>
        <p:txBody>
          <a:bodyPr vert="horz" wrap="square" lIns="0" tIns="10646" rIns="0" bIns="0" rtlCol="0" anchor="ctr">
            <a:spAutoFit/>
          </a:bodyPr>
          <a:lstStyle/>
          <a:p>
            <a:pPr algn="ctr"/>
            <a:r>
              <a:rPr lang="en-US" sz="7200" b="1" dirty="0" smtClean="0">
                <a:latin typeface="+mj-lt"/>
                <a:ea typeface="Times New Roman" panose="02020603050405020304" pitchFamily="18" charset="0"/>
              </a:rPr>
              <a:t>INTRODUCTION TO CONTEXT FREE GRAMMER</a:t>
            </a:r>
            <a:endParaRPr lang="en-US" sz="6000" b="1" dirty="0">
              <a:latin typeface="+mj-lt"/>
              <a:ea typeface="Times New Roman" panose="02020603050405020304" pitchFamily="18" charset="0"/>
            </a:endParaRPr>
          </a:p>
        </p:txBody>
      </p:sp>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302584" y="2033415"/>
            <a:ext cx="7870115" cy="675547"/>
          </a:xfrm>
          <a:prstGeom prst="rect">
            <a:avLst/>
          </a:prstGeom>
        </p:spPr>
        <p:txBody>
          <a:bodyPr vert="horz" wrap="square" lIns="0" tIns="10646" rIns="0" bIns="0" rtlCol="0" anchor="ctr">
            <a:spAutoFit/>
          </a:bodyPr>
          <a:lstStyle/>
          <a:p>
            <a:pPr algn="ctr"/>
            <a:r>
              <a:rPr lang="en-US" sz="4800" b="1" kern="0" dirty="0" smtClean="0"/>
              <a:t>NON-TERMINAL</a:t>
            </a:r>
            <a:endParaRPr lang="en-US" sz="4800" b="1" kern="0" dirty="0">
              <a:latin typeface="+mj-lt"/>
            </a:endParaRPr>
          </a:p>
        </p:txBody>
      </p:sp>
      <p:sp>
        <p:nvSpPr>
          <p:cNvPr id="50" name="Rectangle 49"/>
          <p:cNvSpPr/>
          <p:nvPr/>
        </p:nvSpPr>
        <p:spPr>
          <a:xfrm>
            <a:off x="597759" y="2905520"/>
            <a:ext cx="10751486" cy="2677656"/>
          </a:xfrm>
          <a:prstGeom prst="rect">
            <a:avLst/>
          </a:prstGeom>
        </p:spPr>
        <p:txBody>
          <a:bodyPr wrap="square">
            <a:spAutoFit/>
          </a:bodyPr>
          <a:lstStyle/>
          <a:p>
            <a:pPr lvl="1"/>
            <a:endParaRPr lang="en-US" sz="2800" b="1" dirty="0" smtClean="0">
              <a:ea typeface="Times New Roman" panose="02020603050405020304" pitchFamily="18" charset="0"/>
            </a:endParaRPr>
          </a:p>
          <a:p>
            <a:pPr lvl="1"/>
            <a:r>
              <a:rPr lang="en-US" sz="2800" b="1" dirty="0" smtClean="0">
                <a:ea typeface="Times New Roman" panose="02020603050405020304" pitchFamily="18" charset="0"/>
              </a:rPr>
              <a:t>Example:</a:t>
            </a:r>
          </a:p>
          <a:p>
            <a:pPr lvl="7"/>
            <a:r>
              <a:rPr lang="en-US" sz="2800" dirty="0" smtClean="0">
                <a:ea typeface="Times New Roman" panose="02020603050405020304" pitchFamily="18" charset="0"/>
              </a:rPr>
              <a:t>  </a:t>
            </a:r>
            <a:r>
              <a:rPr lang="en-US" sz="2800" dirty="0" err="1">
                <a:ea typeface="Times New Roman" panose="02020603050405020304" pitchFamily="18" charset="0"/>
              </a:rPr>
              <a:t>Prog</a:t>
            </a:r>
            <a:r>
              <a:rPr lang="en-US" sz="2800" dirty="0">
                <a:ea typeface="Times New Roman" panose="02020603050405020304" pitchFamily="18" charset="0"/>
                <a:sym typeface="Wingdings" panose="05000000000000000000" pitchFamily="2" charset="2"/>
              </a:rPr>
              <a:t> </a:t>
            </a:r>
            <a:r>
              <a:rPr lang="en-US" sz="2800" u="sng" dirty="0">
                <a:ea typeface="Times New Roman" panose="02020603050405020304" pitchFamily="18" charset="0"/>
                <a:sym typeface="Wingdings" panose="05000000000000000000" pitchFamily="2" charset="2"/>
              </a:rPr>
              <a:t>Start</a:t>
            </a:r>
            <a:r>
              <a:rPr lang="en-US" sz="2800" dirty="0">
                <a:ea typeface="Times New Roman" panose="02020603050405020304" pitchFamily="18" charset="0"/>
                <a:sym typeface="Wingdings" panose="05000000000000000000" pitchFamily="2" charset="2"/>
              </a:rPr>
              <a:t> body </a:t>
            </a:r>
            <a:r>
              <a:rPr lang="en-US" sz="2800" u="sng" dirty="0">
                <a:ea typeface="Times New Roman" panose="02020603050405020304" pitchFamily="18" charset="0"/>
                <a:sym typeface="Wingdings" panose="05000000000000000000" pitchFamily="2" charset="2"/>
              </a:rPr>
              <a:t>End</a:t>
            </a:r>
          </a:p>
          <a:p>
            <a:pPr lvl="1"/>
            <a:endParaRPr lang="en-US" sz="2800" dirty="0" smtClean="0">
              <a:ea typeface="Times New Roman" panose="02020603050405020304" pitchFamily="18" charset="0"/>
            </a:endParaRPr>
          </a:p>
          <a:p>
            <a:pPr lvl="1"/>
            <a:endParaRPr lang="en-US" sz="2800" dirty="0">
              <a:ea typeface="Times New Roman" panose="02020603050405020304" pitchFamily="18" charset="0"/>
            </a:endParaRPr>
          </a:p>
          <a:p>
            <a:pPr lvl="1"/>
            <a:r>
              <a:rPr lang="en-US" sz="2800" dirty="0" smtClean="0">
                <a:ea typeface="Times New Roman" panose="02020603050405020304" pitchFamily="18" charset="0"/>
              </a:rPr>
              <a:t>Body </a:t>
            </a:r>
            <a:r>
              <a:rPr lang="en-US" sz="2800" dirty="0">
                <a:ea typeface="Times New Roman" panose="02020603050405020304" pitchFamily="18" charset="0"/>
              </a:rPr>
              <a:t>in this example is non terminal.</a:t>
            </a: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Tree>
    <p:extLst>
      <p:ext uri="{BB962C8B-B14F-4D97-AF65-F5344CB8AC3E}">
        <p14:creationId xmlns:p14="http://schemas.microsoft.com/office/powerpoint/2010/main" val="1005552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627478" y="1834257"/>
            <a:ext cx="5497606" cy="675547"/>
          </a:xfrm>
          <a:prstGeom prst="rect">
            <a:avLst/>
          </a:prstGeom>
        </p:spPr>
        <p:txBody>
          <a:bodyPr vert="horz" wrap="square" lIns="0" tIns="10646" rIns="0" bIns="0" rtlCol="0" anchor="ctr">
            <a:spAutoFit/>
          </a:bodyPr>
          <a:lstStyle/>
          <a:p>
            <a:pPr algn="ctr"/>
            <a:r>
              <a:rPr lang="en-US" sz="4800" b="1" dirty="0" smtClean="0">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3539430"/>
          </a:xfrm>
          <a:prstGeom prst="rect">
            <a:avLst/>
          </a:prstGeom>
        </p:spPr>
        <p:txBody>
          <a:bodyPr wrap="square">
            <a:spAutoFit/>
          </a:bodyPr>
          <a:lstStyle/>
          <a:p>
            <a:pPr lvl="1"/>
            <a:endParaRPr lang="en-US" sz="2800" dirty="0" smtClean="0">
              <a:effectLst/>
              <a:latin typeface="Times New Roman" panose="02020603050405020304" pitchFamily="18" charset="0"/>
              <a:ea typeface="Times New Roman" panose="02020603050405020304" pitchFamily="18" charset="0"/>
            </a:endParaRPr>
          </a:p>
          <a:p>
            <a:r>
              <a:rPr lang="en-US" sz="3600" b="1" dirty="0" smtClean="0">
                <a:latin typeface="Times New Roman" panose="02020603050405020304" pitchFamily="18" charset="0"/>
                <a:ea typeface="Times New Roman" panose="02020603050405020304" pitchFamily="18" charset="0"/>
              </a:rPr>
              <a:t>Example:</a:t>
            </a:r>
          </a:p>
          <a:p>
            <a:pPr marL="571500" indent="-571500">
              <a:buFont typeface="Arial" panose="020B0604020202020204" pitchFamily="34" charset="0"/>
              <a:buChar char="•"/>
            </a:pPr>
            <a:r>
              <a:rPr lang="en-US" sz="3200" dirty="0"/>
              <a:t>The grammar ({A}, {a, b, c}, P, A), </a:t>
            </a:r>
            <a:endParaRPr lang="en-US" sz="3200" dirty="0" smtClean="0"/>
          </a:p>
          <a:p>
            <a:pPr lvl="2"/>
            <a:r>
              <a:rPr lang="en-US" sz="3200" dirty="0" smtClean="0"/>
              <a:t>P </a:t>
            </a:r>
            <a:r>
              <a:rPr lang="en-US" sz="3200" dirty="0"/>
              <a:t>: A → </a:t>
            </a:r>
            <a:r>
              <a:rPr lang="en-US" sz="3200" dirty="0" err="1"/>
              <a:t>aA</a:t>
            </a:r>
            <a:r>
              <a:rPr lang="en-US" sz="3200" dirty="0"/>
              <a:t>, </a:t>
            </a:r>
            <a:endParaRPr lang="en-US" sz="3200" dirty="0" smtClean="0"/>
          </a:p>
          <a:p>
            <a:pPr lvl="2"/>
            <a:r>
              <a:rPr lang="en-US" sz="3200" dirty="0" smtClean="0"/>
              <a:t>A </a:t>
            </a:r>
            <a:r>
              <a:rPr lang="en-US" sz="3200" dirty="0"/>
              <a:t>→ </a:t>
            </a:r>
            <a:r>
              <a:rPr lang="en-US" sz="3200" dirty="0" err="1" smtClean="0"/>
              <a:t>abc</a:t>
            </a:r>
            <a:endParaRPr lang="en-US" sz="3200" dirty="0"/>
          </a:p>
          <a:p>
            <a:pPr marL="571500" indent="-571500">
              <a:buFont typeface="Arial" panose="020B0604020202020204" pitchFamily="34" charset="0"/>
              <a:buChar char="•"/>
            </a:pPr>
            <a:endParaRPr lang="en-US" sz="3600" b="1" dirty="0" smtClean="0">
              <a:latin typeface="Times New Roman" panose="02020603050405020304" pitchFamily="18" charset="0"/>
              <a:ea typeface="Times New Roman" panose="02020603050405020304" pitchFamily="18" charset="0"/>
            </a:endParaRPr>
          </a:p>
          <a:p>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3049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627478" y="1834257"/>
            <a:ext cx="5497606" cy="675547"/>
          </a:xfrm>
          <a:prstGeom prst="rect">
            <a:avLst/>
          </a:prstGeom>
        </p:spPr>
        <p:txBody>
          <a:bodyPr vert="horz" wrap="square" lIns="0" tIns="10646" rIns="0" bIns="0" rtlCol="0" anchor="ctr">
            <a:spAutoFit/>
          </a:bodyPr>
          <a:lstStyle/>
          <a:p>
            <a:pPr algn="ctr"/>
            <a:r>
              <a:rPr lang="en-US" sz="4800" b="1" dirty="0" smtClean="0">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3231654"/>
          </a:xfrm>
          <a:prstGeom prst="rect">
            <a:avLst/>
          </a:prstGeom>
        </p:spPr>
        <p:txBody>
          <a:bodyPr wrap="square">
            <a:spAutoFit/>
          </a:bodyPr>
          <a:lstStyle/>
          <a:p>
            <a:pPr lvl="1"/>
            <a:endParaRPr lang="en-US" sz="2800" dirty="0" smtClean="0">
              <a:effectLst/>
              <a:latin typeface="Times New Roman" panose="02020603050405020304" pitchFamily="18" charset="0"/>
              <a:ea typeface="Times New Roman" panose="02020603050405020304" pitchFamily="18" charset="0"/>
            </a:endParaRPr>
          </a:p>
          <a:p>
            <a:r>
              <a:rPr lang="en-US" sz="3600" b="1" dirty="0" smtClean="0">
                <a:latin typeface="Times New Roman" panose="02020603050405020304" pitchFamily="18" charset="0"/>
                <a:ea typeface="Times New Roman" panose="02020603050405020304" pitchFamily="18" charset="0"/>
              </a:rPr>
              <a:t>Example:</a:t>
            </a:r>
          </a:p>
          <a:p>
            <a:pPr marL="285750" indent="-285750">
              <a:buFont typeface="Arial" panose="020B0604020202020204" pitchFamily="34" charset="0"/>
              <a:buChar char="•"/>
            </a:pPr>
            <a:r>
              <a:rPr lang="en-US" sz="2800" dirty="0"/>
              <a:t>The grammar ({S, a, b}, {a, b}, P, S), </a:t>
            </a:r>
            <a:endParaRPr lang="en-US" sz="2800" dirty="0" smtClean="0"/>
          </a:p>
          <a:p>
            <a:pPr lvl="1"/>
            <a:r>
              <a:rPr lang="en-US" sz="2800" dirty="0" smtClean="0"/>
              <a:t>P</a:t>
            </a:r>
            <a:r>
              <a:rPr lang="en-US" sz="2800" dirty="0"/>
              <a:t>: S → </a:t>
            </a:r>
            <a:r>
              <a:rPr lang="en-US" sz="2800" dirty="0" err="1"/>
              <a:t>aSa</a:t>
            </a:r>
            <a:r>
              <a:rPr lang="en-US" sz="2800" dirty="0"/>
              <a:t>, </a:t>
            </a:r>
            <a:endParaRPr lang="en-US" sz="2800" dirty="0" smtClean="0"/>
          </a:p>
          <a:p>
            <a:pPr lvl="1"/>
            <a:r>
              <a:rPr lang="en-US" sz="2800" dirty="0" smtClean="0"/>
              <a:t>S </a:t>
            </a:r>
            <a:r>
              <a:rPr lang="en-US" sz="2800" dirty="0"/>
              <a:t>→ </a:t>
            </a:r>
            <a:r>
              <a:rPr lang="en-US" sz="2800" dirty="0" err="1"/>
              <a:t>bSb</a:t>
            </a:r>
            <a:r>
              <a:rPr lang="en-US" sz="2800" dirty="0"/>
              <a:t>, </a:t>
            </a:r>
            <a:endParaRPr lang="en-US" sz="2800" dirty="0" smtClean="0"/>
          </a:p>
          <a:p>
            <a:pPr lvl="1"/>
            <a:r>
              <a:rPr lang="en-US" sz="2800" dirty="0" smtClean="0"/>
              <a:t>S </a:t>
            </a:r>
            <a:r>
              <a:rPr lang="en-US" sz="2800" dirty="0"/>
              <a:t>→ </a:t>
            </a:r>
            <a:r>
              <a:rPr lang="en-US" sz="2800" dirty="0" smtClean="0"/>
              <a:t>ε</a:t>
            </a:r>
            <a:endParaRPr lang="en-US" sz="2800" b="1" dirty="0" smtClean="0">
              <a:latin typeface="Times New Roman" panose="02020603050405020304" pitchFamily="18" charset="0"/>
              <a:ea typeface="Times New Roman" panose="02020603050405020304" pitchFamily="18" charset="0"/>
            </a:endParaRPr>
          </a:p>
          <a:p>
            <a:endParaRPr lang="en-US" sz="2800" dirty="0">
              <a:effectLst/>
              <a:latin typeface="Times New Roman" panose="02020603050405020304" pitchFamily="18" charset="0"/>
              <a:ea typeface="Times New Roman" panose="02020603050405020304" pitchFamily="18" charset="0"/>
            </a:endParaRPr>
          </a:p>
        </p:txBody>
      </p:sp>
      <p:sp>
        <p:nvSpPr>
          <p:cNvPr id="51" name="Oval 50"/>
          <p:cNvSpPr/>
          <p:nvPr/>
        </p:nvSpPr>
        <p:spPr>
          <a:xfrm>
            <a:off x="6985630" y="3455026"/>
            <a:ext cx="473260"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2" name="Straight Arrow Connector 51"/>
          <p:cNvCxnSpPr>
            <a:stCxn id="61" idx="4"/>
            <a:endCxn id="66" idx="0"/>
          </p:cNvCxnSpPr>
          <p:nvPr/>
        </p:nvCxnSpPr>
        <p:spPr>
          <a:xfrm>
            <a:off x="8518349" y="4702799"/>
            <a:ext cx="521920" cy="43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1" idx="4"/>
            <a:endCxn id="58" idx="0"/>
          </p:cNvCxnSpPr>
          <p:nvPr/>
        </p:nvCxnSpPr>
        <p:spPr>
          <a:xfrm>
            <a:off x="8495333" y="3221544"/>
            <a:ext cx="5595" cy="24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630478" y="4225734"/>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5" name="Oval 54"/>
          <p:cNvSpPr/>
          <p:nvPr/>
        </p:nvSpPr>
        <p:spPr>
          <a:xfrm>
            <a:off x="7861137" y="5130430"/>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56" name="Straight Arrow Connector 55"/>
          <p:cNvCxnSpPr>
            <a:stCxn id="58" idx="4"/>
            <a:endCxn id="54" idx="0"/>
          </p:cNvCxnSpPr>
          <p:nvPr/>
        </p:nvCxnSpPr>
        <p:spPr>
          <a:xfrm flipH="1">
            <a:off x="7831689" y="3946913"/>
            <a:ext cx="669239" cy="278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71" idx="3"/>
            <a:endCxn id="51" idx="0"/>
          </p:cNvCxnSpPr>
          <p:nvPr/>
        </p:nvCxnSpPr>
        <p:spPr>
          <a:xfrm flipH="1">
            <a:off x="7222260" y="3150763"/>
            <a:ext cx="1105750" cy="304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8264298" y="3463587"/>
            <a:ext cx="473260"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59" name="Oval 58"/>
          <p:cNvSpPr/>
          <p:nvPr/>
        </p:nvSpPr>
        <p:spPr>
          <a:xfrm>
            <a:off x="9462492" y="3445173"/>
            <a:ext cx="473260"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0" name="Straight Arrow Connector 59"/>
          <p:cNvCxnSpPr>
            <a:stCxn id="71" idx="5"/>
            <a:endCxn id="59" idx="0"/>
          </p:cNvCxnSpPr>
          <p:nvPr/>
        </p:nvCxnSpPr>
        <p:spPr>
          <a:xfrm>
            <a:off x="8662656" y="3150763"/>
            <a:ext cx="1036466" cy="29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8317138" y="4219473"/>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62" name="Oval 61"/>
          <p:cNvSpPr/>
          <p:nvPr/>
        </p:nvSpPr>
        <p:spPr>
          <a:xfrm>
            <a:off x="8951499" y="4206580"/>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63" name="Straight Arrow Connector 62"/>
          <p:cNvCxnSpPr>
            <a:stCxn id="58" idx="4"/>
            <a:endCxn id="62" idx="0"/>
          </p:cNvCxnSpPr>
          <p:nvPr/>
        </p:nvCxnSpPr>
        <p:spPr>
          <a:xfrm>
            <a:off x="8500928" y="3946913"/>
            <a:ext cx="651782" cy="259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8" idx="4"/>
            <a:endCxn id="61" idx="0"/>
          </p:cNvCxnSpPr>
          <p:nvPr/>
        </p:nvCxnSpPr>
        <p:spPr>
          <a:xfrm>
            <a:off x="8500928" y="3946913"/>
            <a:ext cx="17421" cy="27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8344609" y="5128765"/>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66" name="Oval 65"/>
          <p:cNvSpPr/>
          <p:nvPr/>
        </p:nvSpPr>
        <p:spPr>
          <a:xfrm>
            <a:off x="8839058" y="5137116"/>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7" name="Oval 66"/>
          <p:cNvSpPr/>
          <p:nvPr/>
        </p:nvSpPr>
        <p:spPr>
          <a:xfrm>
            <a:off x="8352608" y="5890727"/>
            <a:ext cx="3944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68" name="Straight Arrow Connector 67"/>
          <p:cNvCxnSpPr>
            <a:stCxn id="61" idx="4"/>
            <a:endCxn id="65" idx="0"/>
          </p:cNvCxnSpPr>
          <p:nvPr/>
        </p:nvCxnSpPr>
        <p:spPr>
          <a:xfrm>
            <a:off x="8518349" y="4702799"/>
            <a:ext cx="27471" cy="42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4"/>
            <a:endCxn id="55" idx="0"/>
          </p:cNvCxnSpPr>
          <p:nvPr/>
        </p:nvCxnSpPr>
        <p:spPr>
          <a:xfrm flipH="1">
            <a:off x="8062348" y="4702799"/>
            <a:ext cx="456001" cy="42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4"/>
            <a:endCxn id="67" idx="0"/>
          </p:cNvCxnSpPr>
          <p:nvPr/>
        </p:nvCxnSpPr>
        <p:spPr>
          <a:xfrm>
            <a:off x="8545820" y="5612091"/>
            <a:ext cx="4000" cy="2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8258703" y="2738218"/>
            <a:ext cx="473260"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
        <p:nvSpPr>
          <p:cNvPr id="86" name="TextBox 85"/>
          <p:cNvSpPr txBox="1"/>
          <p:nvPr/>
        </p:nvSpPr>
        <p:spPr>
          <a:xfrm>
            <a:off x="6796614" y="6395297"/>
            <a:ext cx="3751167" cy="461665"/>
          </a:xfrm>
          <a:prstGeom prst="rect">
            <a:avLst/>
          </a:prstGeom>
          <a:noFill/>
        </p:spPr>
        <p:txBody>
          <a:bodyPr wrap="square" rtlCol="0">
            <a:spAutoFit/>
          </a:bodyPr>
          <a:lstStyle/>
          <a:p>
            <a:r>
              <a:rPr lang="en-US" sz="2400" b="1" dirty="0" smtClean="0"/>
              <a:t>Tree For Expression </a:t>
            </a:r>
            <a:r>
              <a:rPr lang="en-US" sz="2400" b="1" dirty="0" err="1" smtClean="0"/>
              <a:t>aabbaa</a:t>
            </a:r>
            <a:endParaRPr lang="en-US" sz="2400" b="1" dirty="0"/>
          </a:p>
        </p:txBody>
      </p:sp>
    </p:spTree>
    <p:extLst>
      <p:ext uri="{BB962C8B-B14F-4D97-AF65-F5344CB8AC3E}">
        <p14:creationId xmlns:p14="http://schemas.microsoft.com/office/powerpoint/2010/main" val="2621433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627478" y="1834257"/>
            <a:ext cx="5497606" cy="675547"/>
          </a:xfrm>
          <a:prstGeom prst="rect">
            <a:avLst/>
          </a:prstGeom>
        </p:spPr>
        <p:txBody>
          <a:bodyPr vert="horz" wrap="square" lIns="0" tIns="10646" rIns="0" bIns="0" rtlCol="0" anchor="ctr">
            <a:spAutoFit/>
          </a:bodyPr>
          <a:lstStyle/>
          <a:p>
            <a:pPr algn="ctr"/>
            <a:r>
              <a:rPr lang="en-US" sz="4800" b="1" dirty="0" smtClean="0">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2800767"/>
          </a:xfrm>
          <a:prstGeom prst="rect">
            <a:avLst/>
          </a:prstGeom>
        </p:spPr>
        <p:txBody>
          <a:bodyPr wrap="square">
            <a:spAutoFit/>
          </a:bodyPr>
          <a:lstStyle/>
          <a:p>
            <a:pPr lvl="1"/>
            <a:endParaRPr lang="en-US" sz="2800" dirty="0" smtClean="0">
              <a:effectLst/>
              <a:latin typeface="Times New Roman" panose="02020603050405020304" pitchFamily="18" charset="0"/>
              <a:ea typeface="Times New Roman" panose="02020603050405020304" pitchFamily="18" charset="0"/>
            </a:endParaRPr>
          </a:p>
          <a:p>
            <a:r>
              <a:rPr lang="en-US" sz="3600" b="1" dirty="0" smtClean="0">
                <a:latin typeface="Times New Roman" panose="02020603050405020304" pitchFamily="18" charset="0"/>
                <a:ea typeface="Times New Roman" panose="02020603050405020304" pitchFamily="18" charset="0"/>
              </a:rPr>
              <a:t>Example:</a:t>
            </a:r>
          </a:p>
          <a:p>
            <a:pPr marL="285750" indent="-285750">
              <a:buFont typeface="Arial" panose="020B0604020202020204" pitchFamily="34" charset="0"/>
              <a:buChar char="•"/>
            </a:pPr>
            <a:r>
              <a:rPr lang="en-US" sz="2800" dirty="0"/>
              <a:t>The grammar ({S, F}, {0, 1}, P, S), </a:t>
            </a:r>
            <a:endParaRPr lang="en-US" sz="2800" dirty="0" smtClean="0"/>
          </a:p>
          <a:p>
            <a:pPr lvl="1"/>
            <a:r>
              <a:rPr lang="en-US" sz="2800" dirty="0" smtClean="0"/>
              <a:t>P</a:t>
            </a:r>
            <a:r>
              <a:rPr lang="en-US" sz="2800" dirty="0"/>
              <a:t>: S → 00S | 11F, </a:t>
            </a:r>
            <a:endParaRPr lang="en-US" sz="2800" dirty="0" smtClean="0"/>
          </a:p>
          <a:p>
            <a:pPr lvl="1"/>
            <a:r>
              <a:rPr lang="en-US" sz="2800" dirty="0" smtClean="0"/>
              <a:t>F </a:t>
            </a:r>
            <a:r>
              <a:rPr lang="en-US" sz="2800" dirty="0"/>
              <a:t>→ 00F | </a:t>
            </a:r>
            <a:r>
              <a:rPr lang="el-GR" sz="2800" dirty="0"/>
              <a:t>ε</a:t>
            </a:r>
          </a:p>
          <a:p>
            <a:endParaRPr lang="en-US" sz="2800" dirty="0">
              <a:effectLst/>
              <a:latin typeface="Times New Roman" panose="02020603050405020304" pitchFamily="18" charset="0"/>
              <a:ea typeface="Times New Roman" panose="02020603050405020304" pitchFamily="18" charset="0"/>
            </a:endParaRPr>
          </a:p>
        </p:txBody>
      </p:sp>
      <p:sp>
        <p:nvSpPr>
          <p:cNvPr id="51" name="Oval 50"/>
          <p:cNvSpPr/>
          <p:nvPr/>
        </p:nvSpPr>
        <p:spPr>
          <a:xfrm>
            <a:off x="6985630" y="3455026"/>
            <a:ext cx="473260"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cxnSp>
        <p:nvCxnSpPr>
          <p:cNvPr id="52" name="Straight Arrow Connector 51"/>
          <p:cNvCxnSpPr>
            <a:stCxn id="76" idx="4"/>
            <a:endCxn id="86" idx="0"/>
          </p:cNvCxnSpPr>
          <p:nvPr/>
        </p:nvCxnSpPr>
        <p:spPr>
          <a:xfrm>
            <a:off x="10589626" y="4689906"/>
            <a:ext cx="225504" cy="42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2" idx="4"/>
            <a:endCxn id="68" idx="0"/>
          </p:cNvCxnSpPr>
          <p:nvPr/>
        </p:nvCxnSpPr>
        <p:spPr>
          <a:xfrm>
            <a:off x="8498142" y="3278935"/>
            <a:ext cx="2786" cy="18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777106" y="4225734"/>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0" name="Oval 59"/>
          <p:cNvSpPr/>
          <p:nvPr/>
        </p:nvSpPr>
        <p:spPr>
          <a:xfrm>
            <a:off x="9559305" y="5159458"/>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61" name="Straight Arrow Connector 60"/>
          <p:cNvCxnSpPr>
            <a:stCxn id="69" idx="3"/>
            <a:endCxn id="55" idx="0"/>
          </p:cNvCxnSpPr>
          <p:nvPr/>
        </p:nvCxnSpPr>
        <p:spPr>
          <a:xfrm flipH="1">
            <a:off x="8978317" y="3857718"/>
            <a:ext cx="553482" cy="36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8049534" y="2795609"/>
            <a:ext cx="897216"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cxnSp>
        <p:nvCxnSpPr>
          <p:cNvPr id="63" name="Straight Arrow Connector 62"/>
          <p:cNvCxnSpPr>
            <a:stCxn id="62" idx="3"/>
            <a:endCxn id="51" idx="0"/>
          </p:cNvCxnSpPr>
          <p:nvPr/>
        </p:nvCxnSpPr>
        <p:spPr>
          <a:xfrm flipH="1">
            <a:off x="7222260" y="3208154"/>
            <a:ext cx="958668" cy="246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8264298" y="3463587"/>
            <a:ext cx="473260"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Oval 68"/>
          <p:cNvSpPr/>
          <p:nvPr/>
        </p:nvSpPr>
        <p:spPr>
          <a:xfrm>
            <a:off x="9462492" y="3445173"/>
            <a:ext cx="473260"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cxnSp>
        <p:nvCxnSpPr>
          <p:cNvPr id="72" name="Straight Arrow Connector 71"/>
          <p:cNvCxnSpPr>
            <a:stCxn id="62" idx="5"/>
            <a:endCxn id="69" idx="0"/>
          </p:cNvCxnSpPr>
          <p:nvPr/>
        </p:nvCxnSpPr>
        <p:spPr>
          <a:xfrm>
            <a:off x="8815356" y="3208154"/>
            <a:ext cx="883766" cy="237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9565367" y="4219473"/>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6" name="Oval 75"/>
          <p:cNvSpPr/>
          <p:nvPr/>
        </p:nvSpPr>
        <p:spPr>
          <a:xfrm>
            <a:off x="10388415" y="4206580"/>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cxnSp>
        <p:nvCxnSpPr>
          <p:cNvPr id="77" name="Straight Arrow Connector 76"/>
          <p:cNvCxnSpPr>
            <a:stCxn id="69" idx="5"/>
            <a:endCxn id="76" idx="0"/>
          </p:cNvCxnSpPr>
          <p:nvPr/>
        </p:nvCxnSpPr>
        <p:spPr>
          <a:xfrm>
            <a:off x="9866445" y="3857718"/>
            <a:ext cx="723181" cy="34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9" idx="4"/>
            <a:endCxn id="75" idx="0"/>
          </p:cNvCxnSpPr>
          <p:nvPr/>
        </p:nvCxnSpPr>
        <p:spPr>
          <a:xfrm>
            <a:off x="9699122" y="3928499"/>
            <a:ext cx="67456" cy="2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10100193" y="5141073"/>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86" name="Oval 85"/>
          <p:cNvSpPr/>
          <p:nvPr/>
        </p:nvSpPr>
        <p:spPr>
          <a:xfrm>
            <a:off x="10613919" y="5118877"/>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7" name="Oval 86"/>
          <p:cNvSpPr/>
          <p:nvPr/>
        </p:nvSpPr>
        <p:spPr>
          <a:xfrm>
            <a:off x="10613919" y="5993449"/>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90" name="Straight Arrow Connector 89"/>
          <p:cNvCxnSpPr>
            <a:stCxn id="76" idx="4"/>
            <a:endCxn id="85" idx="0"/>
          </p:cNvCxnSpPr>
          <p:nvPr/>
        </p:nvCxnSpPr>
        <p:spPr>
          <a:xfrm flipH="1">
            <a:off x="10301404" y="4689906"/>
            <a:ext cx="288222" cy="451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6" idx="4"/>
            <a:endCxn id="60" idx="0"/>
          </p:cNvCxnSpPr>
          <p:nvPr/>
        </p:nvCxnSpPr>
        <p:spPr>
          <a:xfrm flipH="1">
            <a:off x="9760516" y="4689906"/>
            <a:ext cx="829110" cy="46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6" idx="4"/>
            <a:endCxn id="87" idx="0"/>
          </p:cNvCxnSpPr>
          <p:nvPr/>
        </p:nvCxnSpPr>
        <p:spPr>
          <a:xfrm>
            <a:off x="10815130" y="5602203"/>
            <a:ext cx="0" cy="39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635931" y="6004279"/>
            <a:ext cx="3838001" cy="461665"/>
          </a:xfrm>
          <a:prstGeom prst="rect">
            <a:avLst/>
          </a:prstGeom>
          <a:noFill/>
        </p:spPr>
        <p:txBody>
          <a:bodyPr wrap="square" rtlCol="0">
            <a:spAutoFit/>
          </a:bodyPr>
          <a:lstStyle/>
          <a:p>
            <a:r>
              <a:rPr lang="en-US" sz="2400" b="1" dirty="0" smtClean="0"/>
              <a:t>Tree For Expression 001100</a:t>
            </a:r>
            <a:endParaRPr lang="en-US" sz="2400" b="1" dirty="0"/>
          </a:p>
        </p:txBody>
      </p:sp>
    </p:spTree>
    <p:extLst>
      <p:ext uri="{BB962C8B-B14F-4D97-AF65-F5344CB8AC3E}">
        <p14:creationId xmlns:p14="http://schemas.microsoft.com/office/powerpoint/2010/main" val="3732474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627478" y="1834257"/>
            <a:ext cx="5497606" cy="675547"/>
          </a:xfrm>
          <a:prstGeom prst="rect">
            <a:avLst/>
          </a:prstGeom>
        </p:spPr>
        <p:txBody>
          <a:bodyPr vert="horz" wrap="square" lIns="0" tIns="10646" rIns="0" bIns="0" rtlCol="0" anchor="ctr">
            <a:spAutoFit/>
          </a:bodyPr>
          <a:lstStyle/>
          <a:p>
            <a:pPr algn="ctr"/>
            <a:r>
              <a:rPr lang="en-US" sz="4800" b="1" dirty="0" smtClean="0">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4093428"/>
          </a:xfrm>
          <a:prstGeom prst="rect">
            <a:avLst/>
          </a:prstGeom>
        </p:spPr>
        <p:txBody>
          <a:bodyPr wrap="square">
            <a:spAutoFit/>
          </a:bodyPr>
          <a:lstStyle/>
          <a:p>
            <a:pPr lvl="1"/>
            <a:endParaRPr lang="en-US" sz="2800" dirty="0" smtClean="0">
              <a:effectLst/>
              <a:latin typeface="Times New Roman" panose="02020603050405020304" pitchFamily="18" charset="0"/>
              <a:ea typeface="Times New Roman" panose="02020603050405020304" pitchFamily="18" charset="0"/>
            </a:endParaRPr>
          </a:p>
          <a:p>
            <a:r>
              <a:rPr lang="en-US" sz="3600" b="1" dirty="0" smtClean="0">
                <a:latin typeface="Times New Roman" panose="02020603050405020304" pitchFamily="18" charset="0"/>
                <a:ea typeface="Times New Roman" panose="02020603050405020304" pitchFamily="18" charset="0"/>
              </a:rPr>
              <a:t>Example:</a:t>
            </a:r>
          </a:p>
          <a:p>
            <a:pPr marL="285750" indent="-285750">
              <a:buFont typeface="Arial" panose="020B0604020202020204" pitchFamily="34" charset="0"/>
              <a:buChar char="•"/>
            </a:pPr>
            <a:r>
              <a:rPr lang="en-US" sz="2800" dirty="0"/>
              <a:t>The </a:t>
            </a:r>
            <a:r>
              <a:rPr lang="en-US" sz="2800" dirty="0" smtClean="0"/>
              <a:t>grammar</a:t>
            </a:r>
          </a:p>
          <a:p>
            <a:pPr lvl="1"/>
            <a:r>
              <a:rPr lang="en-US" sz="2800" dirty="0" smtClean="0"/>
              <a:t>List </a:t>
            </a:r>
            <a:r>
              <a:rPr lang="en-US" sz="2800" dirty="0"/>
              <a:t>→ </a:t>
            </a:r>
            <a:r>
              <a:rPr lang="en-US" sz="2800" dirty="0" smtClean="0"/>
              <a:t>List1</a:t>
            </a:r>
          </a:p>
          <a:p>
            <a:pPr lvl="1"/>
            <a:r>
              <a:rPr lang="en-US" sz="2800" dirty="0" smtClean="0"/>
              <a:t>List1 </a:t>
            </a:r>
            <a:r>
              <a:rPr lang="en-US" sz="2800" dirty="0"/>
              <a:t>→ </a:t>
            </a:r>
            <a:r>
              <a:rPr lang="en-US" sz="2800" dirty="0" smtClean="0"/>
              <a:t>List1 + digit | List1 – digit </a:t>
            </a:r>
            <a:r>
              <a:rPr lang="en-US" sz="2800" dirty="0"/>
              <a:t>| </a:t>
            </a:r>
            <a:r>
              <a:rPr lang="en-US" sz="2800" dirty="0" smtClean="0"/>
              <a:t>digit| </a:t>
            </a:r>
          </a:p>
          <a:p>
            <a:pPr lvl="1"/>
            <a:r>
              <a:rPr lang="en-US" sz="2800" dirty="0" smtClean="0"/>
              <a:t>List1 + alphabet | List1 - </a:t>
            </a:r>
            <a:r>
              <a:rPr lang="en-US" sz="2800" dirty="0"/>
              <a:t>alphabet</a:t>
            </a:r>
            <a:r>
              <a:rPr lang="en-US" sz="2800" dirty="0" smtClean="0"/>
              <a:t>  | alphabet </a:t>
            </a:r>
          </a:p>
          <a:p>
            <a:pPr lvl="1"/>
            <a:r>
              <a:rPr lang="en-US" sz="2800" dirty="0" smtClean="0"/>
              <a:t>digit </a:t>
            </a:r>
            <a:r>
              <a:rPr lang="en-US" sz="2800" dirty="0" smtClean="0">
                <a:sym typeface="Wingdings" panose="05000000000000000000" pitchFamily="2" charset="2"/>
              </a:rPr>
              <a:t> 0,1,2, …. ,9</a:t>
            </a:r>
          </a:p>
          <a:p>
            <a:pPr lvl="1"/>
            <a:r>
              <a:rPr lang="en-US" sz="2800" dirty="0" smtClean="0"/>
              <a:t>Alphabet </a:t>
            </a:r>
            <a:r>
              <a:rPr lang="en-US" sz="2800" dirty="0" smtClean="0">
                <a:sym typeface="Wingdings" panose="05000000000000000000" pitchFamily="2" charset="2"/>
              </a:rPr>
              <a:t> </a:t>
            </a:r>
            <a:r>
              <a:rPr lang="en-US" sz="2800" dirty="0" err="1" smtClean="0">
                <a:sym typeface="Wingdings" panose="05000000000000000000" pitchFamily="2" charset="2"/>
              </a:rPr>
              <a:t>a,b,c</a:t>
            </a:r>
            <a:r>
              <a:rPr lang="en-US" sz="2800" dirty="0" smtClean="0">
                <a:sym typeface="Wingdings" panose="05000000000000000000" pitchFamily="2" charset="2"/>
              </a:rPr>
              <a:t>, …. ,z</a:t>
            </a:r>
            <a:endParaRPr lang="el-GR" sz="2800" dirty="0"/>
          </a:p>
          <a:p>
            <a:endParaRPr lang="en-US" sz="2800" dirty="0">
              <a:effectLst/>
              <a:latin typeface="Times New Roman" panose="02020603050405020304" pitchFamily="18" charset="0"/>
              <a:ea typeface="Times New Roman" panose="02020603050405020304" pitchFamily="18" charset="0"/>
            </a:endParaRPr>
          </a:p>
        </p:txBody>
      </p:sp>
      <p:sp>
        <p:nvSpPr>
          <p:cNvPr id="51" name="Oval 50"/>
          <p:cNvSpPr/>
          <p:nvPr/>
        </p:nvSpPr>
        <p:spPr>
          <a:xfrm>
            <a:off x="9597705" y="2664823"/>
            <a:ext cx="897216"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List1</a:t>
            </a:r>
            <a:endParaRPr lang="en-US" dirty="0"/>
          </a:p>
        </p:txBody>
      </p:sp>
      <p:cxnSp>
        <p:nvCxnSpPr>
          <p:cNvPr id="53" name="Straight Arrow Connector 52"/>
          <p:cNvCxnSpPr>
            <a:stCxn id="51" idx="3"/>
          </p:cNvCxnSpPr>
          <p:nvPr/>
        </p:nvCxnSpPr>
        <p:spPr>
          <a:xfrm flipH="1">
            <a:off x="9434495" y="3077368"/>
            <a:ext cx="294604" cy="35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8908869" y="3471980"/>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List1</a:t>
            </a:r>
            <a:endParaRPr lang="en-US" dirty="0"/>
          </a:p>
        </p:txBody>
      </p:sp>
      <p:cxnSp>
        <p:nvCxnSpPr>
          <p:cNvPr id="55" name="Straight Arrow Connector 54"/>
          <p:cNvCxnSpPr/>
          <p:nvPr/>
        </p:nvCxnSpPr>
        <p:spPr>
          <a:xfrm>
            <a:off x="10021625" y="3165811"/>
            <a:ext cx="18758" cy="30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9874263" y="3485474"/>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59" name="Straight Arrow Connector 58"/>
          <p:cNvCxnSpPr>
            <a:stCxn id="51" idx="5"/>
          </p:cNvCxnSpPr>
          <p:nvPr/>
        </p:nvCxnSpPr>
        <p:spPr>
          <a:xfrm>
            <a:off x="10363527" y="3077368"/>
            <a:ext cx="294608" cy="44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10328938" y="3523974"/>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62" name="Oval 61"/>
          <p:cNvSpPr/>
          <p:nvPr/>
        </p:nvSpPr>
        <p:spPr>
          <a:xfrm>
            <a:off x="8392567" y="4176506"/>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List1</a:t>
            </a:r>
            <a:endParaRPr lang="en-US" dirty="0"/>
          </a:p>
        </p:txBody>
      </p:sp>
      <p:sp>
        <p:nvSpPr>
          <p:cNvPr id="63" name="Oval 62"/>
          <p:cNvSpPr/>
          <p:nvPr/>
        </p:nvSpPr>
        <p:spPr>
          <a:xfrm>
            <a:off x="9374720" y="4204662"/>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4" name="Oval 63"/>
          <p:cNvSpPr/>
          <p:nvPr/>
        </p:nvSpPr>
        <p:spPr>
          <a:xfrm>
            <a:off x="9842070" y="4159991"/>
            <a:ext cx="1428797"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alphabet</a:t>
            </a:r>
            <a:endParaRPr lang="en-US" dirty="0"/>
          </a:p>
        </p:txBody>
      </p:sp>
      <p:cxnSp>
        <p:nvCxnSpPr>
          <p:cNvPr id="65" name="Straight Arrow Connector 64"/>
          <p:cNvCxnSpPr/>
          <p:nvPr/>
        </p:nvCxnSpPr>
        <p:spPr>
          <a:xfrm flipH="1">
            <a:off x="8888031" y="3798000"/>
            <a:ext cx="276713" cy="358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9537898" y="3854215"/>
            <a:ext cx="18758" cy="30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613838" y="3745497"/>
            <a:ext cx="398897" cy="44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72" idx="0"/>
          </p:cNvCxnSpPr>
          <p:nvPr/>
        </p:nvCxnSpPr>
        <p:spPr>
          <a:xfrm>
            <a:off x="8676162" y="4659832"/>
            <a:ext cx="138548" cy="313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8358139" y="4973082"/>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cxnSp>
        <p:nvCxnSpPr>
          <p:cNvPr id="75" name="Straight Arrow Connector 74"/>
          <p:cNvCxnSpPr/>
          <p:nvPr/>
        </p:nvCxnSpPr>
        <p:spPr>
          <a:xfrm>
            <a:off x="8688762" y="5401492"/>
            <a:ext cx="138548" cy="313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494921" y="4848843"/>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78" name="Straight Arrow Connector 77"/>
          <p:cNvCxnSpPr/>
          <p:nvPr/>
        </p:nvCxnSpPr>
        <p:spPr>
          <a:xfrm>
            <a:off x="10658134" y="4504197"/>
            <a:ext cx="18758" cy="30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1" idx="5"/>
          </p:cNvCxnSpPr>
          <p:nvPr/>
        </p:nvCxnSpPr>
        <p:spPr>
          <a:xfrm>
            <a:off x="11108353" y="3936519"/>
            <a:ext cx="297147" cy="32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382247" y="4153597"/>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647926" y="5714742"/>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
        <p:nvSpPr>
          <p:cNvPr id="83" name="TextBox 82"/>
          <p:cNvSpPr txBox="1"/>
          <p:nvPr/>
        </p:nvSpPr>
        <p:spPr>
          <a:xfrm>
            <a:off x="8358140" y="6198068"/>
            <a:ext cx="3426530" cy="461665"/>
          </a:xfrm>
          <a:prstGeom prst="rect">
            <a:avLst/>
          </a:prstGeom>
          <a:noFill/>
        </p:spPr>
        <p:txBody>
          <a:bodyPr wrap="square" rtlCol="0">
            <a:spAutoFit/>
          </a:bodyPr>
          <a:lstStyle/>
          <a:p>
            <a:r>
              <a:rPr lang="en-US" sz="2400" b="1" dirty="0" smtClean="0"/>
              <a:t>Tree For Expression 9-a+2</a:t>
            </a:r>
            <a:endParaRPr lang="en-US" sz="2400" b="1" dirty="0"/>
          </a:p>
        </p:txBody>
      </p:sp>
      <p:sp>
        <p:nvSpPr>
          <p:cNvPr id="86" name="Oval 85"/>
          <p:cNvSpPr/>
          <p:nvPr/>
        </p:nvSpPr>
        <p:spPr>
          <a:xfrm>
            <a:off x="9613615" y="2005445"/>
            <a:ext cx="897216"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US" dirty="0"/>
          </a:p>
        </p:txBody>
      </p:sp>
      <p:cxnSp>
        <p:nvCxnSpPr>
          <p:cNvPr id="87" name="Straight Arrow Connector 86"/>
          <p:cNvCxnSpPr/>
          <p:nvPr/>
        </p:nvCxnSpPr>
        <p:spPr>
          <a:xfrm>
            <a:off x="10031004" y="2321992"/>
            <a:ext cx="18758" cy="30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744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627478" y="1834257"/>
            <a:ext cx="5497606" cy="675547"/>
          </a:xfrm>
          <a:prstGeom prst="rect">
            <a:avLst/>
          </a:prstGeom>
        </p:spPr>
        <p:txBody>
          <a:bodyPr vert="horz" wrap="square" lIns="0" tIns="10646" rIns="0" bIns="0" rtlCol="0" anchor="ctr">
            <a:spAutoFit/>
          </a:bodyPr>
          <a:lstStyle/>
          <a:p>
            <a:pPr algn="ctr"/>
            <a:r>
              <a:rPr lang="en-US" sz="4800" b="1" dirty="0" smtClean="0">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4524315"/>
          </a:xfrm>
          <a:prstGeom prst="rect">
            <a:avLst/>
          </a:prstGeom>
        </p:spPr>
        <p:txBody>
          <a:bodyPr wrap="square">
            <a:spAutoFit/>
          </a:bodyPr>
          <a:lstStyle/>
          <a:p>
            <a:pPr lvl="1"/>
            <a:endParaRPr lang="en-US" sz="2800" dirty="0" smtClean="0">
              <a:effectLst/>
              <a:latin typeface="Times New Roman" panose="02020603050405020304" pitchFamily="18" charset="0"/>
              <a:ea typeface="Times New Roman" panose="02020603050405020304" pitchFamily="18" charset="0"/>
            </a:endParaRPr>
          </a:p>
          <a:p>
            <a:r>
              <a:rPr lang="en-US" sz="3600" b="1" dirty="0" smtClean="0">
                <a:latin typeface="Times New Roman" panose="02020603050405020304" pitchFamily="18" charset="0"/>
                <a:ea typeface="Times New Roman" panose="02020603050405020304" pitchFamily="18" charset="0"/>
              </a:rPr>
              <a:t>Example:</a:t>
            </a:r>
          </a:p>
          <a:p>
            <a:pPr marL="285750" indent="-285750">
              <a:buFont typeface="Arial" panose="020B0604020202020204" pitchFamily="34" charset="0"/>
              <a:buChar char="•"/>
            </a:pPr>
            <a:r>
              <a:rPr lang="en-US" sz="2800" dirty="0"/>
              <a:t>The </a:t>
            </a:r>
            <a:r>
              <a:rPr lang="en-US" sz="2800" dirty="0" smtClean="0"/>
              <a:t>grammar</a:t>
            </a:r>
          </a:p>
          <a:p>
            <a:pPr lvl="1"/>
            <a:r>
              <a:rPr lang="en-US" sz="2800" dirty="0" smtClean="0"/>
              <a:t>List </a:t>
            </a:r>
            <a:r>
              <a:rPr lang="en-US" sz="2800" dirty="0"/>
              <a:t>→ </a:t>
            </a:r>
            <a:r>
              <a:rPr lang="en-US" sz="2800" dirty="0" smtClean="0"/>
              <a:t>List1</a:t>
            </a:r>
          </a:p>
          <a:p>
            <a:pPr lvl="1"/>
            <a:r>
              <a:rPr lang="en-US" sz="2800" dirty="0" smtClean="0"/>
              <a:t>List1 </a:t>
            </a:r>
            <a:r>
              <a:rPr lang="en-US" sz="2800" dirty="0"/>
              <a:t>→ </a:t>
            </a:r>
            <a:r>
              <a:rPr lang="en-US" sz="2800" dirty="0" smtClean="0"/>
              <a:t>List1 Op </a:t>
            </a:r>
            <a:r>
              <a:rPr lang="en-US" sz="2800" dirty="0" err="1" smtClean="0"/>
              <a:t>Var</a:t>
            </a:r>
            <a:r>
              <a:rPr lang="en-US" sz="2800" dirty="0" smtClean="0"/>
              <a:t> | </a:t>
            </a:r>
            <a:r>
              <a:rPr lang="en-US" sz="2800" dirty="0" err="1" smtClean="0"/>
              <a:t>Var</a:t>
            </a:r>
            <a:endParaRPr lang="en-US" sz="2800" dirty="0" smtClean="0"/>
          </a:p>
          <a:p>
            <a:pPr lvl="1"/>
            <a:r>
              <a:rPr lang="en-US" sz="2800" dirty="0" err="1" smtClean="0"/>
              <a:t>Var</a:t>
            </a:r>
            <a:r>
              <a:rPr lang="en-US" sz="2800" dirty="0" smtClean="0"/>
              <a:t> </a:t>
            </a:r>
            <a:r>
              <a:rPr lang="en-US" sz="2800" dirty="0" smtClean="0">
                <a:sym typeface="Wingdings" panose="05000000000000000000" pitchFamily="2" charset="2"/>
              </a:rPr>
              <a:t> digit | alphabet</a:t>
            </a:r>
            <a:endParaRPr lang="en-US" sz="2800" dirty="0" smtClean="0"/>
          </a:p>
          <a:p>
            <a:pPr lvl="1"/>
            <a:r>
              <a:rPr lang="en-US" sz="2800" dirty="0" smtClean="0"/>
              <a:t>digit </a:t>
            </a:r>
            <a:r>
              <a:rPr lang="en-US" sz="2800" dirty="0" smtClean="0">
                <a:sym typeface="Wingdings" panose="05000000000000000000" pitchFamily="2" charset="2"/>
              </a:rPr>
              <a:t> 0,1,2, …. ,9</a:t>
            </a:r>
          </a:p>
          <a:p>
            <a:pPr lvl="1"/>
            <a:r>
              <a:rPr lang="en-US" sz="2800" dirty="0"/>
              <a:t>a</a:t>
            </a:r>
            <a:r>
              <a:rPr lang="en-US" sz="2800" dirty="0" smtClean="0"/>
              <a:t>lphabet </a:t>
            </a:r>
            <a:r>
              <a:rPr lang="en-US" sz="2800" dirty="0" smtClean="0">
                <a:sym typeface="Wingdings" panose="05000000000000000000" pitchFamily="2" charset="2"/>
              </a:rPr>
              <a:t> </a:t>
            </a:r>
            <a:r>
              <a:rPr lang="en-US" sz="2800" dirty="0" err="1" smtClean="0">
                <a:sym typeface="Wingdings" panose="05000000000000000000" pitchFamily="2" charset="2"/>
              </a:rPr>
              <a:t>a,b,c</a:t>
            </a:r>
            <a:r>
              <a:rPr lang="en-US" sz="2800" dirty="0" smtClean="0">
                <a:sym typeface="Wingdings" panose="05000000000000000000" pitchFamily="2" charset="2"/>
              </a:rPr>
              <a:t>, …. ,z</a:t>
            </a:r>
          </a:p>
          <a:p>
            <a:pPr lvl="1"/>
            <a:r>
              <a:rPr lang="en-US" sz="2800" dirty="0" smtClean="0">
                <a:sym typeface="Wingdings" panose="05000000000000000000" pitchFamily="2" charset="2"/>
              </a:rPr>
              <a:t>Op  + , - , * , /</a:t>
            </a:r>
            <a:endParaRPr lang="el-GR" sz="2800" dirty="0"/>
          </a:p>
          <a:p>
            <a:endParaRPr lang="en-US" sz="2800" dirty="0">
              <a:effectLst/>
              <a:latin typeface="Times New Roman" panose="02020603050405020304" pitchFamily="18" charset="0"/>
              <a:ea typeface="Times New Roman" panose="02020603050405020304" pitchFamily="18" charset="0"/>
            </a:endParaRPr>
          </a:p>
        </p:txBody>
      </p:sp>
      <p:sp>
        <p:nvSpPr>
          <p:cNvPr id="51" name="Oval 50"/>
          <p:cNvSpPr/>
          <p:nvPr/>
        </p:nvSpPr>
        <p:spPr>
          <a:xfrm>
            <a:off x="9597705" y="2664823"/>
            <a:ext cx="897216"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List1</a:t>
            </a:r>
            <a:endParaRPr lang="en-US" dirty="0"/>
          </a:p>
        </p:txBody>
      </p:sp>
      <p:cxnSp>
        <p:nvCxnSpPr>
          <p:cNvPr id="53" name="Straight Arrow Connector 52"/>
          <p:cNvCxnSpPr>
            <a:stCxn id="51" idx="3"/>
            <a:endCxn id="54" idx="0"/>
          </p:cNvCxnSpPr>
          <p:nvPr/>
        </p:nvCxnSpPr>
        <p:spPr>
          <a:xfrm flipH="1">
            <a:off x="9106922" y="3077368"/>
            <a:ext cx="622177" cy="42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8650351" y="3497471"/>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List1</a:t>
            </a:r>
            <a:endParaRPr lang="en-US" dirty="0"/>
          </a:p>
        </p:txBody>
      </p:sp>
      <p:cxnSp>
        <p:nvCxnSpPr>
          <p:cNvPr id="55" name="Straight Arrow Connector 54"/>
          <p:cNvCxnSpPr>
            <a:endCxn id="58" idx="0"/>
          </p:cNvCxnSpPr>
          <p:nvPr/>
        </p:nvCxnSpPr>
        <p:spPr>
          <a:xfrm flipH="1">
            <a:off x="9945262" y="3165811"/>
            <a:ext cx="76363" cy="31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9613838" y="3485474"/>
            <a:ext cx="662847"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a:t>
            </a:r>
            <a:endParaRPr lang="en-US" dirty="0"/>
          </a:p>
        </p:txBody>
      </p:sp>
      <p:cxnSp>
        <p:nvCxnSpPr>
          <p:cNvPr id="59" name="Straight Arrow Connector 58"/>
          <p:cNvCxnSpPr>
            <a:stCxn id="51" idx="5"/>
          </p:cNvCxnSpPr>
          <p:nvPr/>
        </p:nvCxnSpPr>
        <p:spPr>
          <a:xfrm>
            <a:off x="10259238" y="3077368"/>
            <a:ext cx="398897" cy="44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10328938" y="3510911"/>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endParaRPr lang="en-US" dirty="0"/>
          </a:p>
        </p:txBody>
      </p:sp>
      <p:sp>
        <p:nvSpPr>
          <p:cNvPr id="62" name="Oval 61"/>
          <p:cNvSpPr/>
          <p:nvPr/>
        </p:nvSpPr>
        <p:spPr>
          <a:xfrm>
            <a:off x="7262614" y="4150287"/>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List1</a:t>
            </a:r>
            <a:endParaRPr lang="en-US" dirty="0"/>
          </a:p>
        </p:txBody>
      </p:sp>
      <p:sp>
        <p:nvSpPr>
          <p:cNvPr id="63" name="Oval 62"/>
          <p:cNvSpPr/>
          <p:nvPr/>
        </p:nvSpPr>
        <p:spPr>
          <a:xfrm>
            <a:off x="8270585" y="4204662"/>
            <a:ext cx="644409"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r>
              <a:rPr lang="en-US" dirty="0" smtClean="0"/>
              <a:t>p</a:t>
            </a:r>
            <a:endParaRPr lang="en-US" dirty="0"/>
          </a:p>
        </p:txBody>
      </p:sp>
      <p:sp>
        <p:nvSpPr>
          <p:cNvPr id="64" name="Oval 63"/>
          <p:cNvSpPr/>
          <p:nvPr/>
        </p:nvSpPr>
        <p:spPr>
          <a:xfrm>
            <a:off x="9125084" y="4953422"/>
            <a:ext cx="1428797"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alphabet</a:t>
            </a:r>
            <a:endParaRPr lang="en-US" dirty="0"/>
          </a:p>
        </p:txBody>
      </p:sp>
      <p:cxnSp>
        <p:nvCxnSpPr>
          <p:cNvPr id="65" name="Straight Arrow Connector 64"/>
          <p:cNvCxnSpPr>
            <a:stCxn id="54" idx="2"/>
            <a:endCxn id="62" idx="7"/>
          </p:cNvCxnSpPr>
          <p:nvPr/>
        </p:nvCxnSpPr>
        <p:spPr>
          <a:xfrm flipH="1">
            <a:off x="8042029" y="3739134"/>
            <a:ext cx="608322" cy="48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3" idx="0"/>
          </p:cNvCxnSpPr>
          <p:nvPr/>
        </p:nvCxnSpPr>
        <p:spPr>
          <a:xfrm flipH="1">
            <a:off x="8592790" y="3866799"/>
            <a:ext cx="133888" cy="337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8" idx="4"/>
            <a:endCxn id="77" idx="1"/>
          </p:cNvCxnSpPr>
          <p:nvPr/>
        </p:nvCxnSpPr>
        <p:spPr>
          <a:xfrm>
            <a:off x="9945262" y="3968800"/>
            <a:ext cx="189423" cy="20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3" idx="4"/>
            <a:endCxn id="82" idx="0"/>
          </p:cNvCxnSpPr>
          <p:nvPr/>
        </p:nvCxnSpPr>
        <p:spPr>
          <a:xfrm>
            <a:off x="8592790" y="4687988"/>
            <a:ext cx="31820" cy="20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262613" y="4878496"/>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endParaRPr lang="en-US" dirty="0"/>
          </a:p>
        </p:txBody>
      </p:sp>
      <p:sp>
        <p:nvSpPr>
          <p:cNvPr id="77" name="Oval 76"/>
          <p:cNvSpPr/>
          <p:nvPr/>
        </p:nvSpPr>
        <p:spPr>
          <a:xfrm>
            <a:off x="10075752" y="4103539"/>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79" name="Straight Arrow Connector 78"/>
          <p:cNvCxnSpPr>
            <a:stCxn id="61" idx="5"/>
            <a:endCxn id="81" idx="1"/>
          </p:cNvCxnSpPr>
          <p:nvPr/>
        </p:nvCxnSpPr>
        <p:spPr>
          <a:xfrm>
            <a:off x="11108353" y="3923456"/>
            <a:ext cx="253061" cy="30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11225491" y="4153597"/>
            <a:ext cx="928138"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82" name="Oval 81"/>
          <p:cNvSpPr/>
          <p:nvPr/>
        </p:nvSpPr>
        <p:spPr>
          <a:xfrm>
            <a:off x="8423399" y="4893514"/>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3" name="TextBox 82"/>
          <p:cNvSpPr txBox="1"/>
          <p:nvPr/>
        </p:nvSpPr>
        <p:spPr>
          <a:xfrm>
            <a:off x="8151223" y="6198068"/>
            <a:ext cx="3633447" cy="461665"/>
          </a:xfrm>
          <a:prstGeom prst="rect">
            <a:avLst/>
          </a:prstGeom>
          <a:noFill/>
        </p:spPr>
        <p:txBody>
          <a:bodyPr wrap="square" rtlCol="0">
            <a:spAutoFit/>
          </a:bodyPr>
          <a:lstStyle/>
          <a:p>
            <a:r>
              <a:rPr lang="en-US" sz="2400" b="1" dirty="0" smtClean="0"/>
              <a:t>Tree For Expression 2+a * 6</a:t>
            </a:r>
            <a:endParaRPr lang="en-US" sz="2400" b="1" dirty="0"/>
          </a:p>
        </p:txBody>
      </p:sp>
      <p:sp>
        <p:nvSpPr>
          <p:cNvPr id="73" name="Oval 72"/>
          <p:cNvSpPr/>
          <p:nvPr/>
        </p:nvSpPr>
        <p:spPr>
          <a:xfrm>
            <a:off x="9630547" y="1982072"/>
            <a:ext cx="897216"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US" dirty="0"/>
          </a:p>
        </p:txBody>
      </p:sp>
      <p:cxnSp>
        <p:nvCxnSpPr>
          <p:cNvPr id="74" name="Straight Arrow Connector 73"/>
          <p:cNvCxnSpPr/>
          <p:nvPr/>
        </p:nvCxnSpPr>
        <p:spPr>
          <a:xfrm>
            <a:off x="10056698" y="2312314"/>
            <a:ext cx="18758" cy="30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1526067" y="4847770"/>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85" name="Straight Arrow Connector 84"/>
          <p:cNvCxnSpPr/>
          <p:nvPr/>
        </p:nvCxnSpPr>
        <p:spPr>
          <a:xfrm>
            <a:off x="11688195" y="4504197"/>
            <a:ext cx="18758" cy="30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4" idx="4"/>
            <a:endCxn id="88" idx="0"/>
          </p:cNvCxnSpPr>
          <p:nvPr/>
        </p:nvCxnSpPr>
        <p:spPr>
          <a:xfrm>
            <a:off x="9106922" y="3980797"/>
            <a:ext cx="381154" cy="192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9031505" y="4172879"/>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Var</a:t>
            </a:r>
            <a:endParaRPr lang="en-US" dirty="0"/>
          </a:p>
        </p:txBody>
      </p:sp>
      <p:sp>
        <p:nvSpPr>
          <p:cNvPr id="92" name="Oval 91"/>
          <p:cNvSpPr/>
          <p:nvPr/>
        </p:nvSpPr>
        <p:spPr>
          <a:xfrm>
            <a:off x="7257797" y="5507287"/>
            <a:ext cx="91314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93" name="Oval 92"/>
          <p:cNvSpPr/>
          <p:nvPr/>
        </p:nvSpPr>
        <p:spPr>
          <a:xfrm>
            <a:off x="7489999" y="6166704"/>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94" name="Straight Arrow Connector 93"/>
          <p:cNvCxnSpPr>
            <a:stCxn id="62" idx="4"/>
            <a:endCxn id="72" idx="0"/>
          </p:cNvCxnSpPr>
          <p:nvPr/>
        </p:nvCxnSpPr>
        <p:spPr>
          <a:xfrm flipH="1">
            <a:off x="7719184" y="4633613"/>
            <a:ext cx="1" cy="2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2" idx="4"/>
            <a:endCxn id="92" idx="0"/>
          </p:cNvCxnSpPr>
          <p:nvPr/>
        </p:nvCxnSpPr>
        <p:spPr>
          <a:xfrm flipH="1">
            <a:off x="7714368" y="5361822"/>
            <a:ext cx="4816" cy="14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2" idx="4"/>
            <a:endCxn id="93" idx="0"/>
          </p:cNvCxnSpPr>
          <p:nvPr/>
        </p:nvCxnSpPr>
        <p:spPr>
          <a:xfrm flipH="1">
            <a:off x="7691210" y="5990613"/>
            <a:ext cx="23158" cy="17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88" idx="4"/>
            <a:endCxn id="64" idx="0"/>
          </p:cNvCxnSpPr>
          <p:nvPr/>
        </p:nvCxnSpPr>
        <p:spPr>
          <a:xfrm>
            <a:off x="9488076" y="4656205"/>
            <a:ext cx="351407" cy="297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64" idx="4"/>
            <a:endCxn id="116" idx="0"/>
          </p:cNvCxnSpPr>
          <p:nvPr/>
        </p:nvCxnSpPr>
        <p:spPr>
          <a:xfrm>
            <a:off x="9839483" y="5436748"/>
            <a:ext cx="44004" cy="193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9682276" y="5629964"/>
            <a:ext cx="402422"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Tree>
    <p:extLst>
      <p:ext uri="{BB962C8B-B14F-4D97-AF65-F5344CB8AC3E}">
        <p14:creationId xmlns:p14="http://schemas.microsoft.com/office/powerpoint/2010/main" val="3063810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GENERATION OF DERIVATION TREE</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4154984"/>
          </a:xfrm>
          <a:prstGeom prst="rect">
            <a:avLst/>
          </a:prstGeom>
        </p:spPr>
        <p:txBody>
          <a:bodyPr wrap="square">
            <a:spAutoFit/>
          </a:bodyPr>
          <a:lstStyle/>
          <a:p>
            <a:pPr lvl="1"/>
            <a:endParaRPr lang="en-US" sz="2400" dirty="0" smtClean="0">
              <a:effectLst/>
              <a:latin typeface="Times New Roman" panose="02020603050405020304" pitchFamily="18" charset="0"/>
              <a:ea typeface="Times New Roman" panose="02020603050405020304" pitchFamily="18" charset="0"/>
            </a:endParaRPr>
          </a:p>
          <a:p>
            <a:r>
              <a:rPr lang="en-US" sz="2400" dirty="0"/>
              <a:t>A derivation tree or parse tree is an ordered rooted tree that graphically represents the semantic information a string derived from a context-free grammar.</a:t>
            </a:r>
          </a:p>
          <a:p>
            <a:r>
              <a:rPr lang="en-US" sz="2400" dirty="0"/>
              <a:t>Representation Technique</a:t>
            </a:r>
          </a:p>
          <a:p>
            <a:r>
              <a:rPr lang="en-US" sz="2400" b="1" dirty="0"/>
              <a:t>Root vertex</a:t>
            </a:r>
            <a:r>
              <a:rPr lang="en-US" sz="2400" dirty="0"/>
              <a:t> − Must be labeled by the start symbol.</a:t>
            </a:r>
          </a:p>
          <a:p>
            <a:r>
              <a:rPr lang="en-US" sz="2400" b="1" dirty="0"/>
              <a:t>Vertex</a:t>
            </a:r>
            <a:r>
              <a:rPr lang="en-US" sz="2400" dirty="0"/>
              <a:t> − Labeled by a non-terminal symbol.</a:t>
            </a:r>
          </a:p>
          <a:p>
            <a:r>
              <a:rPr lang="en-US" sz="2400" b="1" dirty="0"/>
              <a:t>Leaves</a:t>
            </a:r>
            <a:r>
              <a:rPr lang="en-US" sz="2400" dirty="0"/>
              <a:t> − Labeled by a terminal symbol or ε.</a:t>
            </a:r>
          </a:p>
          <a:p>
            <a:r>
              <a:rPr lang="en-US" sz="2400" dirty="0"/>
              <a:t>If S → x</a:t>
            </a:r>
            <a:r>
              <a:rPr lang="en-US" sz="2400" baseline="-25000" dirty="0"/>
              <a:t>1</a:t>
            </a:r>
            <a:r>
              <a:rPr lang="en-US" sz="2400" dirty="0"/>
              <a:t>x</a:t>
            </a:r>
            <a:r>
              <a:rPr lang="en-US" sz="2400" baseline="-25000" dirty="0"/>
              <a:t>2</a:t>
            </a:r>
            <a:r>
              <a:rPr lang="en-US" sz="2400" dirty="0"/>
              <a:t> …… </a:t>
            </a:r>
            <a:r>
              <a:rPr lang="en-US" sz="2400" dirty="0" err="1"/>
              <a:t>x</a:t>
            </a:r>
            <a:r>
              <a:rPr lang="en-US" sz="2400" baseline="-25000" dirty="0" err="1"/>
              <a:t>n</a:t>
            </a:r>
            <a:r>
              <a:rPr lang="en-US" sz="2400" dirty="0"/>
              <a:t> is a production rule in a CFG, </a:t>
            </a:r>
            <a:endParaRPr lang="en-US" sz="2400" dirty="0" smtClean="0"/>
          </a:p>
          <a:p>
            <a:r>
              <a:rPr lang="en-US" sz="2400" dirty="0" smtClean="0"/>
              <a:t>then </a:t>
            </a:r>
            <a:r>
              <a:rPr lang="en-US" sz="2400" dirty="0"/>
              <a:t>the parse tree / derivation tree will be </a:t>
            </a:r>
            <a:endParaRPr lang="en-US" sz="2400" dirty="0" smtClean="0"/>
          </a:p>
          <a:p>
            <a:r>
              <a:rPr lang="en-US" sz="2400" dirty="0" smtClean="0"/>
              <a:t>as </a:t>
            </a:r>
            <a:r>
              <a:rPr lang="en-US" sz="2400" dirty="0"/>
              <a:t>follows </a:t>
            </a:r>
          </a:p>
          <a:p>
            <a:endParaRPr lang="en-US" sz="2400" dirty="0">
              <a:effectLst/>
              <a:latin typeface="Times New Roman" panose="02020603050405020304" pitchFamily="18" charset="0"/>
              <a:ea typeface="Times New Roman" panose="02020603050405020304" pitchFamily="18" charset="0"/>
            </a:endParaRPr>
          </a:p>
        </p:txBody>
      </p:sp>
      <p:pic>
        <p:nvPicPr>
          <p:cNvPr id="51" name="Picture 50"/>
          <p:cNvPicPr>
            <a:picLocks noChangeAspect="1"/>
          </p:cNvPicPr>
          <p:nvPr/>
        </p:nvPicPr>
        <p:blipFill>
          <a:blip r:embed="rId6"/>
          <a:stretch>
            <a:fillRect/>
          </a:stretch>
        </p:blipFill>
        <p:spPr>
          <a:xfrm>
            <a:off x="6995160" y="4084824"/>
            <a:ext cx="4450583" cy="2303267"/>
          </a:xfrm>
          <a:prstGeom prst="rect">
            <a:avLst/>
          </a:prstGeom>
        </p:spPr>
      </p:pic>
    </p:spTree>
    <p:extLst>
      <p:ext uri="{BB962C8B-B14F-4D97-AF65-F5344CB8AC3E}">
        <p14:creationId xmlns:p14="http://schemas.microsoft.com/office/powerpoint/2010/main" val="2913744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GENERATION OF DERIVATION TREE</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3108543"/>
          </a:xfrm>
          <a:prstGeom prst="rect">
            <a:avLst/>
          </a:prstGeom>
        </p:spPr>
        <p:txBody>
          <a:bodyPr wrap="square">
            <a:spAutoFit/>
          </a:bodyPr>
          <a:lstStyle/>
          <a:p>
            <a:endParaRPr lang="en-US" sz="2800" b="1" dirty="0" smtClean="0"/>
          </a:p>
          <a:p>
            <a:r>
              <a:rPr lang="en-US" sz="2800" b="1" dirty="0" smtClean="0"/>
              <a:t>Top-down Approach</a:t>
            </a:r>
            <a:endParaRPr lang="en-US" sz="2800" dirty="0"/>
          </a:p>
          <a:p>
            <a:r>
              <a:rPr lang="en-US" sz="2800" dirty="0"/>
              <a:t>Starts with the starting symbol </a:t>
            </a:r>
            <a:r>
              <a:rPr lang="en-US" sz="2800" b="1" dirty="0"/>
              <a:t>S</a:t>
            </a:r>
            <a:endParaRPr lang="en-US" sz="2800" dirty="0"/>
          </a:p>
          <a:p>
            <a:r>
              <a:rPr lang="en-US" sz="2800" dirty="0"/>
              <a:t>Goes down to tree leaves using productions</a:t>
            </a:r>
          </a:p>
          <a:p>
            <a:r>
              <a:rPr lang="en-US" sz="2800" b="1" dirty="0"/>
              <a:t>Bottom-up Approach </a:t>
            </a:r>
            <a:endParaRPr lang="en-US" sz="2800" dirty="0"/>
          </a:p>
          <a:p>
            <a:r>
              <a:rPr lang="en-US" sz="2800" dirty="0"/>
              <a:t>Starts from tree leaves</a:t>
            </a:r>
          </a:p>
          <a:p>
            <a:r>
              <a:rPr lang="en-US" sz="2800" dirty="0"/>
              <a:t>Proceeds upward to the root which is the starting symbol </a:t>
            </a:r>
            <a:r>
              <a:rPr lang="en-US" sz="2800" b="1" dirty="0" smtClean="0"/>
              <a:t>S</a:t>
            </a:r>
            <a:endParaRPr lang="en-US" sz="2800" dirty="0"/>
          </a:p>
        </p:txBody>
      </p:sp>
    </p:spTree>
    <p:extLst>
      <p:ext uri="{BB962C8B-B14F-4D97-AF65-F5344CB8AC3E}">
        <p14:creationId xmlns:p14="http://schemas.microsoft.com/office/powerpoint/2010/main" val="3509483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GENERATION OF DERIVATION TREE</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2000548"/>
          </a:xfrm>
          <a:prstGeom prst="rect">
            <a:avLst/>
          </a:prstGeom>
        </p:spPr>
        <p:txBody>
          <a:bodyPr wrap="square">
            <a:spAutoFit/>
          </a:bodyPr>
          <a:lstStyle/>
          <a:p>
            <a:endParaRPr lang="en-US" sz="2400" b="1" dirty="0" smtClean="0"/>
          </a:p>
          <a:p>
            <a:r>
              <a:rPr lang="en-US" sz="2800" b="1" dirty="0" smtClean="0"/>
              <a:t>Derivation </a:t>
            </a:r>
            <a:r>
              <a:rPr lang="en-US" sz="2800" b="1" dirty="0"/>
              <a:t>or Yield of a Tree</a:t>
            </a:r>
          </a:p>
          <a:p>
            <a:r>
              <a:rPr lang="en-US" sz="2400" dirty="0"/>
              <a:t>The derivation or the yield of a parse tree is the final string obtained by concatenating the labels of the leaves of the tree from left to right, ignoring the Nulls. However, if all the leaves are Null, derivation is Null.</a:t>
            </a:r>
          </a:p>
        </p:txBody>
      </p:sp>
    </p:spTree>
    <p:extLst>
      <p:ext uri="{BB962C8B-B14F-4D97-AF65-F5344CB8AC3E}">
        <p14:creationId xmlns:p14="http://schemas.microsoft.com/office/powerpoint/2010/main" val="109853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GENERATION OF DERIVATION TREE</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3170099"/>
          </a:xfrm>
          <a:prstGeom prst="rect">
            <a:avLst/>
          </a:prstGeom>
        </p:spPr>
        <p:txBody>
          <a:bodyPr wrap="square">
            <a:spAutoFit/>
          </a:bodyPr>
          <a:lstStyle/>
          <a:p>
            <a:endParaRPr lang="en-US" sz="2400" b="1" dirty="0" smtClean="0"/>
          </a:p>
          <a:p>
            <a:r>
              <a:rPr lang="en-US" sz="3200" b="1" dirty="0" smtClean="0"/>
              <a:t>EXAMPLE</a:t>
            </a:r>
          </a:p>
          <a:p>
            <a:r>
              <a:rPr lang="en-US" sz="2400" dirty="0" smtClean="0"/>
              <a:t>Let </a:t>
            </a:r>
            <a:r>
              <a:rPr lang="en-US" sz="2400" dirty="0"/>
              <a:t>a CFG {N,T,P,S} be</a:t>
            </a:r>
          </a:p>
          <a:p>
            <a:r>
              <a:rPr lang="en-US" sz="2400" dirty="0"/>
              <a:t>N = {S}, T = {a, b}, </a:t>
            </a:r>
            <a:endParaRPr lang="en-US" sz="2400" dirty="0" smtClean="0"/>
          </a:p>
          <a:p>
            <a:r>
              <a:rPr lang="en-US" sz="2400" dirty="0" smtClean="0"/>
              <a:t>Starting </a:t>
            </a:r>
            <a:r>
              <a:rPr lang="en-US" sz="2400" dirty="0"/>
              <a:t>symbol = S, </a:t>
            </a:r>
            <a:endParaRPr lang="en-US" sz="2400" dirty="0" smtClean="0"/>
          </a:p>
          <a:p>
            <a:r>
              <a:rPr lang="en-US" sz="2400" dirty="0" smtClean="0"/>
              <a:t>P </a:t>
            </a:r>
            <a:r>
              <a:rPr lang="en-US" sz="2400" dirty="0"/>
              <a:t>= S → SS | </a:t>
            </a:r>
            <a:r>
              <a:rPr lang="en-US" sz="2400" dirty="0" err="1"/>
              <a:t>aSb</a:t>
            </a:r>
            <a:r>
              <a:rPr lang="en-US" sz="2400" dirty="0"/>
              <a:t> | </a:t>
            </a:r>
            <a:r>
              <a:rPr lang="el-GR" sz="2400" dirty="0"/>
              <a:t>ε</a:t>
            </a:r>
          </a:p>
          <a:p>
            <a:r>
              <a:rPr lang="en-US" sz="2400" dirty="0"/>
              <a:t>One derivation from the above CFG is “</a:t>
            </a:r>
            <a:r>
              <a:rPr lang="en-US" sz="2400" dirty="0" err="1"/>
              <a:t>abaabb</a:t>
            </a:r>
            <a:r>
              <a:rPr lang="en-US" sz="2400" dirty="0"/>
              <a:t>”</a:t>
            </a:r>
          </a:p>
          <a:p>
            <a:r>
              <a:rPr lang="en-US" sz="2400" dirty="0"/>
              <a:t>S → SS → </a:t>
            </a:r>
            <a:r>
              <a:rPr lang="en-US" sz="2400" dirty="0" err="1"/>
              <a:t>aSbS</a:t>
            </a:r>
            <a:r>
              <a:rPr lang="en-US" sz="2400" dirty="0"/>
              <a:t> → </a:t>
            </a:r>
            <a:r>
              <a:rPr lang="en-US" sz="2400" dirty="0" err="1"/>
              <a:t>abS</a:t>
            </a:r>
            <a:r>
              <a:rPr lang="en-US" sz="2400" dirty="0"/>
              <a:t> → </a:t>
            </a:r>
            <a:r>
              <a:rPr lang="en-US" sz="2400" dirty="0" err="1"/>
              <a:t>abaSb</a:t>
            </a:r>
            <a:r>
              <a:rPr lang="en-US" sz="2400" dirty="0"/>
              <a:t> → </a:t>
            </a:r>
            <a:r>
              <a:rPr lang="en-US" sz="2400" dirty="0" err="1"/>
              <a:t>abaaSbb</a:t>
            </a:r>
            <a:r>
              <a:rPr lang="en-US" sz="2400" dirty="0"/>
              <a:t> → </a:t>
            </a:r>
            <a:r>
              <a:rPr lang="en-US" sz="2400" dirty="0" err="1"/>
              <a:t>abaabb</a:t>
            </a:r>
            <a:endParaRPr lang="en-US" sz="2400" dirty="0"/>
          </a:p>
        </p:txBody>
      </p:sp>
      <p:pic>
        <p:nvPicPr>
          <p:cNvPr id="51" name="Picture 50"/>
          <p:cNvPicPr>
            <a:picLocks noChangeAspect="1"/>
          </p:cNvPicPr>
          <p:nvPr/>
        </p:nvPicPr>
        <p:blipFill>
          <a:blip r:embed="rId6"/>
          <a:stretch>
            <a:fillRect/>
          </a:stretch>
        </p:blipFill>
        <p:spPr>
          <a:xfrm>
            <a:off x="7658100" y="2385918"/>
            <a:ext cx="4528377" cy="4465190"/>
          </a:xfrm>
          <a:prstGeom prst="rect">
            <a:avLst/>
          </a:prstGeom>
        </p:spPr>
      </p:pic>
    </p:spTree>
    <p:extLst>
      <p:ext uri="{BB962C8B-B14F-4D97-AF65-F5344CB8AC3E}">
        <p14:creationId xmlns:p14="http://schemas.microsoft.com/office/powerpoint/2010/main" val="1156100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627478" y="1834257"/>
            <a:ext cx="5497606" cy="675547"/>
          </a:xfrm>
          <a:prstGeom prst="rect">
            <a:avLst/>
          </a:prstGeom>
        </p:spPr>
        <p:txBody>
          <a:bodyPr vert="horz" wrap="square" lIns="0" tIns="10646" rIns="0" bIns="0" rtlCol="0" anchor="ctr">
            <a:spAutoFit/>
          </a:bodyPr>
          <a:lstStyle/>
          <a:p>
            <a:pPr algn="ctr"/>
            <a:r>
              <a:rPr lang="en-US" sz="4800" b="1" dirty="0" smtClean="0">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3970318"/>
          </a:xfrm>
          <a:prstGeom prst="rect">
            <a:avLst/>
          </a:prstGeom>
        </p:spPr>
        <p:txBody>
          <a:bodyPr wrap="square">
            <a:spAutoFit/>
          </a:bodyPr>
          <a:lstStyle/>
          <a:p>
            <a:pPr lvl="1"/>
            <a:endParaRPr lang="en-US" sz="2800" dirty="0" smtClean="0">
              <a:effectLst/>
              <a:latin typeface="Times New Roman" panose="02020603050405020304" pitchFamily="18" charset="0"/>
              <a:ea typeface="Times New Roman" panose="02020603050405020304" pitchFamily="18" charset="0"/>
            </a:endParaRPr>
          </a:p>
          <a:p>
            <a:pPr lvl="1"/>
            <a:r>
              <a:rPr lang="en-US" sz="2800" dirty="0" smtClean="0">
                <a:effectLst/>
                <a:latin typeface="Times New Roman" panose="02020603050405020304" pitchFamily="18" charset="0"/>
                <a:ea typeface="Times New Roman" panose="02020603050405020304" pitchFamily="18" charset="0"/>
              </a:rPr>
              <a:t>A context-free grammar ( CFG ) is a set of recursive rewriting rules ( or  productions ) used to generate patterns of strings.</a:t>
            </a:r>
          </a:p>
          <a:p>
            <a:pPr lvl="1"/>
            <a:endParaRPr lang="en-US" sz="2800" dirty="0" smtClean="0">
              <a:effectLst/>
              <a:latin typeface="Times New Roman" panose="02020603050405020304" pitchFamily="18" charset="0"/>
              <a:ea typeface="Times New Roman" panose="02020603050405020304" pitchFamily="18" charset="0"/>
            </a:endParaRPr>
          </a:p>
          <a:p>
            <a:pPr lvl="1"/>
            <a:r>
              <a:rPr lang="en-US" sz="2800" dirty="0">
                <a:latin typeface="Times New Roman" panose="02020603050405020304" pitchFamily="18" charset="0"/>
                <a:ea typeface="Times New Roman" panose="02020603050405020304" pitchFamily="18" charset="0"/>
              </a:rPr>
              <a:t> </a:t>
            </a:r>
            <a:r>
              <a:rPr lang="en-US" sz="2800" dirty="0" smtClean="0">
                <a:latin typeface="Times New Roman" panose="02020603050405020304" pitchFamily="18" charset="0"/>
                <a:ea typeface="Times New Roman" panose="02020603050405020304" pitchFamily="18" charset="0"/>
              </a:rPr>
              <a:t>A CFG consists of the following components:</a:t>
            </a:r>
          </a:p>
          <a:p>
            <a:pPr marL="914400" lvl="1" indent="-457200">
              <a:buFont typeface="Arial" panose="020B0604020202020204" pitchFamily="34" charset="0"/>
              <a:buChar char="•"/>
            </a:pPr>
            <a:r>
              <a:rPr lang="en-US" sz="2800" dirty="0" smtClean="0">
                <a:effectLst/>
                <a:latin typeface="Times New Roman" panose="02020603050405020304" pitchFamily="18" charset="0"/>
                <a:ea typeface="Times New Roman" panose="02020603050405020304" pitchFamily="18" charset="0"/>
              </a:rPr>
              <a:t>Terminal</a:t>
            </a:r>
          </a:p>
          <a:p>
            <a:pPr marL="914400" lvl="1" indent="-457200">
              <a:buFont typeface="Arial" panose="020B0604020202020204" pitchFamily="34" charset="0"/>
              <a:buChar char="•"/>
            </a:pPr>
            <a:r>
              <a:rPr lang="en-US" sz="2800" dirty="0" smtClean="0">
                <a:latin typeface="Times New Roman" panose="02020603050405020304" pitchFamily="18" charset="0"/>
                <a:ea typeface="Times New Roman" panose="02020603050405020304" pitchFamily="18" charset="0"/>
              </a:rPr>
              <a:t>Non-terminal</a:t>
            </a:r>
          </a:p>
          <a:p>
            <a:pPr marL="914400" lvl="1" indent="-457200">
              <a:buFont typeface="Arial" panose="020B0604020202020204" pitchFamily="34" charset="0"/>
              <a:buChar char="•"/>
            </a:pPr>
            <a:r>
              <a:rPr lang="en-US" sz="2800" dirty="0" smtClean="0">
                <a:effectLst/>
                <a:latin typeface="Times New Roman" panose="02020603050405020304" pitchFamily="18" charset="0"/>
                <a:ea typeface="Times New Roman" panose="02020603050405020304" pitchFamily="18" charset="0"/>
              </a:rPr>
              <a:t>Production Rules</a:t>
            </a:r>
          </a:p>
          <a:p>
            <a:pPr marL="914400" lvl="1" indent="-457200">
              <a:buFont typeface="Arial" panose="020B0604020202020204" pitchFamily="34" charset="0"/>
              <a:buChar char="•"/>
            </a:pPr>
            <a:r>
              <a:rPr lang="en-US" sz="2800" dirty="0" smtClean="0">
                <a:latin typeface="Times New Roman" panose="02020603050405020304" pitchFamily="18" charset="0"/>
                <a:ea typeface="Times New Roman" panose="02020603050405020304" pitchFamily="18" charset="0"/>
              </a:rPr>
              <a:t>Start Symbol</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8933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VERY SIMPLE LANGUAGE (VSL)</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2062103"/>
          </a:xfrm>
          <a:prstGeom prst="rect">
            <a:avLst/>
          </a:prstGeom>
        </p:spPr>
        <p:txBody>
          <a:bodyPr wrap="square">
            <a:spAutoFit/>
          </a:bodyPr>
          <a:lstStyle/>
          <a:p>
            <a:endParaRPr lang="en-US" sz="2400" b="1" dirty="0" smtClean="0"/>
          </a:p>
          <a:p>
            <a:r>
              <a:rPr lang="en-US" sz="3200" b="1" dirty="0" smtClean="0"/>
              <a:t>IDENTIFIER ( ID ) any letter followed by a digit.</a:t>
            </a:r>
            <a:endParaRPr lang="en-US" sz="3200" b="1" dirty="0"/>
          </a:p>
          <a:p>
            <a:r>
              <a:rPr lang="en-US" sz="2400" dirty="0" smtClean="0"/>
              <a:t>Id→ Letter </a:t>
            </a:r>
            <a:r>
              <a:rPr lang="en-US" sz="2400" dirty="0"/>
              <a:t>| </a:t>
            </a:r>
            <a:r>
              <a:rPr lang="en-US" sz="2400" dirty="0" smtClean="0"/>
              <a:t>Letter Digit</a:t>
            </a:r>
            <a:endParaRPr lang="el-GR" sz="2400" dirty="0"/>
          </a:p>
          <a:p>
            <a:r>
              <a:rPr lang="en-US" sz="2400" dirty="0" smtClean="0"/>
              <a:t>Letter </a:t>
            </a:r>
            <a:r>
              <a:rPr lang="en-US" sz="2400" dirty="0" smtClean="0">
                <a:sym typeface="Wingdings" panose="05000000000000000000" pitchFamily="2" charset="2"/>
              </a:rPr>
              <a:t> a | b | c , ….. , | z</a:t>
            </a:r>
            <a:endParaRPr lang="en-US" sz="2400" dirty="0"/>
          </a:p>
          <a:p>
            <a:r>
              <a:rPr lang="en-US" sz="2400" dirty="0" smtClean="0"/>
              <a:t>Digit → 0 | 1 | 2 , …… , | 9</a:t>
            </a:r>
            <a:endParaRPr lang="en-US" sz="2400" dirty="0"/>
          </a:p>
        </p:txBody>
      </p:sp>
      <p:sp>
        <p:nvSpPr>
          <p:cNvPr id="52" name="Oval 51"/>
          <p:cNvSpPr/>
          <p:nvPr/>
        </p:nvSpPr>
        <p:spPr>
          <a:xfrm>
            <a:off x="1065950" y="4295210"/>
            <a:ext cx="979278"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r>
              <a:rPr lang="en-US" dirty="0" smtClean="0"/>
              <a:t>d</a:t>
            </a:r>
            <a:endParaRPr lang="en-US" dirty="0"/>
          </a:p>
        </p:txBody>
      </p:sp>
      <p:sp>
        <p:nvSpPr>
          <p:cNvPr id="53" name="Oval 52"/>
          <p:cNvSpPr/>
          <p:nvPr/>
        </p:nvSpPr>
        <p:spPr>
          <a:xfrm>
            <a:off x="1002689" y="4959420"/>
            <a:ext cx="11058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Letter</a:t>
            </a:r>
            <a:endParaRPr lang="en-US" dirty="0"/>
          </a:p>
        </p:txBody>
      </p:sp>
      <p:sp>
        <p:nvSpPr>
          <p:cNvPr id="54" name="Oval 53"/>
          <p:cNvSpPr/>
          <p:nvPr/>
        </p:nvSpPr>
        <p:spPr>
          <a:xfrm>
            <a:off x="1065950" y="5623630"/>
            <a:ext cx="979278"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56" name="Straight Arrow Connector 55"/>
          <p:cNvCxnSpPr>
            <a:stCxn id="52" idx="4"/>
            <a:endCxn id="53" idx="0"/>
          </p:cNvCxnSpPr>
          <p:nvPr/>
        </p:nvCxnSpPr>
        <p:spPr>
          <a:xfrm>
            <a:off x="1555589" y="4765473"/>
            <a:ext cx="0" cy="19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4" idx="0"/>
          </p:cNvCxnSpPr>
          <p:nvPr/>
        </p:nvCxnSpPr>
        <p:spPr>
          <a:xfrm>
            <a:off x="1555589" y="5429683"/>
            <a:ext cx="0" cy="19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36034" y="6259244"/>
            <a:ext cx="4155961" cy="461665"/>
          </a:xfrm>
          <a:prstGeom prst="rect">
            <a:avLst/>
          </a:prstGeom>
          <a:noFill/>
        </p:spPr>
        <p:txBody>
          <a:bodyPr wrap="square" rtlCol="0">
            <a:spAutoFit/>
          </a:bodyPr>
          <a:lstStyle/>
          <a:p>
            <a:r>
              <a:rPr lang="en-US" sz="2400" b="1" dirty="0" smtClean="0"/>
              <a:t>Tree For Expression n</a:t>
            </a:r>
            <a:endParaRPr lang="en-US" sz="2400" b="1" dirty="0"/>
          </a:p>
        </p:txBody>
      </p:sp>
      <p:sp>
        <p:nvSpPr>
          <p:cNvPr id="64" name="Oval 63"/>
          <p:cNvSpPr/>
          <p:nvPr/>
        </p:nvSpPr>
        <p:spPr>
          <a:xfrm>
            <a:off x="7654867" y="4203725"/>
            <a:ext cx="11058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Letter</a:t>
            </a:r>
            <a:endParaRPr lang="en-US" dirty="0"/>
          </a:p>
        </p:txBody>
      </p:sp>
      <p:sp>
        <p:nvSpPr>
          <p:cNvPr id="65" name="Oval 64"/>
          <p:cNvSpPr/>
          <p:nvPr/>
        </p:nvSpPr>
        <p:spPr>
          <a:xfrm>
            <a:off x="7718128" y="5338382"/>
            <a:ext cx="979278"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66" name="Straight Arrow Connector 65"/>
          <p:cNvCxnSpPr>
            <a:stCxn id="68" idx="4"/>
            <a:endCxn id="64" idx="0"/>
          </p:cNvCxnSpPr>
          <p:nvPr/>
        </p:nvCxnSpPr>
        <p:spPr>
          <a:xfrm flipH="1">
            <a:off x="8207767" y="3981717"/>
            <a:ext cx="1060287" cy="22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4" idx="4"/>
            <a:endCxn id="65" idx="0"/>
          </p:cNvCxnSpPr>
          <p:nvPr/>
        </p:nvCxnSpPr>
        <p:spPr>
          <a:xfrm>
            <a:off x="8207767" y="4673988"/>
            <a:ext cx="0" cy="66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8778415" y="3511454"/>
            <a:ext cx="979278"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r>
              <a:rPr lang="en-US" dirty="0" smtClean="0"/>
              <a:t>d</a:t>
            </a:r>
            <a:endParaRPr lang="en-US" dirty="0"/>
          </a:p>
        </p:txBody>
      </p:sp>
      <p:sp>
        <p:nvSpPr>
          <p:cNvPr id="72" name="Oval 71"/>
          <p:cNvSpPr/>
          <p:nvPr/>
        </p:nvSpPr>
        <p:spPr>
          <a:xfrm>
            <a:off x="10146265" y="4203725"/>
            <a:ext cx="1105800"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74" name="Oval 73"/>
          <p:cNvSpPr/>
          <p:nvPr/>
        </p:nvSpPr>
        <p:spPr>
          <a:xfrm>
            <a:off x="10209526" y="5344844"/>
            <a:ext cx="979278" cy="4702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76" name="Straight Arrow Connector 75"/>
          <p:cNvCxnSpPr>
            <a:stCxn id="72" idx="4"/>
            <a:endCxn id="74" idx="0"/>
          </p:cNvCxnSpPr>
          <p:nvPr/>
        </p:nvCxnSpPr>
        <p:spPr>
          <a:xfrm>
            <a:off x="10699165" y="4673988"/>
            <a:ext cx="0" cy="67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8" idx="5"/>
            <a:endCxn id="72" idx="0"/>
          </p:cNvCxnSpPr>
          <p:nvPr/>
        </p:nvCxnSpPr>
        <p:spPr>
          <a:xfrm>
            <a:off x="9614281" y="3912849"/>
            <a:ext cx="1084884" cy="290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13229" y="6028411"/>
            <a:ext cx="4155961" cy="461665"/>
          </a:xfrm>
          <a:prstGeom prst="rect">
            <a:avLst/>
          </a:prstGeom>
          <a:noFill/>
        </p:spPr>
        <p:txBody>
          <a:bodyPr wrap="square" rtlCol="0">
            <a:spAutoFit/>
          </a:bodyPr>
          <a:lstStyle/>
          <a:p>
            <a:r>
              <a:rPr lang="en-US" sz="2400" b="1" dirty="0" smtClean="0"/>
              <a:t>Tree For Expression n1</a:t>
            </a:r>
            <a:endParaRPr lang="en-US" sz="2400" b="1" dirty="0"/>
          </a:p>
        </p:txBody>
      </p:sp>
    </p:spTree>
    <p:extLst>
      <p:ext uri="{BB962C8B-B14F-4D97-AF65-F5344CB8AC3E}">
        <p14:creationId xmlns:p14="http://schemas.microsoft.com/office/powerpoint/2010/main" val="117175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VERY SIMPLE LANGUAGE (VSL)</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3046988"/>
          </a:xfrm>
          <a:prstGeom prst="rect">
            <a:avLst/>
          </a:prstGeom>
        </p:spPr>
        <p:txBody>
          <a:bodyPr wrap="square">
            <a:spAutoFit/>
          </a:bodyPr>
          <a:lstStyle/>
          <a:p>
            <a:endParaRPr lang="en-US" sz="2400" b="1" dirty="0" smtClean="0"/>
          </a:p>
          <a:p>
            <a:r>
              <a:rPr lang="en-US" sz="2400" dirty="0" smtClean="0"/>
              <a:t>GRAMMER FOR DIGITS:</a:t>
            </a:r>
          </a:p>
          <a:p>
            <a:r>
              <a:rPr lang="en-US" sz="2400" dirty="0" smtClean="0"/>
              <a:t>3, 3.1, 3.39, 7.13 E^5</a:t>
            </a:r>
          </a:p>
          <a:p>
            <a:r>
              <a:rPr lang="en-US" sz="2400" dirty="0" err="1" smtClean="0"/>
              <a:t>num</a:t>
            </a:r>
            <a:r>
              <a:rPr lang="en-US" sz="2400" dirty="0" smtClean="0"/>
              <a:t> </a:t>
            </a:r>
            <a:r>
              <a:rPr lang="en-US" sz="2400" dirty="0" smtClean="0">
                <a:sym typeface="Wingdings" panose="05000000000000000000" pitchFamily="2" charset="2"/>
              </a:rPr>
              <a:t> digits op-</a:t>
            </a:r>
            <a:r>
              <a:rPr lang="en-US" sz="2400" dirty="0" err="1" smtClean="0">
                <a:sym typeface="Wingdings" panose="05000000000000000000" pitchFamily="2" charset="2"/>
              </a:rPr>
              <a:t>frac</a:t>
            </a:r>
            <a:r>
              <a:rPr lang="en-US" sz="2400" dirty="0" smtClean="0">
                <a:sym typeface="Wingdings" panose="05000000000000000000" pitchFamily="2" charset="2"/>
              </a:rPr>
              <a:t> op-</a:t>
            </a:r>
            <a:r>
              <a:rPr lang="en-US" sz="2400" dirty="0" err="1" smtClean="0">
                <a:sym typeface="Wingdings" panose="05000000000000000000" pitchFamily="2" charset="2"/>
              </a:rPr>
              <a:t>exp</a:t>
            </a:r>
            <a:endParaRPr lang="en-US" sz="2400" dirty="0" smtClean="0"/>
          </a:p>
          <a:p>
            <a:r>
              <a:rPr lang="en-US" sz="2400" dirty="0"/>
              <a:t>d</a:t>
            </a:r>
            <a:r>
              <a:rPr lang="en-US" sz="2400" dirty="0" smtClean="0"/>
              <a:t>igits → digits digit | E</a:t>
            </a:r>
            <a:endParaRPr lang="el-GR" sz="2400" dirty="0" smtClean="0"/>
          </a:p>
          <a:p>
            <a:r>
              <a:rPr lang="en-US" sz="2400" dirty="0" smtClean="0"/>
              <a:t>op-</a:t>
            </a:r>
            <a:r>
              <a:rPr lang="en-US" sz="2400" dirty="0" err="1" smtClean="0"/>
              <a:t>frac</a:t>
            </a:r>
            <a:r>
              <a:rPr lang="en-US" sz="2400" dirty="0" smtClean="0"/>
              <a:t> </a:t>
            </a:r>
            <a:r>
              <a:rPr lang="en-US" sz="2400" dirty="0" smtClean="0">
                <a:sym typeface="Wingdings" panose="05000000000000000000" pitchFamily="2" charset="2"/>
              </a:rPr>
              <a:t> . digits | E</a:t>
            </a:r>
          </a:p>
          <a:p>
            <a:r>
              <a:rPr lang="en-US" sz="2400" dirty="0" smtClean="0">
                <a:sym typeface="Wingdings" panose="05000000000000000000" pitchFamily="2" charset="2"/>
              </a:rPr>
              <a:t>op-</a:t>
            </a:r>
            <a:r>
              <a:rPr lang="en-US" sz="2400" dirty="0" err="1" smtClean="0">
                <a:sym typeface="Wingdings" panose="05000000000000000000" pitchFamily="2" charset="2"/>
              </a:rPr>
              <a:t>exp</a:t>
            </a:r>
            <a:r>
              <a:rPr lang="en-US" sz="2400" dirty="0" smtClean="0">
                <a:sym typeface="Wingdings" panose="05000000000000000000" pitchFamily="2" charset="2"/>
              </a:rPr>
              <a:t>   E ( + | - | E ) digits  | E </a:t>
            </a:r>
            <a:endParaRPr lang="en-US" sz="2400" dirty="0" smtClean="0"/>
          </a:p>
          <a:p>
            <a:r>
              <a:rPr lang="en-US" sz="2400" dirty="0" smtClean="0"/>
              <a:t>Digit → 0 | 1 | 2 , …… , | 9</a:t>
            </a:r>
            <a:endParaRPr lang="en-US" sz="2400" dirty="0"/>
          </a:p>
        </p:txBody>
      </p:sp>
      <p:sp>
        <p:nvSpPr>
          <p:cNvPr id="51" name="Oval 50"/>
          <p:cNvSpPr/>
          <p:nvPr/>
        </p:nvSpPr>
        <p:spPr>
          <a:xfrm>
            <a:off x="8495333" y="2795451"/>
            <a:ext cx="11835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num</a:t>
            </a:r>
            <a:endParaRPr lang="en-US" dirty="0"/>
          </a:p>
        </p:txBody>
      </p:sp>
      <p:sp>
        <p:nvSpPr>
          <p:cNvPr id="52" name="Oval 51"/>
          <p:cNvSpPr/>
          <p:nvPr/>
        </p:nvSpPr>
        <p:spPr>
          <a:xfrm>
            <a:off x="8516304" y="3391298"/>
            <a:ext cx="1379470"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a:t>
            </a:r>
            <a:r>
              <a:rPr lang="en-US" dirty="0" err="1" smtClean="0"/>
              <a:t>frac</a:t>
            </a:r>
            <a:endParaRPr lang="en-US" dirty="0"/>
          </a:p>
        </p:txBody>
      </p:sp>
      <p:sp>
        <p:nvSpPr>
          <p:cNvPr id="53" name="Oval 52"/>
          <p:cNvSpPr/>
          <p:nvPr/>
        </p:nvSpPr>
        <p:spPr>
          <a:xfrm>
            <a:off x="10070822" y="3391298"/>
            <a:ext cx="1358571"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a:t>
            </a:r>
            <a:r>
              <a:rPr lang="en-US" dirty="0" err="1" smtClean="0"/>
              <a:t>exp</a:t>
            </a:r>
            <a:endParaRPr lang="en-US" dirty="0"/>
          </a:p>
        </p:txBody>
      </p:sp>
      <p:sp>
        <p:nvSpPr>
          <p:cNvPr id="54" name="Oval 53"/>
          <p:cNvSpPr/>
          <p:nvPr/>
        </p:nvSpPr>
        <p:spPr>
          <a:xfrm>
            <a:off x="11548488" y="4080150"/>
            <a:ext cx="533069"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55" name="Oval 54"/>
          <p:cNvSpPr/>
          <p:nvPr/>
        </p:nvSpPr>
        <p:spPr>
          <a:xfrm>
            <a:off x="6928406" y="3391298"/>
            <a:ext cx="11835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digits</a:t>
            </a:r>
            <a:endParaRPr lang="en-US" dirty="0"/>
          </a:p>
        </p:txBody>
      </p:sp>
      <p:sp>
        <p:nvSpPr>
          <p:cNvPr id="56" name="Oval 55"/>
          <p:cNvSpPr/>
          <p:nvPr/>
        </p:nvSpPr>
        <p:spPr>
          <a:xfrm>
            <a:off x="9596693" y="4050715"/>
            <a:ext cx="11835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digits</a:t>
            </a:r>
            <a:endParaRPr lang="en-US" dirty="0"/>
          </a:p>
        </p:txBody>
      </p:sp>
      <p:sp>
        <p:nvSpPr>
          <p:cNvPr id="57" name="Oval 56"/>
          <p:cNvSpPr/>
          <p:nvPr/>
        </p:nvSpPr>
        <p:spPr>
          <a:xfrm>
            <a:off x="8915398" y="4094033"/>
            <a:ext cx="477924"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8" name="Oval 57"/>
          <p:cNvSpPr/>
          <p:nvPr/>
        </p:nvSpPr>
        <p:spPr>
          <a:xfrm>
            <a:off x="7474514" y="4080150"/>
            <a:ext cx="11835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59" name="Oval 58"/>
          <p:cNvSpPr/>
          <p:nvPr/>
        </p:nvSpPr>
        <p:spPr>
          <a:xfrm>
            <a:off x="6171896" y="4094033"/>
            <a:ext cx="11835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digits</a:t>
            </a:r>
            <a:endParaRPr lang="en-US" dirty="0"/>
          </a:p>
        </p:txBody>
      </p:sp>
      <p:sp>
        <p:nvSpPr>
          <p:cNvPr id="60" name="Oval 59"/>
          <p:cNvSpPr/>
          <p:nvPr/>
        </p:nvSpPr>
        <p:spPr>
          <a:xfrm>
            <a:off x="6538170" y="4811518"/>
            <a:ext cx="450974"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1" name="Oval 60"/>
          <p:cNvSpPr/>
          <p:nvPr/>
        </p:nvSpPr>
        <p:spPr>
          <a:xfrm>
            <a:off x="7840788" y="4811735"/>
            <a:ext cx="450974"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2" name="Oval 61"/>
          <p:cNvSpPr/>
          <p:nvPr/>
        </p:nvSpPr>
        <p:spPr>
          <a:xfrm>
            <a:off x="10209527" y="4753450"/>
            <a:ext cx="11835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63" name="Oval 62"/>
          <p:cNvSpPr/>
          <p:nvPr/>
        </p:nvSpPr>
        <p:spPr>
          <a:xfrm>
            <a:off x="8906909" y="4767333"/>
            <a:ext cx="11835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digits</a:t>
            </a:r>
            <a:endParaRPr lang="en-US" dirty="0"/>
          </a:p>
        </p:txBody>
      </p:sp>
      <p:sp>
        <p:nvSpPr>
          <p:cNvPr id="64" name="Oval 63"/>
          <p:cNvSpPr/>
          <p:nvPr/>
        </p:nvSpPr>
        <p:spPr>
          <a:xfrm>
            <a:off x="9332369" y="5440633"/>
            <a:ext cx="11835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65" name="Oval 64"/>
          <p:cNvSpPr/>
          <p:nvPr/>
        </p:nvSpPr>
        <p:spPr>
          <a:xfrm>
            <a:off x="8029751" y="5454516"/>
            <a:ext cx="1183523"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digits</a:t>
            </a:r>
            <a:endParaRPr lang="en-US" dirty="0"/>
          </a:p>
        </p:txBody>
      </p:sp>
      <p:sp>
        <p:nvSpPr>
          <p:cNvPr id="66" name="Oval 65"/>
          <p:cNvSpPr/>
          <p:nvPr/>
        </p:nvSpPr>
        <p:spPr>
          <a:xfrm>
            <a:off x="8432550" y="6154887"/>
            <a:ext cx="450974"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7" name="Oval 66"/>
          <p:cNvSpPr/>
          <p:nvPr/>
        </p:nvSpPr>
        <p:spPr>
          <a:xfrm>
            <a:off x="9735168" y="6155104"/>
            <a:ext cx="450974"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8" name="Oval 67"/>
          <p:cNvSpPr/>
          <p:nvPr/>
        </p:nvSpPr>
        <p:spPr>
          <a:xfrm>
            <a:off x="10801288" y="5440633"/>
            <a:ext cx="450974" cy="4833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69" name="TextBox 68"/>
          <p:cNvSpPr txBox="1"/>
          <p:nvPr/>
        </p:nvSpPr>
        <p:spPr>
          <a:xfrm>
            <a:off x="4911075" y="6216056"/>
            <a:ext cx="4155961" cy="461665"/>
          </a:xfrm>
          <a:prstGeom prst="rect">
            <a:avLst/>
          </a:prstGeom>
          <a:noFill/>
        </p:spPr>
        <p:txBody>
          <a:bodyPr wrap="square" rtlCol="0">
            <a:spAutoFit/>
          </a:bodyPr>
          <a:lstStyle/>
          <a:p>
            <a:r>
              <a:rPr lang="en-US" sz="2400" b="1" dirty="0" smtClean="0"/>
              <a:t>Tree For Expression 3.39</a:t>
            </a:r>
            <a:endParaRPr lang="en-US" sz="2400" b="1" dirty="0"/>
          </a:p>
        </p:txBody>
      </p:sp>
      <p:cxnSp>
        <p:nvCxnSpPr>
          <p:cNvPr id="71" name="Straight Arrow Connector 70"/>
          <p:cNvCxnSpPr>
            <a:stCxn id="51" idx="2"/>
            <a:endCxn id="55" idx="7"/>
          </p:cNvCxnSpPr>
          <p:nvPr/>
        </p:nvCxnSpPr>
        <p:spPr>
          <a:xfrm flipH="1">
            <a:off x="7938606" y="3037114"/>
            <a:ext cx="556727" cy="424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1" idx="4"/>
            <a:endCxn id="52" idx="0"/>
          </p:cNvCxnSpPr>
          <p:nvPr/>
        </p:nvCxnSpPr>
        <p:spPr>
          <a:xfrm>
            <a:off x="9087095" y="3278777"/>
            <a:ext cx="118944" cy="112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1" idx="6"/>
            <a:endCxn id="53" idx="0"/>
          </p:cNvCxnSpPr>
          <p:nvPr/>
        </p:nvCxnSpPr>
        <p:spPr>
          <a:xfrm>
            <a:off x="9678856" y="3037114"/>
            <a:ext cx="1071252" cy="354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5" idx="3"/>
            <a:endCxn id="59" idx="0"/>
          </p:cNvCxnSpPr>
          <p:nvPr/>
        </p:nvCxnSpPr>
        <p:spPr>
          <a:xfrm flipH="1">
            <a:off x="6763658" y="3803843"/>
            <a:ext cx="338071" cy="290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5" idx="4"/>
            <a:endCxn id="58" idx="0"/>
          </p:cNvCxnSpPr>
          <p:nvPr/>
        </p:nvCxnSpPr>
        <p:spPr>
          <a:xfrm>
            <a:off x="7520168" y="3874624"/>
            <a:ext cx="546108" cy="20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2" idx="4"/>
            <a:endCxn id="57" idx="0"/>
          </p:cNvCxnSpPr>
          <p:nvPr/>
        </p:nvCxnSpPr>
        <p:spPr>
          <a:xfrm flipH="1">
            <a:off x="9154360" y="3874624"/>
            <a:ext cx="51679" cy="21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2" idx="5"/>
            <a:endCxn id="56" idx="0"/>
          </p:cNvCxnSpPr>
          <p:nvPr/>
        </p:nvCxnSpPr>
        <p:spPr>
          <a:xfrm>
            <a:off x="9693755" y="3803843"/>
            <a:ext cx="494700" cy="246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53" idx="4"/>
            <a:endCxn id="54" idx="0"/>
          </p:cNvCxnSpPr>
          <p:nvPr/>
        </p:nvCxnSpPr>
        <p:spPr>
          <a:xfrm>
            <a:off x="10750108" y="3874624"/>
            <a:ext cx="1064915" cy="20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8" idx="4"/>
            <a:endCxn id="61" idx="0"/>
          </p:cNvCxnSpPr>
          <p:nvPr/>
        </p:nvCxnSpPr>
        <p:spPr>
          <a:xfrm flipH="1">
            <a:off x="8066275" y="4563476"/>
            <a:ext cx="1" cy="248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9" idx="4"/>
            <a:endCxn id="60" idx="0"/>
          </p:cNvCxnSpPr>
          <p:nvPr/>
        </p:nvCxnSpPr>
        <p:spPr>
          <a:xfrm flipH="1">
            <a:off x="6763657" y="4577359"/>
            <a:ext cx="1" cy="234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56" idx="4"/>
            <a:endCxn id="63" idx="0"/>
          </p:cNvCxnSpPr>
          <p:nvPr/>
        </p:nvCxnSpPr>
        <p:spPr>
          <a:xfrm flipH="1">
            <a:off x="9498671" y="4534041"/>
            <a:ext cx="689784" cy="233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56" idx="4"/>
            <a:endCxn id="62" idx="0"/>
          </p:cNvCxnSpPr>
          <p:nvPr/>
        </p:nvCxnSpPr>
        <p:spPr>
          <a:xfrm>
            <a:off x="10188455" y="4534041"/>
            <a:ext cx="612834" cy="219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62" idx="4"/>
            <a:endCxn id="68" idx="0"/>
          </p:cNvCxnSpPr>
          <p:nvPr/>
        </p:nvCxnSpPr>
        <p:spPr>
          <a:xfrm>
            <a:off x="10801289" y="5236776"/>
            <a:ext cx="225486" cy="203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10953689" y="5389176"/>
            <a:ext cx="225486" cy="203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64" idx="4"/>
            <a:endCxn id="67" idx="0"/>
          </p:cNvCxnSpPr>
          <p:nvPr/>
        </p:nvCxnSpPr>
        <p:spPr>
          <a:xfrm>
            <a:off x="9924131" y="5923959"/>
            <a:ext cx="36524" cy="23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3" idx="4"/>
            <a:endCxn id="64" idx="0"/>
          </p:cNvCxnSpPr>
          <p:nvPr/>
        </p:nvCxnSpPr>
        <p:spPr>
          <a:xfrm>
            <a:off x="9498671" y="5250659"/>
            <a:ext cx="425460" cy="189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3" idx="4"/>
            <a:endCxn id="65" idx="0"/>
          </p:cNvCxnSpPr>
          <p:nvPr/>
        </p:nvCxnSpPr>
        <p:spPr>
          <a:xfrm flipH="1">
            <a:off x="8621513" y="5250659"/>
            <a:ext cx="877158" cy="203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65" idx="4"/>
          </p:cNvCxnSpPr>
          <p:nvPr/>
        </p:nvCxnSpPr>
        <p:spPr>
          <a:xfrm flipH="1">
            <a:off x="8621512" y="5937842"/>
            <a:ext cx="1" cy="203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936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VERY SIMPLE LANGUAGE (VSL)</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3416320"/>
          </a:xfrm>
          <a:prstGeom prst="rect">
            <a:avLst/>
          </a:prstGeom>
        </p:spPr>
        <p:txBody>
          <a:bodyPr wrap="square">
            <a:spAutoFit/>
          </a:bodyPr>
          <a:lstStyle/>
          <a:p>
            <a:endParaRPr lang="en-US" sz="2400" b="1" dirty="0" smtClean="0"/>
          </a:p>
          <a:p>
            <a:pPr lvl="1"/>
            <a:r>
              <a:rPr lang="en-US" sz="2400" dirty="0" smtClean="0"/>
              <a:t>GRAMMER FOR </a:t>
            </a:r>
            <a:r>
              <a:rPr lang="en-US" sz="2400" dirty="0"/>
              <a:t>P</a:t>
            </a:r>
            <a:r>
              <a:rPr lang="en-US" sz="2400" dirty="0" smtClean="0"/>
              <a:t>RINT STATEMENT</a:t>
            </a:r>
          </a:p>
          <a:p>
            <a:pPr lvl="1"/>
            <a:r>
              <a:rPr lang="en-US" sz="2400" dirty="0" err="1" smtClean="0"/>
              <a:t>PrintStatement</a:t>
            </a:r>
            <a:r>
              <a:rPr lang="en-US" sz="2400" dirty="0" smtClean="0"/>
              <a:t> </a:t>
            </a:r>
            <a:r>
              <a:rPr lang="en-US" sz="2400" dirty="0" smtClean="0">
                <a:sym typeface="Wingdings" panose="05000000000000000000" pitchFamily="2" charset="2"/>
              </a:rPr>
              <a:t></a:t>
            </a:r>
            <a:r>
              <a:rPr lang="en-US" sz="2400" dirty="0" smtClean="0"/>
              <a:t> </a:t>
            </a:r>
            <a:r>
              <a:rPr lang="en-US" sz="2400" u="sng" dirty="0" err="1"/>
              <a:t>printf</a:t>
            </a:r>
            <a:r>
              <a:rPr lang="en-US" sz="2400" dirty="0"/>
              <a:t>  </a:t>
            </a:r>
            <a:r>
              <a:rPr lang="en-US" sz="2400" u="sng" dirty="0"/>
              <a:t>(</a:t>
            </a:r>
            <a:r>
              <a:rPr lang="en-US" sz="2400" dirty="0"/>
              <a:t>  </a:t>
            </a:r>
            <a:r>
              <a:rPr lang="en-US" sz="2400" u="sng" dirty="0"/>
              <a:t>“</a:t>
            </a:r>
            <a:r>
              <a:rPr lang="en-US" sz="2400" dirty="0"/>
              <a:t>  Name  </a:t>
            </a:r>
            <a:r>
              <a:rPr lang="en-US" sz="2400" u="sng" dirty="0"/>
              <a:t>”</a:t>
            </a:r>
            <a:r>
              <a:rPr lang="en-US" sz="2400" dirty="0"/>
              <a:t>  </a:t>
            </a:r>
            <a:r>
              <a:rPr lang="en-US" sz="2400" u="sng" dirty="0"/>
              <a:t>)</a:t>
            </a:r>
            <a:r>
              <a:rPr lang="en-US" sz="2400" dirty="0"/>
              <a:t> </a:t>
            </a:r>
            <a:r>
              <a:rPr lang="en-US" sz="2400" u="sng" dirty="0" smtClean="0"/>
              <a:t>;</a:t>
            </a:r>
          </a:p>
          <a:p>
            <a:pPr lvl="1"/>
            <a:endParaRPr lang="en-US" sz="2400" u="sng" dirty="0"/>
          </a:p>
          <a:p>
            <a:pPr lvl="1"/>
            <a:endParaRPr lang="en-US" sz="2400" u="sng" dirty="0" smtClean="0"/>
          </a:p>
          <a:p>
            <a:pPr lvl="1"/>
            <a:r>
              <a:rPr lang="en-US" sz="2400" dirty="0"/>
              <a:t>GRAMMER FOR </a:t>
            </a:r>
            <a:r>
              <a:rPr lang="en-US" sz="2400" dirty="0" smtClean="0"/>
              <a:t>INPUT STATEMENT</a:t>
            </a:r>
            <a:endParaRPr lang="en-US" sz="2400" u="sng" dirty="0" smtClean="0"/>
          </a:p>
          <a:p>
            <a:pPr lvl="1"/>
            <a:r>
              <a:rPr lang="en-US" sz="2400" dirty="0" err="1" smtClean="0"/>
              <a:t>ScanStatement</a:t>
            </a:r>
            <a:r>
              <a:rPr lang="en-US" sz="2400" dirty="0" smtClean="0">
                <a:sym typeface="Wingdings" panose="05000000000000000000" pitchFamily="2" charset="2"/>
              </a:rPr>
              <a:t></a:t>
            </a:r>
            <a:r>
              <a:rPr lang="en-US" sz="2400" dirty="0" smtClean="0"/>
              <a:t> </a:t>
            </a:r>
            <a:r>
              <a:rPr lang="en-US" sz="2400" u="sng" dirty="0" err="1"/>
              <a:t>scanf</a:t>
            </a:r>
            <a:r>
              <a:rPr lang="en-US" sz="2400" dirty="0"/>
              <a:t>  </a:t>
            </a:r>
            <a:r>
              <a:rPr lang="en-US" sz="2400" u="sng" dirty="0"/>
              <a:t>(</a:t>
            </a:r>
            <a:r>
              <a:rPr lang="en-US" sz="2400" dirty="0"/>
              <a:t>  </a:t>
            </a:r>
            <a:r>
              <a:rPr lang="en-US" sz="2400" u="sng" dirty="0"/>
              <a:t>“</a:t>
            </a:r>
            <a:r>
              <a:rPr lang="en-US" sz="2400" dirty="0"/>
              <a:t>  Td </a:t>
            </a:r>
            <a:r>
              <a:rPr lang="en-US" sz="2400" u="sng" dirty="0"/>
              <a:t>”</a:t>
            </a:r>
            <a:r>
              <a:rPr lang="en-US" sz="2400" dirty="0"/>
              <a:t>  </a:t>
            </a:r>
            <a:r>
              <a:rPr lang="en-US" sz="2400" u="sng" dirty="0"/>
              <a:t>, </a:t>
            </a:r>
            <a:r>
              <a:rPr lang="en-US" sz="2400" dirty="0"/>
              <a:t> </a:t>
            </a:r>
            <a:r>
              <a:rPr lang="en-US" sz="2400" dirty="0" err="1"/>
              <a:t>Var</a:t>
            </a:r>
            <a:r>
              <a:rPr lang="en-US" sz="2400" dirty="0"/>
              <a:t>  </a:t>
            </a:r>
            <a:r>
              <a:rPr lang="en-US" sz="2400" u="sng" dirty="0"/>
              <a:t>)</a:t>
            </a:r>
            <a:r>
              <a:rPr lang="en-US" sz="2400" dirty="0"/>
              <a:t>  </a:t>
            </a:r>
            <a:r>
              <a:rPr lang="en-US" sz="2400" u="sng" dirty="0"/>
              <a:t>;</a:t>
            </a:r>
            <a:endParaRPr lang="en-US" sz="2400" dirty="0" smtClean="0">
              <a:sym typeface="Wingdings" panose="05000000000000000000" pitchFamily="2" charset="2"/>
            </a:endParaRPr>
          </a:p>
          <a:p>
            <a:endParaRPr lang="en-US" sz="2400" dirty="0" smtClean="0">
              <a:sym typeface="Wingdings" panose="05000000000000000000" pitchFamily="2" charset="2"/>
            </a:endParaRPr>
          </a:p>
          <a:p>
            <a:endParaRPr lang="en-US" sz="2400" dirty="0"/>
          </a:p>
        </p:txBody>
      </p:sp>
    </p:spTree>
    <p:extLst>
      <p:ext uri="{BB962C8B-B14F-4D97-AF65-F5344CB8AC3E}">
        <p14:creationId xmlns:p14="http://schemas.microsoft.com/office/powerpoint/2010/main" val="110018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4683"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VERY SIMPLE LANGUAGE (VSL)</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2677656"/>
          </a:xfrm>
          <a:prstGeom prst="rect">
            <a:avLst/>
          </a:prstGeom>
        </p:spPr>
        <p:txBody>
          <a:bodyPr wrap="square">
            <a:spAutoFit/>
          </a:bodyPr>
          <a:lstStyle/>
          <a:p>
            <a:endParaRPr lang="en-US" sz="2400" b="1" dirty="0" smtClean="0"/>
          </a:p>
          <a:p>
            <a:r>
              <a:rPr lang="en-US" sz="2400" dirty="0" smtClean="0"/>
              <a:t>GRAMMER FOR EXPRESSION</a:t>
            </a:r>
          </a:p>
          <a:p>
            <a:r>
              <a:rPr lang="en-US" sz="2400" dirty="0"/>
              <a:t>a</a:t>
            </a:r>
            <a:r>
              <a:rPr lang="en-US" sz="2400" dirty="0" smtClean="0"/>
              <a:t> + b * ( c * d ) </a:t>
            </a:r>
          </a:p>
          <a:p>
            <a:r>
              <a:rPr lang="en-US" sz="2400" dirty="0" smtClean="0"/>
              <a:t>Expr→ Expr + Term | </a:t>
            </a:r>
            <a:r>
              <a:rPr lang="en-US" sz="2400" dirty="0"/>
              <a:t>Expr </a:t>
            </a:r>
            <a:r>
              <a:rPr lang="en-US" sz="2400" dirty="0" smtClean="0"/>
              <a:t>– Term | Term </a:t>
            </a:r>
            <a:endParaRPr lang="el-GR" sz="2400" dirty="0"/>
          </a:p>
          <a:p>
            <a:r>
              <a:rPr lang="en-US" sz="2400" dirty="0" smtClean="0"/>
              <a:t>Term </a:t>
            </a:r>
            <a:r>
              <a:rPr lang="en-US" sz="2400" dirty="0" smtClean="0">
                <a:sym typeface="Wingdings" panose="05000000000000000000" pitchFamily="2" charset="2"/>
              </a:rPr>
              <a:t> Term * Factor | </a:t>
            </a:r>
            <a:r>
              <a:rPr lang="en-US" sz="2400" dirty="0">
                <a:sym typeface="Wingdings" panose="05000000000000000000" pitchFamily="2" charset="2"/>
              </a:rPr>
              <a:t>Term </a:t>
            </a:r>
            <a:r>
              <a:rPr lang="en-US" sz="2400" dirty="0" smtClean="0">
                <a:sym typeface="Wingdings" panose="05000000000000000000" pitchFamily="2" charset="2"/>
              </a:rPr>
              <a:t>/ </a:t>
            </a:r>
            <a:r>
              <a:rPr lang="en-US" sz="2400" dirty="0">
                <a:sym typeface="Wingdings" panose="05000000000000000000" pitchFamily="2" charset="2"/>
              </a:rPr>
              <a:t>Factor</a:t>
            </a:r>
            <a:r>
              <a:rPr lang="en-US" sz="2400" dirty="0" smtClean="0">
                <a:sym typeface="Wingdings" panose="05000000000000000000" pitchFamily="2" charset="2"/>
              </a:rPr>
              <a:t> | Factor</a:t>
            </a:r>
          </a:p>
          <a:p>
            <a:r>
              <a:rPr lang="en-US" sz="2400" dirty="0" smtClean="0">
                <a:sym typeface="Wingdings" panose="05000000000000000000" pitchFamily="2" charset="2"/>
              </a:rPr>
              <a:t>Factor  Digit  | (Expr)</a:t>
            </a:r>
            <a:endParaRPr lang="en-US" sz="2400" dirty="0"/>
          </a:p>
          <a:p>
            <a:r>
              <a:rPr lang="en-US" sz="2400" dirty="0" smtClean="0"/>
              <a:t>Digit → 0 | 1 | 2 , …… , | 9</a:t>
            </a:r>
            <a:endParaRPr lang="en-US" sz="2400" dirty="0"/>
          </a:p>
        </p:txBody>
      </p:sp>
      <p:sp>
        <p:nvSpPr>
          <p:cNvPr id="51" name="Oval 50"/>
          <p:cNvSpPr/>
          <p:nvPr/>
        </p:nvSpPr>
        <p:spPr>
          <a:xfrm>
            <a:off x="7987283" y="1854917"/>
            <a:ext cx="8570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a:t>
            </a:r>
            <a:endParaRPr lang="en-US" dirty="0"/>
          </a:p>
        </p:txBody>
      </p:sp>
      <p:sp>
        <p:nvSpPr>
          <p:cNvPr id="52" name="Oval 51"/>
          <p:cNvSpPr/>
          <p:nvPr/>
        </p:nvSpPr>
        <p:spPr>
          <a:xfrm>
            <a:off x="7086289" y="2510534"/>
            <a:ext cx="8570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a:t>
            </a:r>
            <a:endParaRPr lang="en-US" dirty="0"/>
          </a:p>
        </p:txBody>
      </p:sp>
      <p:sp>
        <p:nvSpPr>
          <p:cNvPr id="53" name="Oval 52"/>
          <p:cNvSpPr/>
          <p:nvPr/>
        </p:nvSpPr>
        <p:spPr>
          <a:xfrm>
            <a:off x="8195742" y="2492013"/>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4" name="Oval 53"/>
          <p:cNvSpPr/>
          <p:nvPr/>
        </p:nvSpPr>
        <p:spPr>
          <a:xfrm>
            <a:off x="8883904" y="2413635"/>
            <a:ext cx="100229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a:t>
            </a:r>
            <a:endParaRPr lang="en-US" dirty="0"/>
          </a:p>
        </p:txBody>
      </p:sp>
      <p:sp>
        <p:nvSpPr>
          <p:cNvPr id="55" name="Oval 54"/>
          <p:cNvSpPr/>
          <p:nvPr/>
        </p:nvSpPr>
        <p:spPr>
          <a:xfrm>
            <a:off x="6972852" y="3842803"/>
            <a:ext cx="110022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a:t>
            </a:r>
            <a:endParaRPr lang="en-US" dirty="0"/>
          </a:p>
        </p:txBody>
      </p:sp>
      <p:sp>
        <p:nvSpPr>
          <p:cNvPr id="56" name="Oval 55"/>
          <p:cNvSpPr/>
          <p:nvPr/>
        </p:nvSpPr>
        <p:spPr>
          <a:xfrm>
            <a:off x="7057592" y="4499097"/>
            <a:ext cx="93604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58" name="Oval 57"/>
          <p:cNvSpPr/>
          <p:nvPr/>
        </p:nvSpPr>
        <p:spPr>
          <a:xfrm>
            <a:off x="7299196" y="5119650"/>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59" name="Oval 58"/>
          <p:cNvSpPr/>
          <p:nvPr/>
        </p:nvSpPr>
        <p:spPr>
          <a:xfrm>
            <a:off x="6963786" y="3175639"/>
            <a:ext cx="110022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a:t>
            </a:r>
            <a:endParaRPr lang="en-US" dirty="0"/>
          </a:p>
        </p:txBody>
      </p:sp>
      <p:sp>
        <p:nvSpPr>
          <p:cNvPr id="60" name="Oval 59"/>
          <p:cNvSpPr/>
          <p:nvPr/>
        </p:nvSpPr>
        <p:spPr>
          <a:xfrm>
            <a:off x="10323597" y="3600956"/>
            <a:ext cx="93604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a:t>
            </a:r>
            <a:endParaRPr lang="en-US" dirty="0"/>
          </a:p>
        </p:txBody>
      </p:sp>
      <p:sp>
        <p:nvSpPr>
          <p:cNvPr id="61" name="Oval 60"/>
          <p:cNvSpPr/>
          <p:nvPr/>
        </p:nvSpPr>
        <p:spPr>
          <a:xfrm>
            <a:off x="10293548" y="4237678"/>
            <a:ext cx="103710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a:t>
            </a:r>
            <a:endParaRPr lang="en-US" dirty="0"/>
          </a:p>
        </p:txBody>
      </p:sp>
      <p:sp>
        <p:nvSpPr>
          <p:cNvPr id="64" name="Oval 63"/>
          <p:cNvSpPr/>
          <p:nvPr/>
        </p:nvSpPr>
        <p:spPr>
          <a:xfrm>
            <a:off x="10231309" y="3018364"/>
            <a:ext cx="110022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a:t>
            </a:r>
            <a:endParaRPr lang="en-US" dirty="0"/>
          </a:p>
        </p:txBody>
      </p:sp>
      <p:sp>
        <p:nvSpPr>
          <p:cNvPr id="65" name="TextBox 64"/>
          <p:cNvSpPr txBox="1"/>
          <p:nvPr/>
        </p:nvSpPr>
        <p:spPr>
          <a:xfrm>
            <a:off x="6338689" y="6287532"/>
            <a:ext cx="4052560" cy="400110"/>
          </a:xfrm>
          <a:prstGeom prst="rect">
            <a:avLst/>
          </a:prstGeom>
          <a:noFill/>
        </p:spPr>
        <p:txBody>
          <a:bodyPr wrap="square" rtlCol="0">
            <a:spAutoFit/>
          </a:bodyPr>
          <a:lstStyle/>
          <a:p>
            <a:r>
              <a:rPr lang="en-US" sz="2000" b="1" dirty="0" smtClean="0"/>
              <a:t>Tree For Expression 9+9*(9*9)</a:t>
            </a:r>
            <a:endParaRPr lang="en-US" sz="2000" b="1" dirty="0"/>
          </a:p>
        </p:txBody>
      </p:sp>
      <p:cxnSp>
        <p:nvCxnSpPr>
          <p:cNvPr id="67" name="Straight Arrow Connector 66"/>
          <p:cNvCxnSpPr>
            <a:stCxn id="51" idx="3"/>
            <a:endCxn id="52" idx="0"/>
          </p:cNvCxnSpPr>
          <p:nvPr/>
        </p:nvCxnSpPr>
        <p:spPr>
          <a:xfrm flipH="1">
            <a:off x="7514837" y="2245162"/>
            <a:ext cx="597965" cy="265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1" idx="4"/>
            <a:endCxn id="53" idx="0"/>
          </p:cNvCxnSpPr>
          <p:nvPr/>
        </p:nvCxnSpPr>
        <p:spPr>
          <a:xfrm>
            <a:off x="8415831" y="2312117"/>
            <a:ext cx="6333" cy="179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5"/>
            <a:endCxn id="54" idx="0"/>
          </p:cNvCxnSpPr>
          <p:nvPr/>
        </p:nvCxnSpPr>
        <p:spPr>
          <a:xfrm>
            <a:off x="8718860" y="2245162"/>
            <a:ext cx="666191" cy="16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2" idx="4"/>
            <a:endCxn id="59" idx="0"/>
          </p:cNvCxnSpPr>
          <p:nvPr/>
        </p:nvCxnSpPr>
        <p:spPr>
          <a:xfrm flipH="1">
            <a:off x="7513897" y="2967734"/>
            <a:ext cx="940" cy="207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9" idx="4"/>
            <a:endCxn id="55" idx="0"/>
          </p:cNvCxnSpPr>
          <p:nvPr/>
        </p:nvCxnSpPr>
        <p:spPr>
          <a:xfrm>
            <a:off x="7513897" y="3632839"/>
            <a:ext cx="9066" cy="209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5" idx="4"/>
            <a:endCxn id="56" idx="0"/>
          </p:cNvCxnSpPr>
          <p:nvPr/>
        </p:nvCxnSpPr>
        <p:spPr>
          <a:xfrm>
            <a:off x="7522963" y="4300003"/>
            <a:ext cx="2653" cy="19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6" idx="4"/>
            <a:endCxn id="58" idx="0"/>
          </p:cNvCxnSpPr>
          <p:nvPr/>
        </p:nvCxnSpPr>
        <p:spPr>
          <a:xfrm>
            <a:off x="7525616" y="4956297"/>
            <a:ext cx="2" cy="16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4" idx="4"/>
            <a:endCxn id="64" idx="0"/>
          </p:cNvCxnSpPr>
          <p:nvPr/>
        </p:nvCxnSpPr>
        <p:spPr>
          <a:xfrm>
            <a:off x="9385051" y="2870835"/>
            <a:ext cx="1396369" cy="14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4" idx="4"/>
            <a:endCxn id="60" idx="0"/>
          </p:cNvCxnSpPr>
          <p:nvPr/>
        </p:nvCxnSpPr>
        <p:spPr>
          <a:xfrm>
            <a:off x="10781420" y="3475564"/>
            <a:ext cx="10201" cy="1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0" idx="4"/>
            <a:endCxn id="61" idx="0"/>
          </p:cNvCxnSpPr>
          <p:nvPr/>
        </p:nvCxnSpPr>
        <p:spPr>
          <a:xfrm>
            <a:off x="10791621" y="4058156"/>
            <a:ext cx="20481" cy="17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8353100" y="3034967"/>
            <a:ext cx="100229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a:t>
            </a:r>
            <a:endParaRPr lang="en-US" dirty="0"/>
          </a:p>
        </p:txBody>
      </p:sp>
      <p:cxnSp>
        <p:nvCxnSpPr>
          <p:cNvPr id="93" name="Straight Arrow Connector 92"/>
          <p:cNvCxnSpPr>
            <a:stCxn id="54" idx="3"/>
            <a:endCxn id="92" idx="0"/>
          </p:cNvCxnSpPr>
          <p:nvPr/>
        </p:nvCxnSpPr>
        <p:spPr>
          <a:xfrm flipH="1">
            <a:off x="8854247" y="2803880"/>
            <a:ext cx="176440" cy="23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9450328" y="3039880"/>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7" name="Oval 96"/>
          <p:cNvSpPr/>
          <p:nvPr/>
        </p:nvSpPr>
        <p:spPr>
          <a:xfrm>
            <a:off x="8479906" y="4368421"/>
            <a:ext cx="93604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98" name="Oval 97"/>
          <p:cNvSpPr/>
          <p:nvPr/>
        </p:nvSpPr>
        <p:spPr>
          <a:xfrm>
            <a:off x="8721510" y="4988974"/>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99" name="Straight Arrow Connector 98"/>
          <p:cNvCxnSpPr>
            <a:endCxn id="97" idx="0"/>
          </p:cNvCxnSpPr>
          <p:nvPr/>
        </p:nvCxnSpPr>
        <p:spPr>
          <a:xfrm>
            <a:off x="8945277" y="4169327"/>
            <a:ext cx="2653" cy="19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7" idx="4"/>
            <a:endCxn id="98" idx="0"/>
          </p:cNvCxnSpPr>
          <p:nvPr/>
        </p:nvCxnSpPr>
        <p:spPr>
          <a:xfrm>
            <a:off x="8947930" y="4825621"/>
            <a:ext cx="2" cy="16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8353100" y="3720767"/>
            <a:ext cx="110022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a:t>
            </a:r>
            <a:endParaRPr lang="en-US" dirty="0"/>
          </a:p>
        </p:txBody>
      </p:sp>
      <p:cxnSp>
        <p:nvCxnSpPr>
          <p:cNvPr id="102" name="Straight Arrow Connector 101"/>
          <p:cNvCxnSpPr>
            <a:stCxn id="92" idx="4"/>
            <a:endCxn id="101" idx="0"/>
          </p:cNvCxnSpPr>
          <p:nvPr/>
        </p:nvCxnSpPr>
        <p:spPr>
          <a:xfrm>
            <a:off x="8854247" y="3492167"/>
            <a:ext cx="48964"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4" idx="4"/>
            <a:endCxn id="96" idx="0"/>
          </p:cNvCxnSpPr>
          <p:nvPr/>
        </p:nvCxnSpPr>
        <p:spPr>
          <a:xfrm>
            <a:off x="9385051" y="2870835"/>
            <a:ext cx="291699" cy="169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9804331" y="3623093"/>
            <a:ext cx="452844" cy="465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9" name="Oval 108"/>
          <p:cNvSpPr/>
          <p:nvPr/>
        </p:nvSpPr>
        <p:spPr>
          <a:xfrm>
            <a:off x="11391617" y="3614021"/>
            <a:ext cx="452844" cy="465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10" name="Straight Arrow Connector 109"/>
          <p:cNvCxnSpPr>
            <a:stCxn id="64" idx="2"/>
            <a:endCxn id="108" idx="0"/>
          </p:cNvCxnSpPr>
          <p:nvPr/>
        </p:nvCxnSpPr>
        <p:spPr>
          <a:xfrm flipH="1">
            <a:off x="10030753" y="3246964"/>
            <a:ext cx="200556" cy="37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64" idx="6"/>
          </p:cNvCxnSpPr>
          <p:nvPr/>
        </p:nvCxnSpPr>
        <p:spPr>
          <a:xfrm>
            <a:off x="11331530" y="3246964"/>
            <a:ext cx="286509" cy="35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9493201" y="4663706"/>
            <a:ext cx="103710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a:t>
            </a:r>
            <a:endParaRPr lang="en-US" dirty="0"/>
          </a:p>
        </p:txBody>
      </p:sp>
      <p:sp>
        <p:nvSpPr>
          <p:cNvPr id="119" name="Oval 118"/>
          <p:cNvSpPr/>
          <p:nvPr/>
        </p:nvSpPr>
        <p:spPr>
          <a:xfrm>
            <a:off x="10622064" y="4835875"/>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0" name="Oval 119"/>
          <p:cNvSpPr/>
          <p:nvPr/>
        </p:nvSpPr>
        <p:spPr>
          <a:xfrm>
            <a:off x="11161612" y="4752606"/>
            <a:ext cx="121686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a:t>
            </a:r>
            <a:endParaRPr lang="en-US" dirty="0"/>
          </a:p>
        </p:txBody>
      </p:sp>
      <p:sp>
        <p:nvSpPr>
          <p:cNvPr id="121" name="Oval 120"/>
          <p:cNvSpPr/>
          <p:nvPr/>
        </p:nvSpPr>
        <p:spPr>
          <a:xfrm>
            <a:off x="11352019" y="5389328"/>
            <a:ext cx="93604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122" name="Oval 121"/>
          <p:cNvSpPr/>
          <p:nvPr/>
        </p:nvSpPr>
        <p:spPr>
          <a:xfrm>
            <a:off x="11593623" y="6009881"/>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3" name="Straight Arrow Connector 122"/>
          <p:cNvCxnSpPr>
            <a:stCxn id="118" idx="4"/>
            <a:endCxn id="142" idx="0"/>
          </p:cNvCxnSpPr>
          <p:nvPr/>
        </p:nvCxnSpPr>
        <p:spPr>
          <a:xfrm>
            <a:off x="10011755" y="5120906"/>
            <a:ext cx="5896" cy="11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21" idx="4"/>
            <a:endCxn id="122" idx="0"/>
          </p:cNvCxnSpPr>
          <p:nvPr/>
        </p:nvCxnSpPr>
        <p:spPr>
          <a:xfrm>
            <a:off x="11820043" y="5846528"/>
            <a:ext cx="2" cy="16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0" idx="4"/>
            <a:endCxn id="121" idx="0"/>
          </p:cNvCxnSpPr>
          <p:nvPr/>
        </p:nvCxnSpPr>
        <p:spPr>
          <a:xfrm>
            <a:off x="11770044" y="5209806"/>
            <a:ext cx="49999" cy="17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61" idx="6"/>
            <a:endCxn id="120" idx="0"/>
          </p:cNvCxnSpPr>
          <p:nvPr/>
        </p:nvCxnSpPr>
        <p:spPr>
          <a:xfrm>
            <a:off x="11330655" y="4466278"/>
            <a:ext cx="439389" cy="286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61" idx="4"/>
            <a:endCxn id="119" idx="0"/>
          </p:cNvCxnSpPr>
          <p:nvPr/>
        </p:nvCxnSpPr>
        <p:spPr>
          <a:xfrm>
            <a:off x="10812102" y="4694878"/>
            <a:ext cx="36384" cy="140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61" idx="2"/>
            <a:endCxn id="118" idx="0"/>
          </p:cNvCxnSpPr>
          <p:nvPr/>
        </p:nvCxnSpPr>
        <p:spPr>
          <a:xfrm flipH="1">
            <a:off x="10011755" y="4466278"/>
            <a:ext cx="281793" cy="19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9558873" y="5821733"/>
            <a:ext cx="93604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139" name="Oval 138"/>
          <p:cNvSpPr/>
          <p:nvPr/>
        </p:nvSpPr>
        <p:spPr>
          <a:xfrm>
            <a:off x="9801949" y="6393070"/>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40" name="Straight Arrow Connector 139"/>
          <p:cNvCxnSpPr>
            <a:stCxn id="138" idx="4"/>
            <a:endCxn id="139" idx="0"/>
          </p:cNvCxnSpPr>
          <p:nvPr/>
        </p:nvCxnSpPr>
        <p:spPr>
          <a:xfrm>
            <a:off x="10026897" y="6278933"/>
            <a:ext cx="1474" cy="11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42" idx="4"/>
            <a:endCxn id="138" idx="0"/>
          </p:cNvCxnSpPr>
          <p:nvPr/>
        </p:nvCxnSpPr>
        <p:spPr>
          <a:xfrm>
            <a:off x="10017651" y="5694533"/>
            <a:ext cx="9246" cy="12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9409219" y="5237333"/>
            <a:ext cx="1216863"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a:t>
            </a:r>
            <a:endParaRPr lang="en-US" dirty="0"/>
          </a:p>
        </p:txBody>
      </p:sp>
    </p:spTree>
    <p:extLst>
      <p:ext uri="{BB962C8B-B14F-4D97-AF65-F5344CB8AC3E}">
        <p14:creationId xmlns:p14="http://schemas.microsoft.com/office/powerpoint/2010/main" val="1960744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VERY SIMPLE LANGUAGE (VSL)</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2677656"/>
          </a:xfrm>
          <a:prstGeom prst="rect">
            <a:avLst/>
          </a:prstGeom>
        </p:spPr>
        <p:txBody>
          <a:bodyPr wrap="square">
            <a:spAutoFit/>
          </a:bodyPr>
          <a:lstStyle/>
          <a:p>
            <a:endParaRPr lang="en-US" sz="2400" b="1" dirty="0" smtClean="0"/>
          </a:p>
          <a:p>
            <a:r>
              <a:rPr lang="en-US" sz="2400" dirty="0" smtClean="0"/>
              <a:t>GRAMMER FOR EXPRESSION (Continue)</a:t>
            </a:r>
          </a:p>
          <a:p>
            <a:r>
              <a:rPr lang="en-US" sz="2400" dirty="0"/>
              <a:t>a</a:t>
            </a:r>
            <a:r>
              <a:rPr lang="en-US" sz="2400" dirty="0" smtClean="0"/>
              <a:t> + b * ( c * d ) </a:t>
            </a:r>
          </a:p>
          <a:p>
            <a:r>
              <a:rPr lang="en-US" sz="2400" dirty="0" smtClean="0"/>
              <a:t>Expr→ Expr + Term | </a:t>
            </a:r>
            <a:r>
              <a:rPr lang="en-US" sz="2400" dirty="0"/>
              <a:t>Expr </a:t>
            </a:r>
            <a:r>
              <a:rPr lang="en-US" sz="2400" dirty="0" smtClean="0"/>
              <a:t>– Term | Term </a:t>
            </a:r>
            <a:endParaRPr lang="el-GR" sz="2400" dirty="0"/>
          </a:p>
          <a:p>
            <a:r>
              <a:rPr lang="en-US" sz="2400" dirty="0" smtClean="0"/>
              <a:t>Term </a:t>
            </a:r>
            <a:r>
              <a:rPr lang="en-US" sz="2400" dirty="0" smtClean="0">
                <a:sym typeface="Wingdings" panose="05000000000000000000" pitchFamily="2" charset="2"/>
              </a:rPr>
              <a:t> Term * Factor | </a:t>
            </a:r>
            <a:r>
              <a:rPr lang="en-US" sz="2400" dirty="0">
                <a:sym typeface="Wingdings" panose="05000000000000000000" pitchFamily="2" charset="2"/>
              </a:rPr>
              <a:t>Term </a:t>
            </a:r>
            <a:r>
              <a:rPr lang="en-US" sz="2400" dirty="0" smtClean="0">
                <a:sym typeface="Wingdings" panose="05000000000000000000" pitchFamily="2" charset="2"/>
              </a:rPr>
              <a:t>/ </a:t>
            </a:r>
            <a:r>
              <a:rPr lang="en-US" sz="2400" dirty="0">
                <a:sym typeface="Wingdings" panose="05000000000000000000" pitchFamily="2" charset="2"/>
              </a:rPr>
              <a:t>Factor</a:t>
            </a:r>
            <a:r>
              <a:rPr lang="en-US" sz="2400" dirty="0" smtClean="0">
                <a:sym typeface="Wingdings" panose="05000000000000000000" pitchFamily="2" charset="2"/>
              </a:rPr>
              <a:t> | Factor</a:t>
            </a:r>
          </a:p>
          <a:p>
            <a:r>
              <a:rPr lang="en-US" sz="2400" dirty="0" smtClean="0">
                <a:sym typeface="Wingdings" panose="05000000000000000000" pitchFamily="2" charset="2"/>
              </a:rPr>
              <a:t>Factor  Digit  | (Expr)</a:t>
            </a:r>
            <a:endParaRPr lang="en-US" sz="2400" dirty="0"/>
          </a:p>
          <a:p>
            <a:r>
              <a:rPr lang="en-US" sz="2400" dirty="0" smtClean="0"/>
              <a:t>Digit → 0 | 1 | 2 , …… , | 9</a:t>
            </a:r>
            <a:endParaRPr lang="en-US" sz="2400" dirty="0"/>
          </a:p>
        </p:txBody>
      </p:sp>
      <p:sp>
        <p:nvSpPr>
          <p:cNvPr id="51" name="Oval 50"/>
          <p:cNvSpPr/>
          <p:nvPr/>
        </p:nvSpPr>
        <p:spPr>
          <a:xfrm>
            <a:off x="9515643" y="2560317"/>
            <a:ext cx="8570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a:t>
            </a:r>
            <a:endParaRPr lang="en-US" dirty="0"/>
          </a:p>
        </p:txBody>
      </p:sp>
      <p:sp>
        <p:nvSpPr>
          <p:cNvPr id="52" name="Oval 51"/>
          <p:cNvSpPr/>
          <p:nvPr/>
        </p:nvSpPr>
        <p:spPr>
          <a:xfrm>
            <a:off x="8693021" y="3223535"/>
            <a:ext cx="8570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Expr</a:t>
            </a:r>
            <a:endParaRPr lang="en-US" dirty="0"/>
          </a:p>
        </p:txBody>
      </p:sp>
      <p:sp>
        <p:nvSpPr>
          <p:cNvPr id="53" name="Oval 52"/>
          <p:cNvSpPr/>
          <p:nvPr/>
        </p:nvSpPr>
        <p:spPr>
          <a:xfrm>
            <a:off x="9684911" y="3223535"/>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4" name="Oval 53"/>
          <p:cNvSpPr/>
          <p:nvPr/>
        </p:nvSpPr>
        <p:spPr>
          <a:xfrm>
            <a:off x="10268573" y="3223535"/>
            <a:ext cx="100229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a:t>
            </a:r>
            <a:endParaRPr lang="en-US" dirty="0"/>
          </a:p>
        </p:txBody>
      </p:sp>
      <p:sp>
        <p:nvSpPr>
          <p:cNvPr id="55" name="Oval 54"/>
          <p:cNvSpPr/>
          <p:nvPr/>
        </p:nvSpPr>
        <p:spPr>
          <a:xfrm>
            <a:off x="8501208" y="4561263"/>
            <a:ext cx="110022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a:t>
            </a:r>
            <a:endParaRPr lang="en-US" dirty="0"/>
          </a:p>
        </p:txBody>
      </p:sp>
      <p:sp>
        <p:nvSpPr>
          <p:cNvPr id="56" name="Oval 55"/>
          <p:cNvSpPr/>
          <p:nvPr/>
        </p:nvSpPr>
        <p:spPr>
          <a:xfrm>
            <a:off x="8599012" y="5217557"/>
            <a:ext cx="93604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58" name="Oval 57"/>
          <p:cNvSpPr/>
          <p:nvPr/>
        </p:nvSpPr>
        <p:spPr>
          <a:xfrm>
            <a:off x="8840614" y="5838110"/>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59" name="Oval 58"/>
          <p:cNvSpPr/>
          <p:nvPr/>
        </p:nvSpPr>
        <p:spPr>
          <a:xfrm>
            <a:off x="8492144" y="3894099"/>
            <a:ext cx="110022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a:t>
            </a:r>
            <a:endParaRPr lang="en-US" dirty="0"/>
          </a:p>
        </p:txBody>
      </p:sp>
      <p:sp>
        <p:nvSpPr>
          <p:cNvPr id="60" name="Oval 59"/>
          <p:cNvSpPr/>
          <p:nvPr/>
        </p:nvSpPr>
        <p:spPr>
          <a:xfrm>
            <a:off x="10323597" y="4410856"/>
            <a:ext cx="93604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61" name="Oval 60"/>
          <p:cNvSpPr/>
          <p:nvPr/>
        </p:nvSpPr>
        <p:spPr>
          <a:xfrm>
            <a:off x="10580932" y="5073704"/>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4" name="Oval 63"/>
          <p:cNvSpPr/>
          <p:nvPr/>
        </p:nvSpPr>
        <p:spPr>
          <a:xfrm>
            <a:off x="10231309" y="3828264"/>
            <a:ext cx="110022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a:t>
            </a:r>
            <a:endParaRPr lang="en-US" dirty="0"/>
          </a:p>
        </p:txBody>
      </p:sp>
      <p:sp>
        <p:nvSpPr>
          <p:cNvPr id="65" name="TextBox 64"/>
          <p:cNvSpPr txBox="1"/>
          <p:nvPr/>
        </p:nvSpPr>
        <p:spPr>
          <a:xfrm>
            <a:off x="7628709" y="6198068"/>
            <a:ext cx="4155961" cy="461665"/>
          </a:xfrm>
          <a:prstGeom prst="rect">
            <a:avLst/>
          </a:prstGeom>
          <a:noFill/>
        </p:spPr>
        <p:txBody>
          <a:bodyPr wrap="square" rtlCol="0">
            <a:spAutoFit/>
          </a:bodyPr>
          <a:lstStyle/>
          <a:p>
            <a:r>
              <a:rPr lang="en-US" sz="2400" b="1" dirty="0" smtClean="0"/>
              <a:t>Tree For Expression 9+5*(1*5)</a:t>
            </a:r>
            <a:endParaRPr lang="en-US" sz="2400" b="1" dirty="0"/>
          </a:p>
        </p:txBody>
      </p:sp>
      <p:cxnSp>
        <p:nvCxnSpPr>
          <p:cNvPr id="67" name="Straight Arrow Connector 66"/>
          <p:cNvCxnSpPr>
            <a:stCxn id="51" idx="3"/>
            <a:endCxn id="52" idx="0"/>
          </p:cNvCxnSpPr>
          <p:nvPr/>
        </p:nvCxnSpPr>
        <p:spPr>
          <a:xfrm flipH="1">
            <a:off x="9121569" y="2950562"/>
            <a:ext cx="519593" cy="272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1" idx="4"/>
            <a:endCxn id="53" idx="0"/>
          </p:cNvCxnSpPr>
          <p:nvPr/>
        </p:nvCxnSpPr>
        <p:spPr>
          <a:xfrm flipH="1">
            <a:off x="9911333" y="3017517"/>
            <a:ext cx="32858" cy="206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5"/>
            <a:endCxn id="54" idx="0"/>
          </p:cNvCxnSpPr>
          <p:nvPr/>
        </p:nvCxnSpPr>
        <p:spPr>
          <a:xfrm>
            <a:off x="10247220" y="2950562"/>
            <a:ext cx="522500" cy="272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2" idx="4"/>
            <a:endCxn id="59" idx="0"/>
          </p:cNvCxnSpPr>
          <p:nvPr/>
        </p:nvCxnSpPr>
        <p:spPr>
          <a:xfrm flipH="1">
            <a:off x="9042255" y="3680735"/>
            <a:ext cx="79314" cy="213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9" idx="4"/>
            <a:endCxn id="55" idx="0"/>
          </p:cNvCxnSpPr>
          <p:nvPr/>
        </p:nvCxnSpPr>
        <p:spPr>
          <a:xfrm>
            <a:off x="9042255" y="4351299"/>
            <a:ext cx="9064" cy="209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5" idx="4"/>
            <a:endCxn id="56" idx="0"/>
          </p:cNvCxnSpPr>
          <p:nvPr/>
        </p:nvCxnSpPr>
        <p:spPr>
          <a:xfrm>
            <a:off x="9051319" y="5018463"/>
            <a:ext cx="15717" cy="19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6" idx="4"/>
            <a:endCxn id="58" idx="0"/>
          </p:cNvCxnSpPr>
          <p:nvPr/>
        </p:nvCxnSpPr>
        <p:spPr>
          <a:xfrm>
            <a:off x="9067036" y="5674757"/>
            <a:ext cx="0" cy="16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54" idx="4"/>
            <a:endCxn id="64" idx="0"/>
          </p:cNvCxnSpPr>
          <p:nvPr/>
        </p:nvCxnSpPr>
        <p:spPr>
          <a:xfrm>
            <a:off x="10769720" y="3680735"/>
            <a:ext cx="11700" cy="14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4" idx="4"/>
            <a:endCxn id="60" idx="0"/>
          </p:cNvCxnSpPr>
          <p:nvPr/>
        </p:nvCxnSpPr>
        <p:spPr>
          <a:xfrm>
            <a:off x="10781420" y="4285464"/>
            <a:ext cx="10201" cy="12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0" idx="4"/>
            <a:endCxn id="61" idx="0"/>
          </p:cNvCxnSpPr>
          <p:nvPr/>
        </p:nvCxnSpPr>
        <p:spPr>
          <a:xfrm>
            <a:off x="10791621" y="4868056"/>
            <a:ext cx="15733" cy="205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934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VERY SIMPLE LANGUAGE (VSL)</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4154984"/>
          </a:xfrm>
          <a:prstGeom prst="rect">
            <a:avLst/>
          </a:prstGeom>
        </p:spPr>
        <p:txBody>
          <a:bodyPr wrap="square">
            <a:spAutoFit/>
          </a:bodyPr>
          <a:lstStyle/>
          <a:p>
            <a:endParaRPr lang="en-US" sz="2400" b="1" dirty="0" smtClean="0"/>
          </a:p>
          <a:p>
            <a:r>
              <a:rPr lang="en-US" sz="2400" dirty="0" smtClean="0"/>
              <a:t>GRAMMER FOR WHILE LOOP</a:t>
            </a:r>
          </a:p>
          <a:p>
            <a:r>
              <a:rPr lang="en-US" sz="2400" dirty="0" err="1" smtClean="0"/>
              <a:t>StartWhile</a:t>
            </a:r>
            <a:r>
              <a:rPr lang="en-US" sz="2400" dirty="0" smtClean="0"/>
              <a:t> </a:t>
            </a:r>
            <a:r>
              <a:rPr lang="en-US" sz="2400" dirty="0" smtClean="0">
                <a:sym typeface="Wingdings" panose="05000000000000000000" pitchFamily="2" charset="2"/>
              </a:rPr>
              <a:t></a:t>
            </a:r>
            <a:r>
              <a:rPr lang="en-US" sz="2400" dirty="0" smtClean="0"/>
              <a:t>WHILE( </a:t>
            </a:r>
            <a:r>
              <a:rPr lang="en-US" sz="2400" dirty="0" err="1" smtClean="0"/>
              <a:t>cond</a:t>
            </a:r>
            <a:r>
              <a:rPr lang="en-US" sz="2400" dirty="0" smtClean="0"/>
              <a:t>-statement )</a:t>
            </a:r>
          </a:p>
          <a:p>
            <a:r>
              <a:rPr lang="en-US" sz="2400" dirty="0" smtClean="0"/>
              <a:t>Cond-</a:t>
            </a:r>
            <a:r>
              <a:rPr lang="en-US" sz="2400" dirty="0" err="1" smtClean="0"/>
              <a:t>stmt</a:t>
            </a:r>
            <a:r>
              <a:rPr lang="en-US" sz="2400" dirty="0" smtClean="0"/>
              <a:t> </a:t>
            </a:r>
            <a:r>
              <a:rPr lang="en-US" sz="2400" dirty="0" smtClean="0">
                <a:sym typeface="Wingdings" panose="05000000000000000000" pitchFamily="2" charset="2"/>
              </a:rPr>
              <a:t> id </a:t>
            </a:r>
            <a:r>
              <a:rPr lang="en-US" sz="2400" dirty="0" err="1" smtClean="0">
                <a:sym typeface="Wingdings" panose="05000000000000000000" pitchFamily="2" charset="2"/>
              </a:rPr>
              <a:t>relop</a:t>
            </a:r>
            <a:r>
              <a:rPr lang="en-US" sz="2400" dirty="0" smtClean="0">
                <a:sym typeface="Wingdings" panose="05000000000000000000" pitchFamily="2" charset="2"/>
              </a:rPr>
              <a:t> ( letter | digit )</a:t>
            </a:r>
          </a:p>
          <a:p>
            <a:r>
              <a:rPr lang="en-US" sz="2400" dirty="0" smtClean="0">
                <a:sym typeface="Wingdings" panose="05000000000000000000" pitchFamily="2" charset="2"/>
              </a:rPr>
              <a:t>Letter a | b | c, ….. ,| z</a:t>
            </a:r>
          </a:p>
          <a:p>
            <a:r>
              <a:rPr lang="en-US" sz="2400" dirty="0" smtClean="0">
                <a:sym typeface="Wingdings" panose="05000000000000000000" pitchFamily="2" charset="2"/>
              </a:rPr>
              <a:t>Digit 1 | 2, …. ,|9</a:t>
            </a:r>
          </a:p>
          <a:p>
            <a:r>
              <a:rPr lang="en-US" sz="2400" dirty="0" err="1" smtClean="0">
                <a:sym typeface="Wingdings" panose="05000000000000000000" pitchFamily="2" charset="2"/>
              </a:rPr>
              <a:t>Relop</a:t>
            </a:r>
            <a:r>
              <a:rPr lang="en-US" sz="2400" dirty="0" smtClean="0">
                <a:sym typeface="Wingdings" panose="05000000000000000000" pitchFamily="2" charset="2"/>
              </a:rPr>
              <a:t>  &lt; | &gt; | &lt;= |&gt;=| !=</a:t>
            </a:r>
          </a:p>
          <a:p>
            <a:r>
              <a:rPr lang="en-US" sz="2400" dirty="0" smtClean="0"/>
              <a:t>id</a:t>
            </a:r>
            <a:r>
              <a:rPr lang="en-US" sz="2400" dirty="0"/>
              <a:t>→ Letter | Letter Digit</a:t>
            </a:r>
            <a:endParaRPr lang="el-GR" sz="2400" dirty="0"/>
          </a:p>
          <a:p>
            <a:endParaRPr lang="en-US" sz="2400" dirty="0" smtClean="0">
              <a:sym typeface="Wingdings" panose="05000000000000000000" pitchFamily="2" charset="2"/>
            </a:endParaRPr>
          </a:p>
          <a:p>
            <a:endParaRPr lang="en-US" sz="2400" dirty="0" smtClean="0">
              <a:sym typeface="Wingdings" panose="05000000000000000000" pitchFamily="2" charset="2"/>
            </a:endParaRPr>
          </a:p>
          <a:p>
            <a:endParaRPr lang="en-US" sz="2400" dirty="0"/>
          </a:p>
        </p:txBody>
      </p:sp>
      <p:sp>
        <p:nvSpPr>
          <p:cNvPr id="51" name="Oval 50"/>
          <p:cNvSpPr/>
          <p:nvPr/>
        </p:nvSpPr>
        <p:spPr>
          <a:xfrm>
            <a:off x="9515643" y="3489231"/>
            <a:ext cx="110237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a:t>
            </a:r>
            <a:r>
              <a:rPr lang="en-US" dirty="0" err="1" smtClean="0"/>
              <a:t>stmt</a:t>
            </a:r>
            <a:endParaRPr lang="en-US" dirty="0"/>
          </a:p>
        </p:txBody>
      </p:sp>
      <p:sp>
        <p:nvSpPr>
          <p:cNvPr id="52" name="Oval 51"/>
          <p:cNvSpPr/>
          <p:nvPr/>
        </p:nvSpPr>
        <p:spPr>
          <a:xfrm>
            <a:off x="7938279" y="4152449"/>
            <a:ext cx="8570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a:t>
            </a:r>
            <a:endParaRPr lang="en-US" dirty="0"/>
          </a:p>
        </p:txBody>
      </p:sp>
      <p:sp>
        <p:nvSpPr>
          <p:cNvPr id="53" name="Oval 52"/>
          <p:cNvSpPr/>
          <p:nvPr/>
        </p:nvSpPr>
        <p:spPr>
          <a:xfrm>
            <a:off x="9507530" y="4152449"/>
            <a:ext cx="94804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relop</a:t>
            </a:r>
            <a:endParaRPr lang="en-US" dirty="0"/>
          </a:p>
        </p:txBody>
      </p:sp>
      <p:sp>
        <p:nvSpPr>
          <p:cNvPr id="56" name="Oval 55"/>
          <p:cNvSpPr/>
          <p:nvPr/>
        </p:nvSpPr>
        <p:spPr>
          <a:xfrm>
            <a:off x="7223735" y="4840640"/>
            <a:ext cx="106728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Letter</a:t>
            </a:r>
            <a:endParaRPr lang="en-US" dirty="0"/>
          </a:p>
        </p:txBody>
      </p:sp>
      <p:sp>
        <p:nvSpPr>
          <p:cNvPr id="58" name="Oval 57"/>
          <p:cNvSpPr/>
          <p:nvPr/>
        </p:nvSpPr>
        <p:spPr>
          <a:xfrm>
            <a:off x="7543794" y="5540503"/>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US" dirty="0"/>
          </a:p>
        </p:txBody>
      </p:sp>
      <p:sp>
        <p:nvSpPr>
          <p:cNvPr id="59" name="Oval 58"/>
          <p:cNvSpPr/>
          <p:nvPr/>
        </p:nvSpPr>
        <p:spPr>
          <a:xfrm>
            <a:off x="9684808" y="4921580"/>
            <a:ext cx="61592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&gt;</a:t>
            </a:r>
          </a:p>
        </p:txBody>
      </p:sp>
      <p:sp>
        <p:nvSpPr>
          <p:cNvPr id="60" name="Oval 59"/>
          <p:cNvSpPr/>
          <p:nvPr/>
        </p:nvSpPr>
        <p:spPr>
          <a:xfrm>
            <a:off x="10707518" y="4180878"/>
            <a:ext cx="93604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Digit</a:t>
            </a:r>
            <a:endParaRPr lang="en-US" dirty="0"/>
          </a:p>
        </p:txBody>
      </p:sp>
      <p:sp>
        <p:nvSpPr>
          <p:cNvPr id="61" name="Oval 60"/>
          <p:cNvSpPr/>
          <p:nvPr/>
        </p:nvSpPr>
        <p:spPr>
          <a:xfrm>
            <a:off x="11001848" y="5247876"/>
            <a:ext cx="452844"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5" name="TextBox 64"/>
          <p:cNvSpPr txBox="1"/>
          <p:nvPr/>
        </p:nvSpPr>
        <p:spPr>
          <a:xfrm>
            <a:off x="7628709" y="6198068"/>
            <a:ext cx="4155961" cy="461665"/>
          </a:xfrm>
          <a:prstGeom prst="rect">
            <a:avLst/>
          </a:prstGeom>
          <a:noFill/>
        </p:spPr>
        <p:txBody>
          <a:bodyPr wrap="square" rtlCol="0">
            <a:spAutoFit/>
          </a:bodyPr>
          <a:lstStyle/>
          <a:p>
            <a:r>
              <a:rPr lang="en-US" sz="2400" b="1" dirty="0" smtClean="0"/>
              <a:t>Tree For Expression 9+5*(1*5)</a:t>
            </a:r>
            <a:endParaRPr lang="en-US" sz="2400" b="1" dirty="0"/>
          </a:p>
        </p:txBody>
      </p:sp>
      <p:cxnSp>
        <p:nvCxnSpPr>
          <p:cNvPr id="67" name="Straight Arrow Connector 66"/>
          <p:cNvCxnSpPr>
            <a:stCxn id="51" idx="2"/>
            <a:endCxn id="52" idx="0"/>
          </p:cNvCxnSpPr>
          <p:nvPr/>
        </p:nvCxnSpPr>
        <p:spPr>
          <a:xfrm flipH="1">
            <a:off x="8366827" y="3717831"/>
            <a:ext cx="1148816" cy="43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1" idx="4"/>
            <a:endCxn id="53" idx="0"/>
          </p:cNvCxnSpPr>
          <p:nvPr/>
        </p:nvCxnSpPr>
        <p:spPr>
          <a:xfrm flipH="1">
            <a:off x="9981553" y="3946431"/>
            <a:ext cx="85276" cy="206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5"/>
            <a:endCxn id="60" idx="0"/>
          </p:cNvCxnSpPr>
          <p:nvPr/>
        </p:nvCxnSpPr>
        <p:spPr>
          <a:xfrm>
            <a:off x="10456576" y="3879476"/>
            <a:ext cx="718966" cy="30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3" idx="4"/>
            <a:endCxn id="59" idx="0"/>
          </p:cNvCxnSpPr>
          <p:nvPr/>
        </p:nvCxnSpPr>
        <p:spPr>
          <a:xfrm>
            <a:off x="9981553" y="4609649"/>
            <a:ext cx="11216" cy="31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2" idx="3"/>
            <a:endCxn id="56" idx="0"/>
          </p:cNvCxnSpPr>
          <p:nvPr/>
        </p:nvCxnSpPr>
        <p:spPr>
          <a:xfrm flipH="1">
            <a:off x="7757378" y="4542694"/>
            <a:ext cx="306420" cy="297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6" idx="4"/>
            <a:endCxn id="58" idx="0"/>
          </p:cNvCxnSpPr>
          <p:nvPr/>
        </p:nvCxnSpPr>
        <p:spPr>
          <a:xfrm>
            <a:off x="7757378" y="5297840"/>
            <a:ext cx="12838" cy="242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61" idx="0"/>
          </p:cNvCxnSpPr>
          <p:nvPr/>
        </p:nvCxnSpPr>
        <p:spPr>
          <a:xfrm>
            <a:off x="11211168" y="4638078"/>
            <a:ext cx="17102" cy="609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8069188" y="3440012"/>
            <a:ext cx="110237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While</a:t>
            </a:r>
            <a:endParaRPr lang="en-US" dirty="0"/>
          </a:p>
        </p:txBody>
      </p:sp>
      <p:sp>
        <p:nvSpPr>
          <p:cNvPr id="93" name="Oval 92"/>
          <p:cNvSpPr/>
          <p:nvPr/>
        </p:nvSpPr>
        <p:spPr>
          <a:xfrm>
            <a:off x="8862790" y="2765500"/>
            <a:ext cx="110237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StartWhile</a:t>
            </a:r>
            <a:endParaRPr lang="en-US" dirty="0"/>
          </a:p>
        </p:txBody>
      </p:sp>
      <p:cxnSp>
        <p:nvCxnSpPr>
          <p:cNvPr id="94" name="Straight Arrow Connector 93"/>
          <p:cNvCxnSpPr>
            <a:stCxn id="93" idx="3"/>
            <a:endCxn id="92" idx="0"/>
          </p:cNvCxnSpPr>
          <p:nvPr/>
        </p:nvCxnSpPr>
        <p:spPr>
          <a:xfrm flipH="1">
            <a:off x="8620374" y="3155745"/>
            <a:ext cx="403855" cy="284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3" idx="4"/>
            <a:endCxn id="51" idx="0"/>
          </p:cNvCxnSpPr>
          <p:nvPr/>
        </p:nvCxnSpPr>
        <p:spPr>
          <a:xfrm>
            <a:off x="9413976" y="3222700"/>
            <a:ext cx="652853" cy="266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934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VERY SIMPLE LANGUAGE (VSL)</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4893647"/>
          </a:xfrm>
          <a:prstGeom prst="rect">
            <a:avLst/>
          </a:prstGeom>
        </p:spPr>
        <p:txBody>
          <a:bodyPr wrap="square">
            <a:spAutoFit/>
          </a:bodyPr>
          <a:lstStyle/>
          <a:p>
            <a:endParaRPr lang="en-US" sz="2400" b="1" dirty="0" smtClean="0"/>
          </a:p>
          <a:p>
            <a:pPr lvl="1"/>
            <a:r>
              <a:rPr lang="en-US" sz="2400" dirty="0" smtClean="0"/>
              <a:t>GRAMMER FOR </a:t>
            </a:r>
            <a:r>
              <a:rPr lang="en-US" sz="2400" dirty="0" err="1" smtClean="0"/>
              <a:t>FOR</a:t>
            </a:r>
            <a:r>
              <a:rPr lang="en-US" sz="2400" dirty="0" smtClean="0"/>
              <a:t> LOOP</a:t>
            </a:r>
          </a:p>
          <a:p>
            <a:pPr lvl="1"/>
            <a:r>
              <a:rPr lang="en-US" sz="2400" dirty="0" smtClean="0"/>
              <a:t>For loop </a:t>
            </a:r>
            <a:r>
              <a:rPr lang="en-US" sz="2400" dirty="0" smtClean="0">
                <a:sym typeface="Wingdings" panose="05000000000000000000" pitchFamily="2" charset="2"/>
              </a:rPr>
              <a:t></a:t>
            </a:r>
            <a:r>
              <a:rPr lang="en-US" sz="2400" dirty="0" smtClean="0"/>
              <a:t>for ( </a:t>
            </a:r>
            <a:r>
              <a:rPr lang="en-US" sz="2400" dirty="0" err="1" smtClean="0"/>
              <a:t>init</a:t>
            </a:r>
            <a:r>
              <a:rPr lang="en-US" sz="2400" dirty="0" smtClean="0"/>
              <a:t>; </a:t>
            </a:r>
            <a:r>
              <a:rPr lang="en-US" sz="2400" dirty="0" err="1" smtClean="0"/>
              <a:t>cond</a:t>
            </a:r>
            <a:r>
              <a:rPr lang="en-US" sz="2400" dirty="0" smtClean="0"/>
              <a:t>; </a:t>
            </a:r>
            <a:r>
              <a:rPr lang="en-US" sz="2400" dirty="0" err="1" smtClean="0"/>
              <a:t>inc</a:t>
            </a:r>
            <a:r>
              <a:rPr lang="en-US" sz="2400" dirty="0" smtClean="0"/>
              <a:t>/</a:t>
            </a:r>
            <a:r>
              <a:rPr lang="en-US" sz="2400" dirty="0" err="1" smtClean="0"/>
              <a:t>dec</a:t>
            </a:r>
            <a:r>
              <a:rPr lang="en-US" sz="2400" dirty="0" smtClean="0"/>
              <a:t> )</a:t>
            </a:r>
          </a:p>
          <a:p>
            <a:pPr lvl="1"/>
            <a:r>
              <a:rPr lang="en-US" sz="2400" dirty="0" err="1" smtClean="0"/>
              <a:t>Init</a:t>
            </a:r>
            <a:r>
              <a:rPr lang="en-US" sz="2400" dirty="0" smtClean="0"/>
              <a:t> </a:t>
            </a:r>
            <a:r>
              <a:rPr lang="en-US" sz="2400" dirty="0" smtClean="0">
                <a:sym typeface="Wingdings" panose="05000000000000000000" pitchFamily="2" charset="2"/>
              </a:rPr>
              <a:t> </a:t>
            </a:r>
            <a:r>
              <a:rPr lang="en-US" sz="2400" dirty="0" err="1" smtClean="0">
                <a:sym typeface="Wingdings" panose="05000000000000000000" pitchFamily="2" charset="2"/>
              </a:rPr>
              <a:t>dt</a:t>
            </a:r>
            <a:r>
              <a:rPr lang="en-US" sz="2400" dirty="0" smtClean="0">
                <a:sym typeface="Wingdings" panose="05000000000000000000" pitchFamily="2" charset="2"/>
              </a:rPr>
              <a:t> id = digit | id = digit</a:t>
            </a:r>
            <a:endParaRPr lang="en-US" sz="2400" dirty="0" smtClean="0"/>
          </a:p>
          <a:p>
            <a:pPr lvl="1"/>
            <a:r>
              <a:rPr lang="en-US" sz="2400" dirty="0" smtClean="0"/>
              <a:t>Cond </a:t>
            </a:r>
            <a:r>
              <a:rPr lang="en-US" sz="2400" dirty="0" smtClean="0">
                <a:sym typeface="Wingdings" panose="05000000000000000000" pitchFamily="2" charset="2"/>
              </a:rPr>
              <a:t> id </a:t>
            </a:r>
            <a:r>
              <a:rPr lang="en-US" sz="2400" dirty="0" err="1" smtClean="0">
                <a:sym typeface="Wingdings" panose="05000000000000000000" pitchFamily="2" charset="2"/>
              </a:rPr>
              <a:t>relop</a:t>
            </a:r>
            <a:r>
              <a:rPr lang="en-US" sz="2400" dirty="0" smtClean="0">
                <a:sym typeface="Wingdings" panose="05000000000000000000" pitchFamily="2" charset="2"/>
              </a:rPr>
              <a:t> id | id </a:t>
            </a:r>
            <a:r>
              <a:rPr lang="en-US" sz="2400" dirty="0" err="1" smtClean="0">
                <a:sym typeface="Wingdings" panose="05000000000000000000" pitchFamily="2" charset="2"/>
              </a:rPr>
              <a:t>relop</a:t>
            </a:r>
            <a:r>
              <a:rPr lang="en-US" sz="2400" dirty="0" smtClean="0">
                <a:sym typeface="Wingdings" panose="05000000000000000000" pitchFamily="2" charset="2"/>
              </a:rPr>
              <a:t> </a:t>
            </a:r>
            <a:r>
              <a:rPr lang="en-US" sz="2400" dirty="0" err="1" smtClean="0">
                <a:sym typeface="Wingdings" panose="05000000000000000000" pitchFamily="2" charset="2"/>
              </a:rPr>
              <a:t>num</a:t>
            </a:r>
            <a:r>
              <a:rPr lang="en-US" sz="2400" dirty="0" smtClean="0">
                <a:sym typeface="Wingdings" panose="05000000000000000000" pitchFamily="2" charset="2"/>
              </a:rPr>
              <a:t> | S</a:t>
            </a:r>
          </a:p>
          <a:p>
            <a:pPr lvl="1"/>
            <a:r>
              <a:rPr lang="en-US" sz="2400" dirty="0" err="1" smtClean="0">
                <a:sym typeface="Wingdings" panose="05000000000000000000" pitchFamily="2" charset="2"/>
              </a:rPr>
              <a:t>inc</a:t>
            </a:r>
            <a:r>
              <a:rPr lang="en-US" sz="2400" dirty="0" smtClean="0">
                <a:sym typeface="Wingdings" panose="05000000000000000000" pitchFamily="2" charset="2"/>
              </a:rPr>
              <a:t>/</a:t>
            </a:r>
            <a:r>
              <a:rPr lang="en-US" sz="2400" dirty="0" err="1" smtClean="0">
                <a:sym typeface="Wingdings" panose="05000000000000000000" pitchFamily="2" charset="2"/>
              </a:rPr>
              <a:t>dec</a:t>
            </a:r>
            <a:r>
              <a:rPr lang="en-US" sz="2400" dirty="0" smtClean="0">
                <a:sym typeface="Wingdings" panose="05000000000000000000" pitchFamily="2" charset="2"/>
              </a:rPr>
              <a:t> id++ |id-- |--id |++id | </a:t>
            </a:r>
            <a:r>
              <a:rPr lang="en-US" sz="2400" dirty="0" err="1" smtClean="0">
                <a:sym typeface="Wingdings" panose="05000000000000000000" pitchFamily="2" charset="2"/>
              </a:rPr>
              <a:t>id+num</a:t>
            </a:r>
            <a:r>
              <a:rPr lang="en-US" sz="2400" dirty="0" smtClean="0">
                <a:sym typeface="Wingdings" panose="05000000000000000000" pitchFamily="2" charset="2"/>
              </a:rPr>
              <a:t> |id-</a:t>
            </a:r>
            <a:r>
              <a:rPr lang="en-US" sz="2400" dirty="0" err="1" smtClean="0">
                <a:sym typeface="Wingdings" panose="05000000000000000000" pitchFamily="2" charset="2"/>
              </a:rPr>
              <a:t>num</a:t>
            </a:r>
            <a:endParaRPr lang="en-US" sz="2400" dirty="0" smtClean="0">
              <a:sym typeface="Wingdings" panose="05000000000000000000" pitchFamily="2" charset="2"/>
            </a:endParaRPr>
          </a:p>
          <a:p>
            <a:pPr lvl="1"/>
            <a:r>
              <a:rPr lang="en-US" sz="2400" dirty="0" smtClean="0">
                <a:sym typeface="Wingdings" panose="05000000000000000000" pitchFamily="2" charset="2"/>
              </a:rPr>
              <a:t>Letter a | b | c, ….. ,| z</a:t>
            </a:r>
          </a:p>
          <a:p>
            <a:pPr lvl="1"/>
            <a:r>
              <a:rPr lang="en-US" sz="2400" dirty="0" smtClean="0">
                <a:sym typeface="Wingdings" panose="05000000000000000000" pitchFamily="2" charset="2"/>
              </a:rPr>
              <a:t>Digit 1 | 2, …. ,|9</a:t>
            </a:r>
          </a:p>
          <a:p>
            <a:pPr lvl="1"/>
            <a:r>
              <a:rPr lang="en-US" sz="2400" dirty="0" err="1" smtClean="0">
                <a:sym typeface="Wingdings" panose="05000000000000000000" pitchFamily="2" charset="2"/>
              </a:rPr>
              <a:t>Relop</a:t>
            </a:r>
            <a:r>
              <a:rPr lang="en-US" sz="2400" dirty="0" smtClean="0">
                <a:sym typeface="Wingdings" panose="05000000000000000000" pitchFamily="2" charset="2"/>
              </a:rPr>
              <a:t>  &lt; | &gt; | &lt;= |&gt;=| !=</a:t>
            </a:r>
          </a:p>
          <a:p>
            <a:pPr lvl="1"/>
            <a:r>
              <a:rPr lang="en-US" sz="2400" dirty="0" smtClean="0"/>
              <a:t>id</a:t>
            </a:r>
            <a:r>
              <a:rPr lang="en-US" sz="2400" dirty="0"/>
              <a:t>→ Letter | Letter Digit</a:t>
            </a:r>
            <a:endParaRPr lang="el-GR" sz="2400" dirty="0"/>
          </a:p>
          <a:p>
            <a:endParaRPr lang="en-US" sz="2400" dirty="0" smtClean="0">
              <a:sym typeface="Wingdings" panose="05000000000000000000" pitchFamily="2" charset="2"/>
            </a:endParaRPr>
          </a:p>
          <a:p>
            <a:endParaRPr lang="en-US" sz="2400" dirty="0" smtClean="0">
              <a:sym typeface="Wingdings" panose="05000000000000000000" pitchFamily="2" charset="2"/>
            </a:endParaRPr>
          </a:p>
          <a:p>
            <a:endParaRPr lang="en-US" sz="2400" dirty="0"/>
          </a:p>
        </p:txBody>
      </p:sp>
    </p:spTree>
    <p:extLst>
      <p:ext uri="{BB962C8B-B14F-4D97-AF65-F5344CB8AC3E}">
        <p14:creationId xmlns:p14="http://schemas.microsoft.com/office/powerpoint/2010/main" val="1353029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395015" y="1889656"/>
            <a:ext cx="8099903"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VERY SIMPLE LANGUAGE (VSL)</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4893647"/>
          </a:xfrm>
          <a:prstGeom prst="rect">
            <a:avLst/>
          </a:prstGeom>
        </p:spPr>
        <p:txBody>
          <a:bodyPr wrap="square">
            <a:spAutoFit/>
          </a:bodyPr>
          <a:lstStyle/>
          <a:p>
            <a:endParaRPr lang="en-US" sz="2400" b="1" dirty="0" smtClean="0"/>
          </a:p>
          <a:p>
            <a:pPr lvl="1"/>
            <a:r>
              <a:rPr lang="en-US" sz="2400" dirty="0" smtClean="0"/>
              <a:t>GRAMMER FOR IF ELSE</a:t>
            </a:r>
          </a:p>
          <a:p>
            <a:pPr lvl="1"/>
            <a:r>
              <a:rPr lang="en-US" sz="2400" dirty="0" err="1" smtClean="0"/>
              <a:t>if_stmt</a:t>
            </a:r>
            <a:r>
              <a:rPr lang="en-US" sz="2400" dirty="0" smtClean="0"/>
              <a:t>-</a:t>
            </a:r>
            <a:r>
              <a:rPr lang="en-US" sz="2400" dirty="0"/>
              <a:t>&gt; if(</a:t>
            </a:r>
            <a:r>
              <a:rPr lang="en-US" sz="2400" dirty="0" err="1"/>
              <a:t>cond_stmt</a:t>
            </a:r>
            <a:r>
              <a:rPr lang="en-US" sz="2400" dirty="0"/>
              <a:t>) {</a:t>
            </a:r>
            <a:r>
              <a:rPr lang="en-US" sz="2400" dirty="0" err="1"/>
              <a:t>stmts</a:t>
            </a:r>
            <a:r>
              <a:rPr lang="en-US" sz="2400" dirty="0"/>
              <a:t>} else {</a:t>
            </a:r>
            <a:r>
              <a:rPr lang="en-US" sz="2400" dirty="0" err="1"/>
              <a:t>stmts</a:t>
            </a:r>
            <a:r>
              <a:rPr lang="en-US" sz="2400" dirty="0" smtClean="0"/>
              <a:t>}</a:t>
            </a:r>
          </a:p>
          <a:p>
            <a:pPr lvl="1"/>
            <a:r>
              <a:rPr lang="en-US" sz="2400" dirty="0" err="1"/>
              <a:t>cond_stmt</a:t>
            </a:r>
            <a:r>
              <a:rPr lang="en-US" sz="2400" dirty="0"/>
              <a:t>-&gt; </a:t>
            </a:r>
            <a:r>
              <a:rPr lang="en-US" sz="2400" dirty="0" err="1"/>
              <a:t>var</a:t>
            </a:r>
            <a:r>
              <a:rPr lang="en-US" sz="2400" dirty="0"/>
              <a:t> </a:t>
            </a:r>
            <a:r>
              <a:rPr lang="en-US" sz="2400" dirty="0" err="1"/>
              <a:t>relop</a:t>
            </a:r>
            <a:r>
              <a:rPr lang="en-US" sz="2400" dirty="0"/>
              <a:t> </a:t>
            </a:r>
            <a:r>
              <a:rPr lang="en-US" sz="2400" dirty="0" smtClean="0"/>
              <a:t>id</a:t>
            </a:r>
          </a:p>
          <a:p>
            <a:pPr lvl="1"/>
            <a:r>
              <a:rPr lang="en-US" sz="2400" dirty="0" err="1"/>
              <a:t>var</a:t>
            </a:r>
            <a:r>
              <a:rPr lang="en-US" sz="2400" dirty="0"/>
              <a:t>-&gt; id</a:t>
            </a:r>
            <a:endParaRPr lang="en-US" sz="2400" dirty="0" smtClean="0"/>
          </a:p>
          <a:p>
            <a:pPr lvl="1"/>
            <a:r>
              <a:rPr lang="en-US" sz="2400" dirty="0" err="1"/>
              <a:t>relop</a:t>
            </a:r>
            <a:r>
              <a:rPr lang="en-US" sz="2400" dirty="0"/>
              <a:t>-&gt; ==| != | &gt; |&lt; |=&lt; |=&gt; | || | </a:t>
            </a:r>
            <a:r>
              <a:rPr lang="en-US" sz="2400" dirty="0" smtClean="0"/>
              <a:t>&amp;&amp;</a:t>
            </a:r>
          </a:p>
          <a:p>
            <a:pPr lvl="1"/>
            <a:r>
              <a:rPr lang="en-US" sz="2400" dirty="0" smtClean="0">
                <a:sym typeface="Wingdings" panose="05000000000000000000" pitchFamily="2" charset="2"/>
              </a:rPr>
              <a:t>Letter a | b | c, ….. ,| z</a:t>
            </a:r>
          </a:p>
          <a:p>
            <a:pPr lvl="1"/>
            <a:r>
              <a:rPr lang="en-US" sz="2400" dirty="0" smtClean="0">
                <a:sym typeface="Wingdings" panose="05000000000000000000" pitchFamily="2" charset="2"/>
              </a:rPr>
              <a:t>Digit 1 | 2, …. ,|9</a:t>
            </a:r>
          </a:p>
          <a:p>
            <a:pPr lvl="1"/>
            <a:r>
              <a:rPr lang="en-US" sz="2400" dirty="0" err="1" smtClean="0">
                <a:sym typeface="Wingdings" panose="05000000000000000000" pitchFamily="2" charset="2"/>
              </a:rPr>
              <a:t>Relop</a:t>
            </a:r>
            <a:r>
              <a:rPr lang="en-US" sz="2400" dirty="0" smtClean="0">
                <a:sym typeface="Wingdings" panose="05000000000000000000" pitchFamily="2" charset="2"/>
              </a:rPr>
              <a:t>  &lt; | &gt; | &lt;= |&gt;=| !=</a:t>
            </a:r>
          </a:p>
          <a:p>
            <a:pPr lvl="1"/>
            <a:r>
              <a:rPr lang="en-US" sz="2400" dirty="0" smtClean="0"/>
              <a:t>id</a:t>
            </a:r>
            <a:r>
              <a:rPr lang="en-US" sz="2400" dirty="0"/>
              <a:t>→ Letter | Letter Digit</a:t>
            </a:r>
            <a:endParaRPr lang="el-GR" sz="2400" dirty="0"/>
          </a:p>
          <a:p>
            <a:endParaRPr lang="en-US" sz="2400" dirty="0" smtClean="0">
              <a:sym typeface="Wingdings" panose="05000000000000000000" pitchFamily="2" charset="2"/>
            </a:endParaRPr>
          </a:p>
          <a:p>
            <a:endParaRPr lang="en-US" sz="2400" dirty="0" smtClean="0">
              <a:sym typeface="Wingdings" panose="05000000000000000000" pitchFamily="2" charset="2"/>
            </a:endParaRPr>
          </a:p>
          <a:p>
            <a:endParaRPr lang="en-US" sz="2400" dirty="0"/>
          </a:p>
        </p:txBody>
      </p:sp>
    </p:spTree>
    <p:extLst>
      <p:ext uri="{BB962C8B-B14F-4D97-AF65-F5344CB8AC3E}">
        <p14:creationId xmlns:p14="http://schemas.microsoft.com/office/powerpoint/2010/main" val="3232129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3627478" y="1834257"/>
            <a:ext cx="5497606" cy="675547"/>
          </a:xfrm>
          <a:prstGeom prst="rect">
            <a:avLst/>
          </a:prstGeom>
        </p:spPr>
        <p:txBody>
          <a:bodyPr vert="horz" wrap="square" lIns="0" tIns="10646" rIns="0" bIns="0" rtlCol="0" anchor="ctr">
            <a:spAutoFit/>
          </a:bodyPr>
          <a:lstStyle/>
          <a:p>
            <a:pPr algn="ctr"/>
            <a:r>
              <a:rPr lang="en-US" sz="4800" b="1" dirty="0" smtClean="0">
                <a:ea typeface="Times New Roman" panose="02020603050405020304" pitchFamily="18" charset="0"/>
              </a:rPr>
              <a:t>Context Free Grammar</a:t>
            </a:r>
            <a:endParaRPr lang="en-US" sz="4000" b="1" dirty="0">
              <a:latin typeface="+mj-lt"/>
              <a:ea typeface="Times New Roman" panose="02020603050405020304" pitchFamily="18" charset="0"/>
            </a:endParaRPr>
          </a:p>
        </p:txBody>
      </p:sp>
      <p:sp>
        <p:nvSpPr>
          <p:cNvPr id="50" name="Rectangle 49"/>
          <p:cNvSpPr/>
          <p:nvPr/>
        </p:nvSpPr>
        <p:spPr>
          <a:xfrm>
            <a:off x="914400" y="2233107"/>
            <a:ext cx="10514993" cy="4093428"/>
          </a:xfrm>
          <a:prstGeom prst="rect">
            <a:avLst/>
          </a:prstGeom>
        </p:spPr>
        <p:txBody>
          <a:bodyPr wrap="square">
            <a:spAutoFit/>
          </a:bodyPr>
          <a:lstStyle/>
          <a:p>
            <a:pPr lvl="1"/>
            <a:endParaRPr lang="en-US" sz="2800" dirty="0" smtClean="0">
              <a:effectLst/>
              <a:latin typeface="Times New Roman" panose="02020603050405020304" pitchFamily="18" charset="0"/>
              <a:ea typeface="Times New Roman" panose="02020603050405020304" pitchFamily="18" charset="0"/>
            </a:endParaRPr>
          </a:p>
          <a:p>
            <a:r>
              <a:rPr lang="en-US" sz="3600" b="1" dirty="0" smtClean="0">
                <a:latin typeface="Times New Roman" panose="02020603050405020304" pitchFamily="18" charset="0"/>
                <a:ea typeface="Times New Roman" panose="02020603050405020304" pitchFamily="18" charset="0"/>
              </a:rPr>
              <a:t>Definition:</a:t>
            </a:r>
            <a:r>
              <a:rPr lang="en-US" sz="2800" dirty="0" smtClean="0">
                <a:latin typeface="Times New Roman" panose="02020603050405020304" pitchFamily="18" charset="0"/>
                <a:ea typeface="Times New Roman" panose="02020603050405020304" pitchFamily="18" charset="0"/>
              </a:rPr>
              <a:t> </a:t>
            </a:r>
            <a:r>
              <a:rPr lang="en-US" sz="2800" dirty="0"/>
              <a:t>A context-free grammar (CFG) consisting of a finite set of grammar rules is a quadruple </a:t>
            </a:r>
            <a:r>
              <a:rPr lang="en-US" sz="2800" b="1" dirty="0"/>
              <a:t>(N, T, P, S)</a:t>
            </a:r>
            <a:r>
              <a:rPr lang="en-US" sz="2800" dirty="0"/>
              <a:t> where</a:t>
            </a:r>
          </a:p>
          <a:p>
            <a:r>
              <a:rPr lang="en-US" sz="2800" b="1" dirty="0"/>
              <a:t>N</a:t>
            </a:r>
            <a:r>
              <a:rPr lang="en-US" sz="2800" dirty="0"/>
              <a:t> is a set of non-terminal symbols.</a:t>
            </a:r>
          </a:p>
          <a:p>
            <a:r>
              <a:rPr lang="en-US" sz="2800" b="1" dirty="0"/>
              <a:t>T</a:t>
            </a:r>
            <a:r>
              <a:rPr lang="en-US" sz="2800" dirty="0"/>
              <a:t> is a set of terminals where </a:t>
            </a:r>
            <a:r>
              <a:rPr lang="en-US" sz="2800" b="1" dirty="0"/>
              <a:t>N ∩ T = NULL.</a:t>
            </a:r>
            <a:endParaRPr lang="en-US" sz="2800" dirty="0"/>
          </a:p>
          <a:p>
            <a:r>
              <a:rPr lang="en-US" sz="2800" b="1" dirty="0"/>
              <a:t>P</a:t>
            </a:r>
            <a:r>
              <a:rPr lang="en-US" sz="2800" dirty="0"/>
              <a:t> is a set of rules, </a:t>
            </a:r>
            <a:r>
              <a:rPr lang="en-US" sz="2800" b="1" dirty="0"/>
              <a:t>P: N → (N ∪ T)*</a:t>
            </a:r>
            <a:r>
              <a:rPr lang="en-US" sz="2800" dirty="0"/>
              <a:t>, i.e., the left-hand side of the production rule </a:t>
            </a:r>
            <a:r>
              <a:rPr lang="en-US" sz="2800" b="1" dirty="0"/>
              <a:t>P</a:t>
            </a:r>
            <a:r>
              <a:rPr lang="en-US" sz="2800" dirty="0"/>
              <a:t> does have any right context or left context.</a:t>
            </a:r>
          </a:p>
          <a:p>
            <a:r>
              <a:rPr lang="en-US" sz="2800" b="1" dirty="0"/>
              <a:t>S</a:t>
            </a:r>
            <a:r>
              <a:rPr lang="en-US" sz="2800" dirty="0"/>
              <a:t> is the start symbol.</a:t>
            </a:r>
          </a:p>
          <a:p>
            <a:pPr lvl="1"/>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2885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302584" y="1994228"/>
            <a:ext cx="7870115" cy="675547"/>
          </a:xfrm>
          <a:prstGeom prst="rect">
            <a:avLst/>
          </a:prstGeom>
        </p:spPr>
        <p:txBody>
          <a:bodyPr vert="horz" wrap="square" lIns="0" tIns="10646" rIns="0" bIns="0" rtlCol="0" anchor="ctr">
            <a:spAutoFit/>
          </a:bodyPr>
          <a:lstStyle/>
          <a:p>
            <a:pPr algn="ctr"/>
            <a:r>
              <a:rPr lang="en-US" sz="4800" b="1" kern="0" dirty="0" smtClean="0"/>
              <a:t>START SYMBOL</a:t>
            </a:r>
            <a:endParaRPr lang="en-US" sz="4800" b="1" kern="0" dirty="0">
              <a:latin typeface="+mj-lt"/>
            </a:endParaRPr>
          </a:p>
        </p:txBody>
      </p:sp>
      <p:sp>
        <p:nvSpPr>
          <p:cNvPr id="50" name="Rectangle 49"/>
          <p:cNvSpPr/>
          <p:nvPr/>
        </p:nvSpPr>
        <p:spPr>
          <a:xfrm>
            <a:off x="1446844" y="3075342"/>
            <a:ext cx="9731695" cy="3539430"/>
          </a:xfrm>
          <a:prstGeom prst="rect">
            <a:avLst/>
          </a:prstGeom>
        </p:spPr>
        <p:txBody>
          <a:bodyPr wrap="square">
            <a:spAutoFit/>
          </a:bodyPr>
          <a:lstStyle/>
          <a:p>
            <a:r>
              <a:rPr lang="en-US" sz="2800" dirty="0" smtClean="0">
                <a:ea typeface="Times New Roman" panose="02020603050405020304" pitchFamily="18" charset="0"/>
              </a:rPr>
              <a:t>S is defined as the start symbol of the grammar which is unique it means never use in the grammar.</a:t>
            </a:r>
          </a:p>
          <a:p>
            <a:pPr lvl="7"/>
            <a:r>
              <a:rPr lang="en-US" sz="2800" dirty="0">
                <a:ea typeface="Times New Roman" panose="02020603050405020304" pitchFamily="18" charset="0"/>
              </a:rPr>
              <a:t>Example: </a:t>
            </a:r>
            <a:r>
              <a:rPr lang="en-US" sz="2800" dirty="0" err="1">
                <a:ea typeface="Times New Roman" panose="02020603050405020304" pitchFamily="18" charset="0"/>
              </a:rPr>
              <a:t>Prog</a:t>
            </a:r>
            <a:r>
              <a:rPr lang="en-US" sz="2800" dirty="0">
                <a:ea typeface="Times New Roman" panose="02020603050405020304" pitchFamily="18" charset="0"/>
                <a:sym typeface="Wingdings" panose="05000000000000000000" pitchFamily="2" charset="2"/>
              </a:rPr>
              <a:t> </a:t>
            </a:r>
            <a:r>
              <a:rPr lang="en-US" sz="2800" u="sng" dirty="0">
                <a:ea typeface="Times New Roman" panose="02020603050405020304" pitchFamily="18" charset="0"/>
                <a:sym typeface="Wingdings" panose="05000000000000000000" pitchFamily="2" charset="2"/>
              </a:rPr>
              <a:t>Start</a:t>
            </a:r>
            <a:r>
              <a:rPr lang="en-US" sz="2800" dirty="0">
                <a:ea typeface="Times New Roman" panose="02020603050405020304" pitchFamily="18" charset="0"/>
                <a:sym typeface="Wingdings" panose="05000000000000000000" pitchFamily="2" charset="2"/>
              </a:rPr>
              <a:t> body </a:t>
            </a:r>
            <a:r>
              <a:rPr lang="en-US" sz="2800" u="sng" dirty="0">
                <a:ea typeface="Times New Roman" panose="02020603050405020304" pitchFamily="18" charset="0"/>
                <a:sym typeface="Wingdings" panose="05000000000000000000" pitchFamily="2" charset="2"/>
              </a:rPr>
              <a:t>End</a:t>
            </a:r>
          </a:p>
          <a:p>
            <a:pPr lvl="7"/>
            <a:r>
              <a:rPr lang="en-US" sz="2800" dirty="0">
                <a:ea typeface="Times New Roman" panose="02020603050405020304" pitchFamily="18" charset="0"/>
                <a:sym typeface="Wingdings" panose="05000000000000000000" pitchFamily="2" charset="2"/>
              </a:rPr>
              <a:t>body </a:t>
            </a:r>
            <a:r>
              <a:rPr lang="en-US" sz="2800" dirty="0" err="1">
                <a:ea typeface="Times New Roman" panose="02020603050405020304" pitchFamily="18" charset="0"/>
                <a:sym typeface="Wingdings" panose="05000000000000000000" pitchFamily="2" charset="2"/>
              </a:rPr>
              <a:t>dt</a:t>
            </a:r>
            <a:r>
              <a:rPr lang="en-US" sz="2800" dirty="0">
                <a:ea typeface="Times New Roman" panose="02020603050405020304" pitchFamily="18" charset="0"/>
                <a:sym typeface="Wingdings" panose="05000000000000000000" pitchFamily="2" charset="2"/>
              </a:rPr>
              <a:t> </a:t>
            </a:r>
            <a:r>
              <a:rPr lang="en-US" sz="2800" dirty="0" err="1">
                <a:ea typeface="Times New Roman" panose="02020603050405020304" pitchFamily="18" charset="0"/>
                <a:sym typeface="Wingdings" panose="05000000000000000000" pitchFamily="2" charset="2"/>
              </a:rPr>
              <a:t>var</a:t>
            </a:r>
            <a:r>
              <a:rPr lang="en-US" sz="2800" dirty="0">
                <a:ea typeface="Times New Roman" panose="02020603050405020304" pitchFamily="18" charset="0"/>
                <a:sym typeface="Wingdings" panose="05000000000000000000" pitchFamily="2" charset="2"/>
              </a:rPr>
              <a:t> ;</a:t>
            </a:r>
          </a:p>
          <a:p>
            <a:pPr lvl="7"/>
            <a:r>
              <a:rPr lang="en-US" sz="2800" dirty="0" err="1">
                <a:ea typeface="Times New Roman" panose="02020603050405020304" pitchFamily="18" charset="0"/>
                <a:sym typeface="Wingdings" panose="05000000000000000000" pitchFamily="2" charset="2"/>
              </a:rPr>
              <a:t>dt</a:t>
            </a:r>
            <a:r>
              <a:rPr lang="en-US" sz="2800" dirty="0">
                <a:ea typeface="Times New Roman" panose="02020603050405020304" pitchFamily="18" charset="0"/>
                <a:sym typeface="Wingdings" panose="05000000000000000000" pitchFamily="2" charset="2"/>
              </a:rPr>
              <a:t>  </a:t>
            </a:r>
            <a:r>
              <a:rPr lang="en-US" sz="2800" u="sng" dirty="0" err="1">
                <a:ea typeface="Times New Roman" panose="02020603050405020304" pitchFamily="18" charset="0"/>
                <a:sym typeface="Wingdings" panose="05000000000000000000" pitchFamily="2" charset="2"/>
              </a:rPr>
              <a:t>int</a:t>
            </a:r>
            <a:r>
              <a:rPr lang="en-US" sz="2800" u="sng" dirty="0">
                <a:ea typeface="Times New Roman" panose="02020603050405020304" pitchFamily="18" charset="0"/>
                <a:sym typeface="Wingdings" panose="05000000000000000000" pitchFamily="2" charset="2"/>
              </a:rPr>
              <a:t> </a:t>
            </a:r>
            <a:r>
              <a:rPr lang="en-US" sz="2800" dirty="0">
                <a:ea typeface="Times New Roman" panose="02020603050405020304" pitchFamily="18" charset="0"/>
                <a:sym typeface="Wingdings" panose="05000000000000000000" pitchFamily="2" charset="2"/>
              </a:rPr>
              <a:t>|</a:t>
            </a:r>
            <a:r>
              <a:rPr lang="en-US" sz="2800" u="sng" dirty="0">
                <a:ea typeface="Times New Roman" panose="02020603050405020304" pitchFamily="18" charset="0"/>
                <a:sym typeface="Wingdings" panose="05000000000000000000" pitchFamily="2" charset="2"/>
              </a:rPr>
              <a:t> char</a:t>
            </a:r>
          </a:p>
          <a:p>
            <a:pPr lvl="7"/>
            <a:r>
              <a:rPr lang="en-US" sz="2800" dirty="0">
                <a:ea typeface="Times New Roman" panose="02020603050405020304" pitchFamily="18" charset="0"/>
                <a:sym typeface="Wingdings" panose="05000000000000000000" pitchFamily="2" charset="2"/>
              </a:rPr>
              <a:t>char </a:t>
            </a:r>
            <a:r>
              <a:rPr lang="en-US" sz="2800" u="sng" dirty="0">
                <a:ea typeface="Times New Roman" panose="02020603050405020304" pitchFamily="18" charset="0"/>
                <a:sym typeface="Wingdings" panose="05000000000000000000" pitchFamily="2" charset="2"/>
              </a:rPr>
              <a:t>a </a:t>
            </a:r>
            <a:r>
              <a:rPr lang="en-US" sz="2800" dirty="0">
                <a:ea typeface="Times New Roman" panose="02020603050405020304" pitchFamily="18" charset="0"/>
                <a:sym typeface="Wingdings" panose="05000000000000000000" pitchFamily="2" charset="2"/>
              </a:rPr>
              <a:t>|</a:t>
            </a:r>
            <a:r>
              <a:rPr lang="en-US" sz="2800" u="sng" dirty="0">
                <a:ea typeface="Times New Roman" panose="02020603050405020304" pitchFamily="18" charset="0"/>
                <a:sym typeface="Wingdings" panose="05000000000000000000" pitchFamily="2" charset="2"/>
              </a:rPr>
              <a:t> b , …. ,</a:t>
            </a:r>
            <a:r>
              <a:rPr lang="en-US" sz="2800" dirty="0">
                <a:ea typeface="Times New Roman" panose="02020603050405020304" pitchFamily="18" charset="0"/>
                <a:sym typeface="Wingdings" panose="05000000000000000000" pitchFamily="2" charset="2"/>
              </a:rPr>
              <a:t>|</a:t>
            </a:r>
            <a:r>
              <a:rPr lang="en-US" sz="2800" u="sng" dirty="0">
                <a:ea typeface="Times New Roman" panose="02020603050405020304" pitchFamily="18" charset="0"/>
                <a:sym typeface="Wingdings" panose="05000000000000000000" pitchFamily="2" charset="2"/>
              </a:rPr>
              <a:t> </a:t>
            </a:r>
            <a:r>
              <a:rPr lang="en-US" sz="2800" u="sng" dirty="0" smtClean="0">
                <a:ea typeface="Times New Roman" panose="02020603050405020304" pitchFamily="18" charset="0"/>
                <a:sym typeface="Wingdings" panose="05000000000000000000" pitchFamily="2" charset="2"/>
              </a:rPr>
              <a:t>z</a:t>
            </a:r>
          </a:p>
          <a:p>
            <a:pPr lvl="7"/>
            <a:endParaRPr lang="en-US" sz="2800" u="sng" dirty="0">
              <a:ea typeface="Times New Roman" panose="02020603050405020304" pitchFamily="18" charset="0"/>
            </a:endParaRPr>
          </a:p>
          <a:p>
            <a:r>
              <a:rPr lang="en-US" sz="2800" dirty="0" smtClean="0">
                <a:ea typeface="Times New Roman" panose="02020603050405020304" pitchFamily="18" charset="0"/>
              </a:rPr>
              <a:t>So, </a:t>
            </a:r>
            <a:r>
              <a:rPr lang="en-US" sz="2800" dirty="0" err="1" smtClean="0">
                <a:ea typeface="Times New Roman" panose="02020603050405020304" pitchFamily="18" charset="0"/>
              </a:rPr>
              <a:t>prog</a:t>
            </a:r>
            <a:r>
              <a:rPr lang="en-US" sz="2800" dirty="0" smtClean="0">
                <a:ea typeface="Times New Roman" panose="02020603050405020304" pitchFamily="18" charset="0"/>
              </a:rPr>
              <a:t> is the start symbol in the above example.</a:t>
            </a:r>
            <a:endParaRPr lang="en-US" sz="2800" dirty="0">
              <a:ea typeface="Times New Roman" panose="02020603050405020304" pitchFamily="18" charset="0"/>
            </a:endParaRP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Tree>
    <p:extLst>
      <p:ext uri="{BB962C8B-B14F-4D97-AF65-F5344CB8AC3E}">
        <p14:creationId xmlns:p14="http://schemas.microsoft.com/office/powerpoint/2010/main" val="3600462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302584" y="1902787"/>
            <a:ext cx="7870115" cy="675547"/>
          </a:xfrm>
          <a:prstGeom prst="rect">
            <a:avLst/>
          </a:prstGeom>
        </p:spPr>
        <p:txBody>
          <a:bodyPr vert="horz" wrap="square" lIns="0" tIns="10646" rIns="0" bIns="0" rtlCol="0" anchor="ctr">
            <a:spAutoFit/>
          </a:bodyPr>
          <a:lstStyle/>
          <a:p>
            <a:pPr algn="ctr"/>
            <a:r>
              <a:rPr lang="en-US" sz="4800" b="1" kern="0" dirty="0" smtClean="0"/>
              <a:t>PRODUCTION RULES</a:t>
            </a:r>
            <a:endParaRPr lang="en-US" sz="4800" b="1" kern="0" dirty="0">
              <a:latin typeface="+mj-lt"/>
            </a:endParaRPr>
          </a:p>
        </p:txBody>
      </p:sp>
      <p:sp>
        <p:nvSpPr>
          <p:cNvPr id="50" name="Rectangle 49"/>
          <p:cNvSpPr/>
          <p:nvPr/>
        </p:nvSpPr>
        <p:spPr>
          <a:xfrm>
            <a:off x="1133333" y="2827153"/>
            <a:ext cx="10028269" cy="3434530"/>
          </a:xfrm>
          <a:prstGeom prst="rect">
            <a:avLst/>
          </a:prstGeom>
        </p:spPr>
        <p:txBody>
          <a:bodyPr wrap="square">
            <a:spAutoFit/>
          </a:bodyPr>
          <a:lstStyle/>
          <a:p>
            <a:pPr algn="ctr"/>
            <a:endParaRPr lang="en-US" sz="1059" dirty="0" smtClean="0">
              <a:ea typeface="Times New Roman" panose="02020603050405020304" pitchFamily="18" charset="0"/>
            </a:endParaRPr>
          </a:p>
          <a:p>
            <a:pPr algn="ctr"/>
            <a:endParaRPr lang="en-US" sz="1059" dirty="0">
              <a:ea typeface="Times New Roman" panose="02020603050405020304" pitchFamily="18" charset="0"/>
            </a:endParaRPr>
          </a:p>
          <a:p>
            <a:pPr marL="457200" indent="-457200">
              <a:buFont typeface="Arial" panose="020B0604020202020204" pitchFamily="34" charset="0"/>
              <a:buChar char="•"/>
            </a:pPr>
            <a:r>
              <a:rPr lang="en-US" sz="2800" dirty="0" smtClean="0">
                <a:ea typeface="Times New Roman" panose="02020603050405020304" pitchFamily="18" charset="0"/>
              </a:rPr>
              <a:t>A set of productions, which are rules for replacing ( or rewriting ) nonterminal symbols ( on the left side of the production ) in a string with other nonterminal or terminal symbols ( on the right side of the production ). </a:t>
            </a:r>
          </a:p>
          <a:p>
            <a:pPr marL="457200" indent="-457200">
              <a:buFont typeface="Arial" panose="020B0604020202020204" pitchFamily="34" charset="0"/>
              <a:buChar char="•"/>
            </a:pPr>
            <a:r>
              <a:rPr lang="en-US" sz="2800" dirty="0" smtClean="0">
                <a:ea typeface="Times New Roman" panose="02020603050405020304" pitchFamily="18" charset="0"/>
              </a:rPr>
              <a:t>P is defined as the production which have the arrow head which further produces the terminal or non terminals in the grammar. </a:t>
            </a:r>
          </a:p>
          <a:p>
            <a:endParaRPr lang="en-US" sz="2800" dirty="0">
              <a:ea typeface="Times New Roman" panose="02020603050405020304" pitchFamily="18" charset="0"/>
            </a:endParaRP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Tree>
    <p:extLst>
      <p:ext uri="{BB962C8B-B14F-4D97-AF65-F5344CB8AC3E}">
        <p14:creationId xmlns:p14="http://schemas.microsoft.com/office/powerpoint/2010/main" val="1144370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302584" y="1902787"/>
            <a:ext cx="7870115" cy="675547"/>
          </a:xfrm>
          <a:prstGeom prst="rect">
            <a:avLst/>
          </a:prstGeom>
        </p:spPr>
        <p:txBody>
          <a:bodyPr vert="horz" wrap="square" lIns="0" tIns="10646" rIns="0" bIns="0" rtlCol="0" anchor="ctr">
            <a:spAutoFit/>
          </a:bodyPr>
          <a:lstStyle/>
          <a:p>
            <a:pPr algn="ctr"/>
            <a:r>
              <a:rPr lang="en-US" sz="4800" b="1" kern="0" dirty="0" smtClean="0"/>
              <a:t>PRODUCTION RULES</a:t>
            </a:r>
            <a:endParaRPr lang="en-US" sz="4800" b="1" kern="0" dirty="0">
              <a:latin typeface="+mj-lt"/>
            </a:endParaRPr>
          </a:p>
        </p:txBody>
      </p:sp>
      <p:sp>
        <p:nvSpPr>
          <p:cNvPr id="50" name="Rectangle 49"/>
          <p:cNvSpPr/>
          <p:nvPr/>
        </p:nvSpPr>
        <p:spPr>
          <a:xfrm>
            <a:off x="1133333" y="2827153"/>
            <a:ext cx="10028269" cy="2677656"/>
          </a:xfrm>
          <a:prstGeom prst="rect">
            <a:avLst/>
          </a:prstGeom>
        </p:spPr>
        <p:txBody>
          <a:bodyPr wrap="square">
            <a:spAutoFit/>
          </a:bodyPr>
          <a:lstStyle/>
          <a:p>
            <a:pPr lvl="1"/>
            <a:r>
              <a:rPr lang="en-US" sz="2800" b="1" dirty="0">
                <a:ea typeface="Times New Roman" panose="02020603050405020304" pitchFamily="18" charset="0"/>
              </a:rPr>
              <a:t>Example</a:t>
            </a:r>
            <a:r>
              <a:rPr lang="en-US" sz="2800" b="1" dirty="0" smtClean="0">
                <a:ea typeface="Times New Roman" panose="02020603050405020304" pitchFamily="18" charset="0"/>
              </a:rPr>
              <a:t>:</a:t>
            </a:r>
          </a:p>
          <a:p>
            <a:pPr lvl="6"/>
            <a:r>
              <a:rPr lang="en-US" sz="2800" dirty="0" smtClean="0">
                <a:ea typeface="Times New Roman" panose="02020603050405020304" pitchFamily="18" charset="0"/>
              </a:rPr>
              <a:t> </a:t>
            </a:r>
            <a:r>
              <a:rPr lang="en-US" sz="2800" dirty="0" err="1">
                <a:ea typeface="Times New Roman" panose="02020603050405020304" pitchFamily="18" charset="0"/>
              </a:rPr>
              <a:t>Prog</a:t>
            </a:r>
            <a:r>
              <a:rPr lang="en-US" sz="2800" dirty="0">
                <a:ea typeface="Times New Roman" panose="02020603050405020304" pitchFamily="18" charset="0"/>
              </a:rPr>
              <a:t> </a:t>
            </a:r>
            <a:r>
              <a:rPr lang="en-US" sz="2800" dirty="0">
                <a:ea typeface="Times New Roman" panose="02020603050405020304" pitchFamily="18" charset="0"/>
                <a:sym typeface="Wingdings" panose="05000000000000000000" pitchFamily="2" charset="2"/>
              </a:rPr>
              <a:t> Start body </a:t>
            </a:r>
            <a:r>
              <a:rPr lang="en-US" sz="2800" dirty="0" smtClean="0">
                <a:ea typeface="Times New Roman" panose="02020603050405020304" pitchFamily="18" charset="0"/>
                <a:sym typeface="Wingdings" panose="05000000000000000000" pitchFamily="2" charset="2"/>
              </a:rPr>
              <a:t>End</a:t>
            </a:r>
          </a:p>
          <a:p>
            <a:pPr lvl="6"/>
            <a:endParaRPr lang="en-US" sz="2800" dirty="0">
              <a:ea typeface="Times New Roman" panose="02020603050405020304" pitchFamily="18" charset="0"/>
              <a:sym typeface="Wingdings" panose="05000000000000000000" pitchFamily="2" charset="2"/>
            </a:endParaRPr>
          </a:p>
          <a:p>
            <a:pPr lvl="6"/>
            <a:endParaRPr lang="en-US" sz="2800" dirty="0">
              <a:ea typeface="Times New Roman" panose="02020603050405020304" pitchFamily="18" charset="0"/>
              <a:sym typeface="Wingdings" panose="05000000000000000000" pitchFamily="2" charset="2"/>
            </a:endParaRPr>
          </a:p>
          <a:p>
            <a:pPr lvl="1"/>
            <a:r>
              <a:rPr lang="en-US" sz="2800" dirty="0">
                <a:ea typeface="Times New Roman" panose="02020603050405020304" pitchFamily="18" charset="0"/>
                <a:sym typeface="Wingdings" panose="05000000000000000000" pitchFamily="2" charset="2"/>
              </a:rPr>
              <a:t>The above arrow and the right side contents are termed as production of </a:t>
            </a:r>
            <a:r>
              <a:rPr lang="en-US" sz="2800" dirty="0" err="1">
                <a:ea typeface="Times New Roman" panose="02020603050405020304" pitchFamily="18" charset="0"/>
                <a:sym typeface="Wingdings" panose="05000000000000000000" pitchFamily="2" charset="2"/>
              </a:rPr>
              <a:t>Prog</a:t>
            </a:r>
            <a:r>
              <a:rPr lang="en-US" sz="2800" dirty="0">
                <a:ea typeface="Times New Roman" panose="02020603050405020304" pitchFamily="18" charset="0"/>
                <a:sym typeface="Wingdings" panose="05000000000000000000" pitchFamily="2" charset="2"/>
              </a:rPr>
              <a:t> in the example. </a:t>
            </a: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Tree>
    <p:extLst>
      <p:ext uri="{BB962C8B-B14F-4D97-AF65-F5344CB8AC3E}">
        <p14:creationId xmlns:p14="http://schemas.microsoft.com/office/powerpoint/2010/main" val="2396563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645484" y="1870129"/>
            <a:ext cx="6472741" cy="675547"/>
          </a:xfrm>
          <a:prstGeom prst="rect">
            <a:avLst/>
          </a:prstGeom>
        </p:spPr>
        <p:txBody>
          <a:bodyPr vert="horz" wrap="square" lIns="0" tIns="10646" rIns="0" bIns="0" rtlCol="0" anchor="ctr">
            <a:spAutoFit/>
          </a:bodyPr>
          <a:lstStyle/>
          <a:p>
            <a:pPr algn="ctr"/>
            <a:r>
              <a:rPr lang="en-US" sz="4800" b="1" kern="0" dirty="0" smtClean="0">
                <a:latin typeface="+mj-lt"/>
              </a:rPr>
              <a:t>TERMINAL</a:t>
            </a:r>
          </a:p>
        </p:txBody>
      </p:sp>
      <p:sp>
        <p:nvSpPr>
          <p:cNvPr id="50" name="Rectangle 49"/>
          <p:cNvSpPr/>
          <p:nvPr/>
        </p:nvSpPr>
        <p:spPr>
          <a:xfrm>
            <a:off x="610684" y="2569154"/>
            <a:ext cx="11054443" cy="3108543"/>
          </a:xfrm>
          <a:prstGeom prst="rect">
            <a:avLst/>
          </a:prstGeom>
        </p:spPr>
        <p:txBody>
          <a:bodyPr wrap="square">
            <a:spAutoFit/>
          </a:bodyPr>
          <a:lstStyle/>
          <a:p>
            <a:endParaRPr lang="en-US" sz="2800" dirty="0" smtClean="0">
              <a:ea typeface="Times New Roman" panose="02020603050405020304" pitchFamily="18" charset="0"/>
            </a:endParaRPr>
          </a:p>
          <a:p>
            <a:pPr marL="457200" indent="-457200">
              <a:buFont typeface="Arial" panose="020B0604020202020204" pitchFamily="34" charset="0"/>
              <a:buChar char="•"/>
            </a:pPr>
            <a:r>
              <a:rPr lang="en-US" sz="2800" dirty="0" smtClean="0">
                <a:ea typeface="Times New Roman" panose="02020603050405020304" pitchFamily="18" charset="0"/>
              </a:rPr>
              <a:t>A set of terminal symbols, which are the characters of the alphabet that appear in the strings generated by the grammar.</a:t>
            </a:r>
          </a:p>
          <a:p>
            <a:pPr marL="457200" indent="-457200">
              <a:buFont typeface="Arial" panose="020B0604020202020204" pitchFamily="34" charset="0"/>
              <a:buChar char="•"/>
            </a:pPr>
            <a:r>
              <a:rPr lang="en-US" sz="2800" dirty="0" smtClean="0">
                <a:ea typeface="Times New Roman" panose="02020603050405020304" pitchFamily="18" charset="0"/>
              </a:rPr>
              <a:t>Terminals can’t be further break or divided and it must have some meanings in the grammar, it is defined on the leaf level. </a:t>
            </a:r>
          </a:p>
          <a:p>
            <a:pPr marL="457200" indent="-457200">
              <a:buFont typeface="Arial" panose="020B0604020202020204" pitchFamily="34" charset="0"/>
              <a:buChar char="•"/>
            </a:pPr>
            <a:r>
              <a:rPr lang="en-US" sz="2800" dirty="0" smtClean="0">
                <a:ea typeface="Times New Roman" panose="02020603050405020304" pitchFamily="18" charset="0"/>
              </a:rPr>
              <a:t>Terminals are always on the right hand side.</a:t>
            </a:r>
          </a:p>
          <a:p>
            <a:pPr marL="457200" indent="-457200">
              <a:buFont typeface="Arial" panose="020B0604020202020204" pitchFamily="34" charset="0"/>
              <a:buChar char="•"/>
            </a:pPr>
            <a:r>
              <a:rPr lang="en-US" sz="2800" dirty="0" smtClean="0">
                <a:ea typeface="Times New Roman" panose="02020603050405020304" pitchFamily="18" charset="0"/>
              </a:rPr>
              <a:t>Terminal must shown either by mark them bold or underline.</a:t>
            </a: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Tree>
    <p:extLst>
      <p:ext uri="{BB962C8B-B14F-4D97-AF65-F5344CB8AC3E}">
        <p14:creationId xmlns:p14="http://schemas.microsoft.com/office/powerpoint/2010/main" val="3284013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645484" y="1870129"/>
            <a:ext cx="6472741" cy="675547"/>
          </a:xfrm>
          <a:prstGeom prst="rect">
            <a:avLst/>
          </a:prstGeom>
        </p:spPr>
        <p:txBody>
          <a:bodyPr vert="horz" wrap="square" lIns="0" tIns="10646" rIns="0" bIns="0" rtlCol="0" anchor="ctr">
            <a:spAutoFit/>
          </a:bodyPr>
          <a:lstStyle/>
          <a:p>
            <a:pPr algn="ctr"/>
            <a:r>
              <a:rPr lang="en-US" sz="4800" b="1" kern="0" dirty="0" smtClean="0">
                <a:latin typeface="+mj-lt"/>
              </a:rPr>
              <a:t>TERMINAL</a:t>
            </a:r>
          </a:p>
        </p:txBody>
      </p:sp>
      <p:sp>
        <p:nvSpPr>
          <p:cNvPr id="50" name="Rectangle 49"/>
          <p:cNvSpPr/>
          <p:nvPr/>
        </p:nvSpPr>
        <p:spPr>
          <a:xfrm>
            <a:off x="610684" y="2569154"/>
            <a:ext cx="11054443" cy="2677656"/>
          </a:xfrm>
          <a:prstGeom prst="rect">
            <a:avLst/>
          </a:prstGeom>
        </p:spPr>
        <p:txBody>
          <a:bodyPr wrap="square">
            <a:spAutoFit/>
          </a:bodyPr>
          <a:lstStyle/>
          <a:p>
            <a:pPr lvl="1"/>
            <a:endParaRPr lang="en-US" sz="2800" b="1" dirty="0" smtClean="0">
              <a:ea typeface="Times New Roman" panose="02020603050405020304" pitchFamily="18" charset="0"/>
            </a:endParaRPr>
          </a:p>
          <a:p>
            <a:pPr lvl="1"/>
            <a:r>
              <a:rPr lang="en-US" sz="2800" b="1" dirty="0" smtClean="0">
                <a:ea typeface="Times New Roman" panose="02020603050405020304" pitchFamily="18" charset="0"/>
              </a:rPr>
              <a:t>Example</a:t>
            </a:r>
            <a:r>
              <a:rPr lang="en-US" sz="2800" b="1" dirty="0">
                <a:ea typeface="Times New Roman" panose="02020603050405020304" pitchFamily="18" charset="0"/>
              </a:rPr>
              <a:t>: </a:t>
            </a:r>
            <a:endParaRPr lang="en-US" sz="2800" b="1" dirty="0" smtClean="0">
              <a:ea typeface="Times New Roman" panose="02020603050405020304" pitchFamily="18" charset="0"/>
            </a:endParaRPr>
          </a:p>
          <a:p>
            <a:pPr lvl="7"/>
            <a:r>
              <a:rPr lang="en-US" sz="2800" dirty="0" err="1" smtClean="0">
                <a:ea typeface="Times New Roman" panose="02020603050405020304" pitchFamily="18" charset="0"/>
              </a:rPr>
              <a:t>Prog</a:t>
            </a:r>
            <a:r>
              <a:rPr lang="en-US" sz="2800" dirty="0">
                <a:ea typeface="Times New Roman" panose="02020603050405020304" pitchFamily="18" charset="0"/>
                <a:sym typeface="Wingdings" panose="05000000000000000000" pitchFamily="2" charset="2"/>
              </a:rPr>
              <a:t> </a:t>
            </a:r>
            <a:r>
              <a:rPr lang="en-US" sz="2800" u="sng" dirty="0">
                <a:ea typeface="Times New Roman" panose="02020603050405020304" pitchFamily="18" charset="0"/>
                <a:sym typeface="Wingdings" panose="05000000000000000000" pitchFamily="2" charset="2"/>
              </a:rPr>
              <a:t>Start</a:t>
            </a:r>
            <a:r>
              <a:rPr lang="en-US" sz="2800" dirty="0">
                <a:ea typeface="Times New Roman" panose="02020603050405020304" pitchFamily="18" charset="0"/>
                <a:sym typeface="Wingdings" panose="05000000000000000000" pitchFamily="2" charset="2"/>
              </a:rPr>
              <a:t> body </a:t>
            </a:r>
            <a:r>
              <a:rPr lang="en-US" sz="2800" u="sng" dirty="0">
                <a:ea typeface="Times New Roman" panose="02020603050405020304" pitchFamily="18" charset="0"/>
                <a:sym typeface="Wingdings" panose="05000000000000000000" pitchFamily="2" charset="2"/>
              </a:rPr>
              <a:t>End</a:t>
            </a:r>
          </a:p>
          <a:p>
            <a:pPr lvl="7"/>
            <a:r>
              <a:rPr lang="en-US" sz="2800" dirty="0">
                <a:ea typeface="Times New Roman" panose="02020603050405020304" pitchFamily="18" charset="0"/>
                <a:sym typeface="Wingdings" panose="05000000000000000000" pitchFamily="2" charset="2"/>
              </a:rPr>
              <a:t>body </a:t>
            </a:r>
            <a:r>
              <a:rPr lang="en-US" sz="2800" dirty="0" err="1">
                <a:ea typeface="Times New Roman" panose="02020603050405020304" pitchFamily="18" charset="0"/>
                <a:sym typeface="Wingdings" panose="05000000000000000000" pitchFamily="2" charset="2"/>
              </a:rPr>
              <a:t>dt</a:t>
            </a:r>
            <a:r>
              <a:rPr lang="en-US" sz="2800" dirty="0">
                <a:ea typeface="Times New Roman" panose="02020603050405020304" pitchFamily="18" charset="0"/>
                <a:sym typeface="Wingdings" panose="05000000000000000000" pitchFamily="2" charset="2"/>
              </a:rPr>
              <a:t> </a:t>
            </a:r>
            <a:r>
              <a:rPr lang="en-US" sz="2800" dirty="0" err="1">
                <a:ea typeface="Times New Roman" panose="02020603050405020304" pitchFamily="18" charset="0"/>
                <a:sym typeface="Wingdings" panose="05000000000000000000" pitchFamily="2" charset="2"/>
              </a:rPr>
              <a:t>var</a:t>
            </a:r>
            <a:r>
              <a:rPr lang="en-US" sz="2800" dirty="0">
                <a:ea typeface="Times New Roman" panose="02020603050405020304" pitchFamily="18" charset="0"/>
                <a:sym typeface="Wingdings" panose="05000000000000000000" pitchFamily="2" charset="2"/>
              </a:rPr>
              <a:t> ;</a:t>
            </a:r>
          </a:p>
          <a:p>
            <a:pPr lvl="7"/>
            <a:r>
              <a:rPr lang="en-US" sz="2800" dirty="0" err="1">
                <a:ea typeface="Times New Roman" panose="02020603050405020304" pitchFamily="18" charset="0"/>
                <a:sym typeface="Wingdings" panose="05000000000000000000" pitchFamily="2" charset="2"/>
              </a:rPr>
              <a:t>dt</a:t>
            </a:r>
            <a:r>
              <a:rPr lang="en-US" sz="2800" dirty="0">
                <a:ea typeface="Times New Roman" panose="02020603050405020304" pitchFamily="18" charset="0"/>
                <a:sym typeface="Wingdings" panose="05000000000000000000" pitchFamily="2" charset="2"/>
              </a:rPr>
              <a:t>  </a:t>
            </a:r>
            <a:r>
              <a:rPr lang="en-US" sz="2800" u="sng" dirty="0" err="1">
                <a:ea typeface="Times New Roman" panose="02020603050405020304" pitchFamily="18" charset="0"/>
                <a:sym typeface="Wingdings" panose="05000000000000000000" pitchFamily="2" charset="2"/>
              </a:rPr>
              <a:t>int</a:t>
            </a:r>
            <a:r>
              <a:rPr lang="en-US" sz="2800" u="sng" dirty="0">
                <a:ea typeface="Times New Roman" panose="02020603050405020304" pitchFamily="18" charset="0"/>
                <a:sym typeface="Wingdings" panose="05000000000000000000" pitchFamily="2" charset="2"/>
              </a:rPr>
              <a:t> </a:t>
            </a:r>
            <a:r>
              <a:rPr lang="en-US" sz="2800" dirty="0">
                <a:ea typeface="Times New Roman" panose="02020603050405020304" pitchFamily="18" charset="0"/>
                <a:sym typeface="Wingdings" panose="05000000000000000000" pitchFamily="2" charset="2"/>
              </a:rPr>
              <a:t>|</a:t>
            </a:r>
            <a:r>
              <a:rPr lang="en-US" sz="2800" u="sng" dirty="0">
                <a:ea typeface="Times New Roman" panose="02020603050405020304" pitchFamily="18" charset="0"/>
                <a:sym typeface="Wingdings" panose="05000000000000000000" pitchFamily="2" charset="2"/>
              </a:rPr>
              <a:t> char</a:t>
            </a:r>
          </a:p>
          <a:p>
            <a:pPr lvl="7"/>
            <a:r>
              <a:rPr lang="en-US" sz="2800" dirty="0">
                <a:ea typeface="Times New Roman" panose="02020603050405020304" pitchFamily="18" charset="0"/>
                <a:sym typeface="Wingdings" panose="05000000000000000000" pitchFamily="2" charset="2"/>
              </a:rPr>
              <a:t>char </a:t>
            </a:r>
            <a:r>
              <a:rPr lang="en-US" sz="2800" u="sng" dirty="0">
                <a:ea typeface="Times New Roman" panose="02020603050405020304" pitchFamily="18" charset="0"/>
                <a:sym typeface="Wingdings" panose="05000000000000000000" pitchFamily="2" charset="2"/>
              </a:rPr>
              <a:t>a </a:t>
            </a:r>
            <a:r>
              <a:rPr lang="en-US" sz="2800" dirty="0">
                <a:ea typeface="Times New Roman" panose="02020603050405020304" pitchFamily="18" charset="0"/>
                <a:sym typeface="Wingdings" panose="05000000000000000000" pitchFamily="2" charset="2"/>
              </a:rPr>
              <a:t>|</a:t>
            </a:r>
            <a:r>
              <a:rPr lang="en-US" sz="2800" u="sng" dirty="0">
                <a:ea typeface="Times New Roman" panose="02020603050405020304" pitchFamily="18" charset="0"/>
                <a:sym typeface="Wingdings" panose="05000000000000000000" pitchFamily="2" charset="2"/>
              </a:rPr>
              <a:t> b , …. ,</a:t>
            </a:r>
            <a:r>
              <a:rPr lang="en-US" sz="2800" dirty="0">
                <a:ea typeface="Times New Roman" panose="02020603050405020304" pitchFamily="18" charset="0"/>
                <a:sym typeface="Wingdings" panose="05000000000000000000" pitchFamily="2" charset="2"/>
              </a:rPr>
              <a:t>|</a:t>
            </a:r>
            <a:r>
              <a:rPr lang="en-US" sz="2800" u="sng" dirty="0">
                <a:ea typeface="Times New Roman" panose="02020603050405020304" pitchFamily="18" charset="0"/>
                <a:sym typeface="Wingdings" panose="05000000000000000000" pitchFamily="2" charset="2"/>
              </a:rPr>
              <a:t> z</a:t>
            </a:r>
            <a:endParaRPr lang="en-US" sz="2800" u="sng" dirty="0">
              <a:ea typeface="Times New Roman" panose="02020603050405020304" pitchFamily="18" charset="0"/>
            </a:endParaRP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Tree>
    <p:extLst>
      <p:ext uri="{BB962C8B-B14F-4D97-AF65-F5344CB8AC3E}">
        <p14:creationId xmlns:p14="http://schemas.microsoft.com/office/powerpoint/2010/main" val="1751973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2302584" y="1693779"/>
            <a:ext cx="7870115" cy="675547"/>
          </a:xfrm>
          <a:prstGeom prst="rect">
            <a:avLst/>
          </a:prstGeom>
        </p:spPr>
        <p:txBody>
          <a:bodyPr vert="horz" wrap="square" lIns="0" tIns="10646" rIns="0" bIns="0" rtlCol="0" anchor="ctr">
            <a:spAutoFit/>
          </a:bodyPr>
          <a:lstStyle/>
          <a:p>
            <a:pPr algn="ctr"/>
            <a:r>
              <a:rPr lang="en-US" sz="4800" b="1" kern="0" dirty="0" smtClean="0"/>
              <a:t>NON-TERMINAL</a:t>
            </a:r>
            <a:endParaRPr lang="en-US" sz="4800" b="1" kern="0" dirty="0">
              <a:latin typeface="+mj-lt"/>
            </a:endParaRPr>
          </a:p>
        </p:txBody>
      </p:sp>
      <p:sp>
        <p:nvSpPr>
          <p:cNvPr id="50" name="Rectangle 49"/>
          <p:cNvSpPr/>
          <p:nvPr/>
        </p:nvSpPr>
        <p:spPr>
          <a:xfrm>
            <a:off x="597759" y="2304628"/>
            <a:ext cx="10751486" cy="4401205"/>
          </a:xfrm>
          <a:prstGeom prst="rect">
            <a:avLst/>
          </a:prstGeom>
        </p:spPr>
        <p:txBody>
          <a:bodyPr wrap="square">
            <a:spAutoFit/>
          </a:bodyPr>
          <a:lstStyle/>
          <a:p>
            <a:pPr marL="457200" indent="-457200">
              <a:buFont typeface="Arial" panose="020B0604020202020204" pitchFamily="34" charset="0"/>
              <a:buChar char="•"/>
            </a:pPr>
            <a:r>
              <a:rPr lang="en-US" sz="2800" dirty="0" smtClean="0">
                <a:ea typeface="Times New Roman" panose="02020603050405020304" pitchFamily="18" charset="0"/>
              </a:rPr>
              <a:t>A set of non-terminal symbols, which are placeholders for patterns of the terminal symbols that can be generated by the non terminal symbols.</a:t>
            </a:r>
          </a:p>
          <a:p>
            <a:pPr marL="457200" indent="-457200">
              <a:buFont typeface="Arial" panose="020B0604020202020204" pitchFamily="34" charset="0"/>
              <a:buChar char="•"/>
            </a:pPr>
            <a:r>
              <a:rPr lang="en-US" sz="2800" dirty="0" smtClean="0">
                <a:ea typeface="Times New Roman" panose="02020603050405020304" pitchFamily="18" charset="0"/>
              </a:rPr>
              <a:t>Starting symbols should be the Non-terminal. It starts the grammar but never ever repeat in grammar.</a:t>
            </a:r>
          </a:p>
          <a:p>
            <a:pPr marL="457200" indent="-457200">
              <a:buFont typeface="Arial" panose="020B0604020202020204" pitchFamily="34" charset="0"/>
              <a:buChar char="•"/>
            </a:pPr>
            <a:r>
              <a:rPr lang="en-US" sz="2800" dirty="0" smtClean="0">
                <a:ea typeface="Times New Roman" panose="02020603050405020304" pitchFamily="18" charset="0"/>
              </a:rPr>
              <a:t>Non terminals are basically divide or break themselves till it reaches to terminals.</a:t>
            </a:r>
          </a:p>
          <a:p>
            <a:pPr marL="457200" indent="-457200">
              <a:buFont typeface="Arial" panose="020B0604020202020204" pitchFamily="34" charset="0"/>
              <a:buChar char="•"/>
            </a:pPr>
            <a:r>
              <a:rPr lang="en-US" sz="2800" dirty="0" smtClean="0">
                <a:ea typeface="Times New Roman" panose="02020603050405020304" pitchFamily="18" charset="0"/>
              </a:rPr>
              <a:t>Non terminals can be on left or right hand side. </a:t>
            </a:r>
          </a:p>
          <a:p>
            <a:pPr marL="457200" indent="-457200">
              <a:buFont typeface="Arial" panose="020B0604020202020204" pitchFamily="34" charset="0"/>
              <a:buChar char="•"/>
            </a:pPr>
            <a:r>
              <a:rPr lang="en-US" sz="2800" dirty="0" smtClean="0">
                <a:ea typeface="Times New Roman" panose="02020603050405020304" pitchFamily="18" charset="0"/>
              </a:rPr>
              <a:t>Non terminals are not carrying a meaning, at the time of defining them till they ends up with terminals.</a:t>
            </a:r>
          </a:p>
        </p:txBody>
      </p:sp>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Tree>
    <p:extLst>
      <p:ext uri="{BB962C8B-B14F-4D97-AF65-F5344CB8AC3E}">
        <p14:creationId xmlns:p14="http://schemas.microsoft.com/office/powerpoint/2010/main" val="3638915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2640</TotalTime>
  <Words>1427</Words>
  <Application>Microsoft Office PowerPoint</Application>
  <PresentationFormat>Widescreen</PresentationFormat>
  <Paragraphs>339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INTRODUCTION TO CONTEXT FREE GRAMMER</vt:lpstr>
      <vt:lpstr>Context Free Grammar</vt:lpstr>
      <vt:lpstr>Context Free Grammar</vt:lpstr>
      <vt:lpstr>START SYMBOL</vt:lpstr>
      <vt:lpstr>PRODUCTION RULES</vt:lpstr>
      <vt:lpstr>PRODUCTION RULES</vt:lpstr>
      <vt:lpstr>TERMINAL</vt:lpstr>
      <vt:lpstr>TERMINAL</vt:lpstr>
      <vt:lpstr>NON-TERMINAL</vt:lpstr>
      <vt:lpstr>NON-TERMINAL</vt:lpstr>
      <vt:lpstr>Context Free Grammar</vt:lpstr>
      <vt:lpstr>Context Free Grammar</vt:lpstr>
      <vt:lpstr>Context Free Grammar</vt:lpstr>
      <vt:lpstr>Context Free Grammar</vt:lpstr>
      <vt:lpstr>Context Free Grammar</vt:lpstr>
      <vt:lpstr>GENERATION OF DERIVATION TREE</vt:lpstr>
      <vt:lpstr>GENERATION OF DERIVATION TREE</vt:lpstr>
      <vt:lpstr>GENERATION OF DERIVATION TREE</vt:lpstr>
      <vt:lpstr>GENERATION OF DERIVATION TREE</vt:lpstr>
      <vt:lpstr>VERY SIMPLE LANGUAGE (VSL)</vt:lpstr>
      <vt:lpstr>VERY SIMPLE LANGUAGE (VSL)</vt:lpstr>
      <vt:lpstr>VERY SIMPLE LANGUAGE (VSL)</vt:lpstr>
      <vt:lpstr>VERY SIMPLE LANGUAGE (VSL)</vt:lpstr>
      <vt:lpstr>VERY SIMPLE LANGUAGE (VSL)</vt:lpstr>
      <vt:lpstr>VERY SIMPLE LANGUAGE (VSL)</vt:lpstr>
      <vt:lpstr>VERY SIMPLE LANGUAGE (VSL)</vt:lpstr>
      <vt:lpstr>VERY SIMPLE LANGUAGE (VSL)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Itrat Jassani</cp:lastModifiedBy>
  <cp:revision>41</cp:revision>
  <dcterms:created xsi:type="dcterms:W3CDTF">2021-02-19T12:42:14Z</dcterms:created>
  <dcterms:modified xsi:type="dcterms:W3CDTF">2021-03-01T07:33:04Z</dcterms:modified>
</cp:coreProperties>
</file>