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6" r:id="rId3"/>
    <p:sldId id="327" r:id="rId4"/>
    <p:sldId id="328" r:id="rId5"/>
    <p:sldId id="338" r:id="rId6"/>
    <p:sldId id="339" r:id="rId7"/>
    <p:sldId id="340" r:id="rId8"/>
    <p:sldId id="341" r:id="rId9"/>
    <p:sldId id="342" r:id="rId10"/>
    <p:sldId id="343" r:id="rId11"/>
    <p:sldId id="344" r:id="rId12"/>
    <p:sldId id="347" r:id="rId13"/>
    <p:sldId id="348" r:id="rId14"/>
    <p:sldId id="329" r:id="rId15"/>
    <p:sldId id="330" r:id="rId16"/>
    <p:sldId id="345" r:id="rId17"/>
    <p:sldId id="349" r:id="rId18"/>
    <p:sldId id="331" r:id="rId19"/>
    <p:sldId id="332" r:id="rId20"/>
    <p:sldId id="346"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40" d="100"/>
          <a:sy n="40" d="100"/>
        </p:scale>
        <p:origin x="48"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5013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13648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373582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578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39D501-B30C-47E1-A79F-A63D58366B5C}"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7399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9D501-B30C-47E1-A79F-A63D58366B5C}"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1631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9D501-B30C-47E1-A79F-A63D58366B5C}" type="datetimeFigureOut">
              <a:rPr lang="en-US" smtClean="0"/>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9264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9D501-B30C-47E1-A79F-A63D58366B5C}" type="datetimeFigureOut">
              <a:rPr lang="en-US" smtClean="0"/>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60701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9D501-B30C-47E1-A79F-A63D58366B5C}" type="datetimeFigureOut">
              <a:rPr lang="en-US" smtClean="0"/>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689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926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561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D501-B30C-47E1-A79F-A63D58366B5C}" type="datetimeFigureOut">
              <a:rPr lang="en-US" smtClean="0"/>
              <a:t>4/10/2021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B59E6-CDDC-4370-9D6F-D48C94D03408}" type="slidenum">
              <a:rPr lang="en-US" smtClean="0"/>
              <a:t>‹#›</a:t>
            </a:fld>
            <a:endParaRPr lang="en-US"/>
          </a:p>
        </p:txBody>
      </p:sp>
    </p:spTree>
    <p:extLst>
      <p:ext uri="{BB962C8B-B14F-4D97-AF65-F5344CB8AC3E}">
        <p14:creationId xmlns:p14="http://schemas.microsoft.com/office/powerpoint/2010/main" val="274969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40698" y="3054129"/>
            <a:ext cx="11612879" cy="841747"/>
          </a:xfrm>
          <a:prstGeom prst="rect">
            <a:avLst/>
          </a:prstGeom>
        </p:spPr>
        <p:txBody>
          <a:bodyPr vert="horz" wrap="square" lIns="0" tIns="10646" rIns="0" bIns="0" rtlCol="0" anchor="ctr">
            <a:spAutoFit/>
          </a:bodyPr>
          <a:lstStyle/>
          <a:p>
            <a:pPr algn="ctr"/>
            <a:r>
              <a:rPr lang="en-US" sz="6000" b="1" dirty="0" smtClean="0">
                <a:latin typeface="+mj-lt"/>
                <a:ea typeface="Times New Roman" panose="02020603050405020304" pitchFamily="18" charset="0"/>
              </a:rPr>
              <a:t>Left Recursion And Left Factoring</a:t>
            </a:r>
            <a:endParaRPr lang="en-US" sz="6000" b="1" dirty="0">
              <a:latin typeface="+mj-lt"/>
              <a:ea typeface="Times New Roman" panose="02020603050405020304" pitchFamily="18" charset="0"/>
            </a:endParaRPr>
          </a:p>
        </p:txBody>
      </p:sp>
    </p:spTree>
    <p:extLst>
      <p:ext uri="{BB962C8B-B14F-4D97-AF65-F5344CB8AC3E}">
        <p14:creationId xmlns:p14="http://schemas.microsoft.com/office/powerpoint/2010/main" val="365094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1907" y="710417"/>
            <a:ext cx="780504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Elimination of Left Recursion</a:t>
            </a:r>
            <a:endParaRPr lang="en-US" sz="4000" b="1" dirty="0">
              <a:latin typeface="+mj-lt"/>
              <a:ea typeface="Times New Roman" panose="02020603050405020304" pitchFamily="18" charset="0"/>
            </a:endParaRPr>
          </a:p>
        </p:txBody>
      </p:sp>
      <p:sp>
        <p:nvSpPr>
          <p:cNvPr id="50" name="TextBox 49"/>
          <p:cNvSpPr txBox="1"/>
          <p:nvPr/>
        </p:nvSpPr>
        <p:spPr>
          <a:xfrm>
            <a:off x="1467854" y="1778936"/>
            <a:ext cx="9639799" cy="3539430"/>
          </a:xfrm>
          <a:prstGeom prst="rect">
            <a:avLst/>
          </a:prstGeom>
          <a:noFill/>
        </p:spPr>
        <p:txBody>
          <a:bodyPr wrap="square" rtlCol="0">
            <a:spAutoFit/>
          </a:bodyPr>
          <a:lstStyle/>
          <a:p>
            <a:r>
              <a:rPr lang="en-US" sz="2800" dirty="0" smtClean="0"/>
              <a:t>Consider the grammar</a:t>
            </a:r>
          </a:p>
          <a:p>
            <a:endParaRPr lang="en-US" sz="2800" dirty="0"/>
          </a:p>
          <a:p>
            <a:endParaRPr lang="en-US" sz="2800" dirty="0" smtClean="0"/>
          </a:p>
          <a:p>
            <a:endParaRPr lang="en-US" sz="2800" dirty="0"/>
          </a:p>
          <a:p>
            <a:r>
              <a:rPr lang="en-US" sz="2800" dirty="0"/>
              <a:t>We order the </a:t>
            </a:r>
            <a:r>
              <a:rPr lang="en-US" sz="2800" dirty="0" err="1"/>
              <a:t>nonterminals</a:t>
            </a:r>
            <a:r>
              <a:rPr lang="en-US" sz="2800" dirty="0"/>
              <a:t>: S &lt; A. There is no left recursive S-productions. So the next step is to remove S from the right-hand side of the A-productions of the form </a:t>
            </a:r>
            <a:r>
              <a:rPr lang="en-US" sz="2800" dirty="0" smtClean="0"/>
              <a:t>A </a:t>
            </a:r>
            <a:r>
              <a:rPr lang="en-US" sz="2800" dirty="0" smtClean="0">
                <a:sym typeface="Wingdings" panose="05000000000000000000" pitchFamily="2" charset="2"/>
              </a:rPr>
              <a:t> Sa. Hence we obtain</a:t>
            </a:r>
            <a:endParaRPr lang="en-US" sz="2800" dirty="0" smtClean="0"/>
          </a:p>
          <a:p>
            <a:endParaRPr lang="en-US" sz="2800" dirty="0"/>
          </a:p>
        </p:txBody>
      </p:sp>
      <p:pic>
        <p:nvPicPr>
          <p:cNvPr id="54" name="Picture 53"/>
          <p:cNvPicPr>
            <a:picLocks noChangeAspect="1"/>
          </p:cNvPicPr>
          <p:nvPr/>
        </p:nvPicPr>
        <p:blipFill>
          <a:blip r:embed="rId6"/>
          <a:stretch>
            <a:fillRect/>
          </a:stretch>
        </p:blipFill>
        <p:spPr>
          <a:xfrm>
            <a:off x="2945713" y="2207863"/>
            <a:ext cx="2748714" cy="866033"/>
          </a:xfrm>
          <a:prstGeom prst="rect">
            <a:avLst/>
          </a:prstGeom>
        </p:spPr>
      </p:pic>
      <p:pic>
        <p:nvPicPr>
          <p:cNvPr id="55" name="Picture 54"/>
          <p:cNvPicPr>
            <a:picLocks noChangeAspect="1"/>
          </p:cNvPicPr>
          <p:nvPr/>
        </p:nvPicPr>
        <p:blipFill>
          <a:blip r:embed="rId7"/>
          <a:stretch>
            <a:fillRect/>
          </a:stretch>
        </p:blipFill>
        <p:spPr>
          <a:xfrm>
            <a:off x="2945714" y="2818896"/>
            <a:ext cx="3936350" cy="774364"/>
          </a:xfrm>
          <a:prstGeom prst="rect">
            <a:avLst/>
          </a:prstGeom>
        </p:spPr>
      </p:pic>
      <p:pic>
        <p:nvPicPr>
          <p:cNvPr id="57" name="Picture 56"/>
          <p:cNvPicPr>
            <a:picLocks noChangeAspect="1"/>
          </p:cNvPicPr>
          <p:nvPr/>
        </p:nvPicPr>
        <p:blipFill>
          <a:blip r:embed="rId8"/>
          <a:stretch>
            <a:fillRect/>
          </a:stretch>
        </p:blipFill>
        <p:spPr>
          <a:xfrm>
            <a:off x="2945713" y="4890055"/>
            <a:ext cx="2748714" cy="737910"/>
          </a:xfrm>
          <a:prstGeom prst="rect">
            <a:avLst/>
          </a:prstGeom>
        </p:spPr>
      </p:pic>
      <p:pic>
        <p:nvPicPr>
          <p:cNvPr id="58" name="Picture 57"/>
          <p:cNvPicPr>
            <a:picLocks noChangeAspect="1"/>
          </p:cNvPicPr>
          <p:nvPr/>
        </p:nvPicPr>
        <p:blipFill>
          <a:blip r:embed="rId9"/>
          <a:stretch>
            <a:fillRect/>
          </a:stretch>
        </p:blipFill>
        <p:spPr>
          <a:xfrm>
            <a:off x="2945713" y="5647159"/>
            <a:ext cx="4153342" cy="590852"/>
          </a:xfrm>
          <a:prstGeom prst="rect">
            <a:avLst/>
          </a:prstGeom>
        </p:spPr>
      </p:pic>
    </p:spTree>
    <p:extLst>
      <p:ext uri="{BB962C8B-B14F-4D97-AF65-F5344CB8AC3E}">
        <p14:creationId xmlns:p14="http://schemas.microsoft.com/office/powerpoint/2010/main" val="1486009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1907" y="710417"/>
            <a:ext cx="780504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Elimination of Left Recursion</a:t>
            </a:r>
            <a:endParaRPr lang="en-US" sz="4000" b="1" dirty="0">
              <a:latin typeface="+mj-lt"/>
              <a:ea typeface="Times New Roman" panose="02020603050405020304" pitchFamily="18" charset="0"/>
            </a:endParaRPr>
          </a:p>
        </p:txBody>
      </p:sp>
      <p:sp>
        <p:nvSpPr>
          <p:cNvPr id="50" name="TextBox 49"/>
          <p:cNvSpPr txBox="1"/>
          <p:nvPr/>
        </p:nvSpPr>
        <p:spPr>
          <a:xfrm>
            <a:off x="1467854" y="1778936"/>
            <a:ext cx="9639799" cy="523220"/>
          </a:xfrm>
          <a:prstGeom prst="rect">
            <a:avLst/>
          </a:prstGeom>
          <a:noFill/>
        </p:spPr>
        <p:txBody>
          <a:bodyPr wrap="square" rtlCol="0">
            <a:spAutoFit/>
          </a:bodyPr>
          <a:lstStyle/>
          <a:p>
            <a:r>
              <a:rPr lang="en-US" sz="2800" dirty="0" smtClean="0"/>
              <a:t>Then we remove the left recursive A-productions.</a:t>
            </a:r>
            <a:endParaRPr lang="en-US" sz="2800" dirty="0"/>
          </a:p>
        </p:txBody>
      </p:sp>
      <p:pic>
        <p:nvPicPr>
          <p:cNvPr id="52" name="Picture 51"/>
          <p:cNvPicPr>
            <a:picLocks noChangeAspect="1"/>
          </p:cNvPicPr>
          <p:nvPr/>
        </p:nvPicPr>
        <p:blipFill>
          <a:blip r:embed="rId6"/>
          <a:stretch>
            <a:fillRect/>
          </a:stretch>
        </p:blipFill>
        <p:spPr>
          <a:xfrm>
            <a:off x="3429925" y="2617116"/>
            <a:ext cx="4529004" cy="1064043"/>
          </a:xfrm>
          <a:prstGeom prst="rect">
            <a:avLst/>
          </a:prstGeom>
        </p:spPr>
      </p:pic>
      <p:pic>
        <p:nvPicPr>
          <p:cNvPr id="53" name="Picture 52"/>
          <p:cNvPicPr>
            <a:picLocks noChangeAspect="1"/>
          </p:cNvPicPr>
          <p:nvPr/>
        </p:nvPicPr>
        <p:blipFill>
          <a:blip r:embed="rId7"/>
          <a:stretch>
            <a:fillRect/>
          </a:stretch>
        </p:blipFill>
        <p:spPr>
          <a:xfrm>
            <a:off x="3429925" y="3635174"/>
            <a:ext cx="4529004" cy="1152350"/>
          </a:xfrm>
          <a:prstGeom prst="rect">
            <a:avLst/>
          </a:prstGeom>
        </p:spPr>
      </p:pic>
      <p:pic>
        <p:nvPicPr>
          <p:cNvPr id="56" name="Picture 55"/>
          <p:cNvPicPr>
            <a:picLocks noChangeAspect="1"/>
          </p:cNvPicPr>
          <p:nvPr/>
        </p:nvPicPr>
        <p:blipFill>
          <a:blip r:embed="rId8"/>
          <a:stretch>
            <a:fillRect/>
          </a:stretch>
        </p:blipFill>
        <p:spPr>
          <a:xfrm>
            <a:off x="3526177" y="4415399"/>
            <a:ext cx="5841355" cy="1341555"/>
          </a:xfrm>
          <a:prstGeom prst="rect">
            <a:avLst/>
          </a:prstGeom>
        </p:spPr>
      </p:pic>
    </p:spTree>
    <p:extLst>
      <p:ext uri="{BB962C8B-B14F-4D97-AF65-F5344CB8AC3E}">
        <p14:creationId xmlns:p14="http://schemas.microsoft.com/office/powerpoint/2010/main" val="766197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1907" y="710417"/>
            <a:ext cx="780504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Elimination of Left Recursion Example</a:t>
            </a:r>
            <a:endParaRPr lang="en-US" sz="4000" b="1" dirty="0">
              <a:latin typeface="+mj-lt"/>
              <a:ea typeface="Times New Roman" panose="02020603050405020304" pitchFamily="18" charset="0"/>
            </a:endParaRPr>
          </a:p>
        </p:txBody>
      </p:sp>
      <p:sp>
        <p:nvSpPr>
          <p:cNvPr id="50" name="TextBox 49"/>
          <p:cNvSpPr txBox="1"/>
          <p:nvPr/>
        </p:nvSpPr>
        <p:spPr>
          <a:xfrm>
            <a:off x="1467854" y="1778936"/>
            <a:ext cx="9639799" cy="3539430"/>
          </a:xfrm>
          <a:prstGeom prst="rect">
            <a:avLst/>
          </a:prstGeom>
          <a:noFill/>
        </p:spPr>
        <p:txBody>
          <a:bodyPr wrap="square" rtlCol="0">
            <a:spAutoFit/>
          </a:bodyPr>
          <a:lstStyle/>
          <a:p>
            <a:pPr fontAlgn="base"/>
            <a:r>
              <a:rPr lang="en-US" sz="2800" dirty="0"/>
              <a:t>Consider the following grammar and eliminate left recursion-</a:t>
            </a:r>
          </a:p>
          <a:p>
            <a:pPr fontAlgn="base"/>
            <a:r>
              <a:rPr lang="en-US" sz="2800" dirty="0"/>
              <a:t>E → E + E / E x E / </a:t>
            </a:r>
            <a:r>
              <a:rPr lang="en-US" sz="2800" dirty="0" smtClean="0"/>
              <a:t>a</a:t>
            </a:r>
          </a:p>
          <a:p>
            <a:pPr fontAlgn="base"/>
            <a:endParaRPr lang="en-US" sz="2800" dirty="0" smtClean="0"/>
          </a:p>
          <a:p>
            <a:pPr fontAlgn="base"/>
            <a:r>
              <a:rPr lang="en-US" sz="2800" b="1" dirty="0" smtClean="0"/>
              <a:t>Solution</a:t>
            </a:r>
          </a:p>
          <a:p>
            <a:pPr fontAlgn="base"/>
            <a:endParaRPr lang="en-US" sz="2800" b="1" dirty="0" smtClean="0"/>
          </a:p>
          <a:p>
            <a:pPr fontAlgn="base"/>
            <a:r>
              <a:rPr lang="en-US" sz="2800" dirty="0"/>
              <a:t>The grammar after eliminating left recursion </a:t>
            </a:r>
            <a:r>
              <a:rPr lang="en-US" sz="2800" dirty="0" smtClean="0"/>
              <a:t>is:</a:t>
            </a:r>
            <a:endParaRPr lang="en-US" sz="2800" dirty="0"/>
          </a:p>
          <a:p>
            <a:pPr fontAlgn="base"/>
            <a:r>
              <a:rPr lang="en-US" sz="2800" dirty="0"/>
              <a:t>E → </a:t>
            </a:r>
            <a:r>
              <a:rPr lang="en-US" sz="2800" dirty="0" err="1" smtClean="0"/>
              <a:t>aA</a:t>
            </a:r>
            <a:endParaRPr lang="en-US" sz="2800" dirty="0"/>
          </a:p>
          <a:p>
            <a:pPr fontAlgn="base"/>
            <a:r>
              <a:rPr lang="en-US" sz="2800" dirty="0"/>
              <a:t>A → +EA / </a:t>
            </a:r>
            <a:r>
              <a:rPr lang="en-US" sz="2800" dirty="0" err="1"/>
              <a:t>xEA</a:t>
            </a:r>
            <a:r>
              <a:rPr lang="en-US" sz="2800" dirty="0"/>
              <a:t> / ∈</a:t>
            </a:r>
            <a:endParaRPr lang="en-US" sz="2800" dirty="0"/>
          </a:p>
        </p:txBody>
      </p:sp>
    </p:spTree>
    <p:extLst>
      <p:ext uri="{BB962C8B-B14F-4D97-AF65-F5344CB8AC3E}">
        <p14:creationId xmlns:p14="http://schemas.microsoft.com/office/powerpoint/2010/main" val="1868139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1907" y="710417"/>
            <a:ext cx="780504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Elimination of Left Recursion Example</a:t>
            </a:r>
            <a:endParaRPr lang="en-US" sz="4000" b="1" dirty="0">
              <a:latin typeface="+mj-lt"/>
              <a:ea typeface="Times New Roman" panose="02020603050405020304" pitchFamily="18" charset="0"/>
            </a:endParaRPr>
          </a:p>
        </p:txBody>
      </p:sp>
      <p:sp>
        <p:nvSpPr>
          <p:cNvPr id="50" name="TextBox 49"/>
          <p:cNvSpPr txBox="1"/>
          <p:nvPr/>
        </p:nvSpPr>
        <p:spPr>
          <a:xfrm>
            <a:off x="1467854" y="1778936"/>
            <a:ext cx="9639799" cy="4832092"/>
          </a:xfrm>
          <a:prstGeom prst="rect">
            <a:avLst/>
          </a:prstGeom>
          <a:noFill/>
        </p:spPr>
        <p:txBody>
          <a:bodyPr wrap="square" rtlCol="0">
            <a:spAutoFit/>
          </a:bodyPr>
          <a:lstStyle/>
          <a:p>
            <a:pPr fontAlgn="base"/>
            <a:r>
              <a:rPr lang="en-US" sz="2800" dirty="0"/>
              <a:t>Consider the following grammar and eliminate left recursion-</a:t>
            </a:r>
          </a:p>
          <a:p>
            <a:pPr fontAlgn="base"/>
            <a:r>
              <a:rPr lang="de-DE" sz="2800" dirty="0"/>
              <a:t>E → E + T / T</a:t>
            </a:r>
          </a:p>
          <a:p>
            <a:pPr fontAlgn="base"/>
            <a:r>
              <a:rPr lang="de-DE" sz="2800" dirty="0"/>
              <a:t>T → T x F / F</a:t>
            </a:r>
          </a:p>
          <a:p>
            <a:pPr fontAlgn="base"/>
            <a:r>
              <a:rPr lang="de-DE" sz="2800" dirty="0"/>
              <a:t>F → </a:t>
            </a:r>
            <a:r>
              <a:rPr lang="de-DE" sz="2800" dirty="0" smtClean="0"/>
              <a:t>id</a:t>
            </a:r>
            <a:endParaRPr lang="en-US" sz="2800" dirty="0" smtClean="0"/>
          </a:p>
          <a:p>
            <a:pPr fontAlgn="base"/>
            <a:r>
              <a:rPr lang="en-US" sz="2800" b="1" dirty="0" smtClean="0"/>
              <a:t>Solution:</a:t>
            </a:r>
          </a:p>
          <a:p>
            <a:pPr fontAlgn="base"/>
            <a:r>
              <a:rPr lang="en-US" sz="2800" dirty="0"/>
              <a:t>The grammar after eliminating left recursion </a:t>
            </a:r>
            <a:r>
              <a:rPr lang="en-US" sz="2800" dirty="0" smtClean="0"/>
              <a:t>is:</a:t>
            </a:r>
            <a:endParaRPr lang="en-US" sz="2800" dirty="0"/>
          </a:p>
          <a:p>
            <a:pPr fontAlgn="base"/>
            <a:r>
              <a:rPr lang="en-US" sz="2800" dirty="0"/>
              <a:t>E → TE’</a:t>
            </a:r>
          </a:p>
          <a:p>
            <a:pPr fontAlgn="base"/>
            <a:r>
              <a:rPr lang="en-US" sz="2800" dirty="0"/>
              <a:t>E’ → +TE’ / ∈</a:t>
            </a:r>
          </a:p>
          <a:p>
            <a:pPr fontAlgn="base"/>
            <a:r>
              <a:rPr lang="en-US" sz="2800" dirty="0"/>
              <a:t>T → FT’</a:t>
            </a:r>
          </a:p>
          <a:p>
            <a:pPr fontAlgn="base"/>
            <a:r>
              <a:rPr lang="en-US" sz="2800" dirty="0"/>
              <a:t>T’ → </a:t>
            </a:r>
            <a:r>
              <a:rPr lang="en-US" sz="2800" dirty="0" err="1"/>
              <a:t>xFT</a:t>
            </a:r>
            <a:r>
              <a:rPr lang="en-US" sz="2800" dirty="0"/>
              <a:t>’ / ∈</a:t>
            </a:r>
          </a:p>
          <a:p>
            <a:pPr fontAlgn="base"/>
            <a:r>
              <a:rPr lang="en-US" sz="2800" dirty="0"/>
              <a:t>F → id</a:t>
            </a:r>
          </a:p>
        </p:txBody>
      </p:sp>
    </p:spTree>
    <p:extLst>
      <p:ext uri="{BB962C8B-B14F-4D97-AF65-F5344CB8AC3E}">
        <p14:creationId xmlns:p14="http://schemas.microsoft.com/office/powerpoint/2010/main" val="3960017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021891"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Left Factoring</a:t>
            </a:r>
            <a:endParaRPr lang="en-US" sz="4000" b="1" dirty="0">
              <a:latin typeface="+mj-lt"/>
              <a:ea typeface="Times New Roman" panose="02020603050405020304" pitchFamily="18" charset="0"/>
            </a:endParaRPr>
          </a:p>
        </p:txBody>
      </p:sp>
      <p:sp>
        <p:nvSpPr>
          <p:cNvPr id="50" name="TextBox 49"/>
          <p:cNvSpPr txBox="1"/>
          <p:nvPr/>
        </p:nvSpPr>
        <p:spPr>
          <a:xfrm>
            <a:off x="1303020" y="2237874"/>
            <a:ext cx="10048999" cy="3539430"/>
          </a:xfrm>
          <a:prstGeom prst="rect">
            <a:avLst/>
          </a:prstGeom>
          <a:noFill/>
        </p:spPr>
        <p:txBody>
          <a:bodyPr wrap="square" rtlCol="0">
            <a:spAutoFit/>
          </a:bodyPr>
          <a:lstStyle/>
          <a:p>
            <a:r>
              <a:rPr lang="en-US" sz="2800" dirty="0"/>
              <a:t>Left factoring is a grammar transformation that is useful for producing a grammar suitable for predictive, or top-down, parsing. When the choice between two alternative A-productions is not clear, we may be able to rewrite the productions to defer the decision until enough of the input has been seen that we can make the right choice. </a:t>
            </a:r>
            <a:endParaRPr lang="en-US" sz="2800" dirty="0" smtClean="0"/>
          </a:p>
          <a:p>
            <a:r>
              <a:rPr lang="en-US" sz="2800" dirty="0" smtClean="0"/>
              <a:t>For example, if we have the two productions</a:t>
            </a:r>
          </a:p>
          <a:p>
            <a:r>
              <a:rPr lang="en-US" sz="2800" dirty="0"/>
              <a:t> </a:t>
            </a:r>
            <a:r>
              <a:rPr lang="en-US" sz="2800" dirty="0" err="1" smtClean="0"/>
              <a:t>stmt</a:t>
            </a:r>
            <a:r>
              <a:rPr lang="en-US" sz="2800" dirty="0" smtClean="0"/>
              <a:t> </a:t>
            </a:r>
            <a:r>
              <a:rPr lang="en-US" sz="2800" dirty="0" smtClean="0">
                <a:sym typeface="Wingdings" panose="05000000000000000000" pitchFamily="2" charset="2"/>
              </a:rPr>
              <a:t> </a:t>
            </a:r>
            <a:r>
              <a:rPr lang="en-US" sz="2800" b="1" dirty="0" smtClean="0">
                <a:sym typeface="Wingdings" panose="05000000000000000000" pitchFamily="2" charset="2"/>
              </a:rPr>
              <a:t>if</a:t>
            </a:r>
            <a:r>
              <a:rPr lang="en-US" sz="2800" dirty="0" smtClean="0">
                <a:sym typeface="Wingdings" panose="05000000000000000000" pitchFamily="2" charset="2"/>
              </a:rPr>
              <a:t> expr </a:t>
            </a:r>
            <a:r>
              <a:rPr lang="en-US" sz="2800" b="1" dirty="0" smtClean="0">
                <a:sym typeface="Wingdings" panose="05000000000000000000" pitchFamily="2" charset="2"/>
              </a:rPr>
              <a:t>then</a:t>
            </a:r>
            <a:r>
              <a:rPr lang="en-US" sz="2800" dirty="0" smtClean="0">
                <a:sym typeface="Wingdings" panose="05000000000000000000" pitchFamily="2" charset="2"/>
              </a:rPr>
              <a:t> </a:t>
            </a:r>
            <a:r>
              <a:rPr lang="en-US" sz="2800" dirty="0" err="1" smtClean="0">
                <a:sym typeface="Wingdings" panose="05000000000000000000" pitchFamily="2" charset="2"/>
              </a:rPr>
              <a:t>stmt</a:t>
            </a:r>
            <a:r>
              <a:rPr lang="en-US" sz="2800" dirty="0" smtClean="0">
                <a:sym typeface="Wingdings" panose="05000000000000000000" pitchFamily="2" charset="2"/>
              </a:rPr>
              <a:t> </a:t>
            </a:r>
            <a:r>
              <a:rPr lang="en-US" sz="2800" b="1" dirty="0" smtClean="0">
                <a:sym typeface="Wingdings" panose="05000000000000000000" pitchFamily="2" charset="2"/>
              </a:rPr>
              <a:t>else</a:t>
            </a:r>
            <a:r>
              <a:rPr lang="en-US" sz="2800" dirty="0" smtClean="0">
                <a:sym typeface="Wingdings" panose="05000000000000000000" pitchFamily="2" charset="2"/>
              </a:rPr>
              <a:t> </a:t>
            </a:r>
            <a:r>
              <a:rPr lang="en-US" sz="2800" dirty="0" err="1" smtClean="0">
                <a:sym typeface="Wingdings" panose="05000000000000000000" pitchFamily="2" charset="2"/>
              </a:rPr>
              <a:t>stmt</a:t>
            </a:r>
            <a:r>
              <a:rPr lang="en-US" sz="2800" dirty="0" smtClean="0">
                <a:sym typeface="Wingdings" panose="05000000000000000000" pitchFamily="2" charset="2"/>
              </a:rPr>
              <a:t> | </a:t>
            </a:r>
            <a:r>
              <a:rPr lang="en-US" sz="2800" b="1" dirty="0" smtClean="0">
                <a:sym typeface="Wingdings" panose="05000000000000000000" pitchFamily="2" charset="2"/>
              </a:rPr>
              <a:t>if</a:t>
            </a:r>
            <a:r>
              <a:rPr lang="en-US" sz="2800" dirty="0" smtClean="0">
                <a:sym typeface="Wingdings" panose="05000000000000000000" pitchFamily="2" charset="2"/>
              </a:rPr>
              <a:t> expr </a:t>
            </a:r>
            <a:r>
              <a:rPr lang="en-US" sz="2800" b="1" dirty="0" smtClean="0">
                <a:sym typeface="Wingdings" panose="05000000000000000000" pitchFamily="2" charset="2"/>
              </a:rPr>
              <a:t>then</a:t>
            </a:r>
            <a:r>
              <a:rPr lang="en-US" sz="2800" dirty="0" smtClean="0">
                <a:sym typeface="Wingdings" panose="05000000000000000000" pitchFamily="2" charset="2"/>
              </a:rPr>
              <a:t> </a:t>
            </a:r>
            <a:r>
              <a:rPr lang="en-US" sz="2800" dirty="0" err="1" smtClean="0">
                <a:sym typeface="Wingdings" panose="05000000000000000000" pitchFamily="2" charset="2"/>
              </a:rPr>
              <a:t>stmt</a:t>
            </a:r>
            <a:endParaRPr lang="en-US" sz="2800" dirty="0" smtClean="0">
              <a:sym typeface="Wingdings" panose="05000000000000000000" pitchFamily="2" charset="2"/>
            </a:endParaRPr>
          </a:p>
        </p:txBody>
      </p:sp>
    </p:spTree>
    <p:extLst>
      <p:ext uri="{BB962C8B-B14F-4D97-AF65-F5344CB8AC3E}">
        <p14:creationId xmlns:p14="http://schemas.microsoft.com/office/powerpoint/2010/main" val="4077302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901576"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a:t>
            </a:r>
            <a:endParaRPr lang="en-US" sz="4000" b="1" dirty="0">
              <a:latin typeface="+mj-lt"/>
              <a:ea typeface="Times New Roman" panose="02020603050405020304" pitchFamily="18" charset="0"/>
            </a:endParaRPr>
          </a:p>
        </p:txBody>
      </p:sp>
      <p:sp>
        <p:nvSpPr>
          <p:cNvPr id="50" name="TextBox 49"/>
          <p:cNvSpPr txBox="1"/>
          <p:nvPr/>
        </p:nvSpPr>
        <p:spPr>
          <a:xfrm>
            <a:off x="962524" y="1855577"/>
            <a:ext cx="10801345" cy="4832092"/>
          </a:xfrm>
          <a:prstGeom prst="rect">
            <a:avLst/>
          </a:prstGeom>
          <a:noFill/>
        </p:spPr>
        <p:txBody>
          <a:bodyPr wrap="square" rtlCol="0">
            <a:spAutoFit/>
          </a:bodyPr>
          <a:lstStyle/>
          <a:p>
            <a:r>
              <a:rPr lang="en-US" sz="2800" dirty="0"/>
              <a:t>The following grammar abstracts the "dangling-else" </a:t>
            </a:r>
            <a:r>
              <a:rPr lang="en-US" sz="2800" dirty="0" smtClean="0"/>
              <a:t>problem</a:t>
            </a:r>
            <a:r>
              <a:rPr lang="en-US" sz="2800" dirty="0"/>
              <a:t>: </a:t>
            </a:r>
          </a:p>
          <a:p>
            <a:r>
              <a:rPr lang="en-US" sz="2800" dirty="0" smtClean="0"/>
              <a:t>S </a:t>
            </a:r>
            <a:r>
              <a:rPr lang="en-US" sz="2800" dirty="0" smtClean="0">
                <a:sym typeface="Wingdings" panose="05000000000000000000" pitchFamily="2" charset="2"/>
              </a:rPr>
              <a:t> </a:t>
            </a:r>
            <a:r>
              <a:rPr lang="en-US" sz="2800" dirty="0" err="1" smtClean="0">
                <a:sym typeface="Wingdings" panose="05000000000000000000" pitchFamily="2" charset="2"/>
              </a:rPr>
              <a:t>i</a:t>
            </a:r>
            <a:r>
              <a:rPr lang="en-US" sz="2800" dirty="0" smtClean="0">
                <a:sym typeface="Wingdings" panose="05000000000000000000" pitchFamily="2" charset="2"/>
              </a:rPr>
              <a:t> E t S | </a:t>
            </a:r>
            <a:r>
              <a:rPr lang="en-US" sz="2800" dirty="0" err="1" smtClean="0">
                <a:sym typeface="Wingdings" panose="05000000000000000000" pitchFamily="2" charset="2"/>
              </a:rPr>
              <a:t>i</a:t>
            </a:r>
            <a:r>
              <a:rPr lang="en-US" sz="2800" dirty="0" smtClean="0">
                <a:sym typeface="Wingdings" panose="05000000000000000000" pitchFamily="2" charset="2"/>
              </a:rPr>
              <a:t> E t S e S | a</a:t>
            </a:r>
          </a:p>
          <a:p>
            <a:r>
              <a:rPr lang="en-US" sz="2800" dirty="0" smtClean="0">
                <a:sym typeface="Wingdings" panose="05000000000000000000" pitchFamily="2" charset="2"/>
              </a:rPr>
              <a:t>E  b</a:t>
            </a:r>
          </a:p>
          <a:p>
            <a:r>
              <a:rPr lang="en-US" sz="2800" dirty="0" smtClean="0"/>
              <a:t>Here</a:t>
            </a:r>
            <a:r>
              <a:rPr lang="en-US" sz="2800" dirty="0"/>
              <a:t>, </a:t>
            </a:r>
            <a:r>
              <a:rPr lang="en-US" sz="2800" dirty="0" err="1"/>
              <a:t>i</a:t>
            </a:r>
            <a:r>
              <a:rPr lang="en-US" sz="2800" dirty="0"/>
              <a:t>, t, and e stand for if, then, and else; E and S stand for "conditional </a:t>
            </a:r>
            <a:r>
              <a:rPr lang="en-US" sz="2800" dirty="0" smtClean="0"/>
              <a:t>expression</a:t>
            </a:r>
            <a:r>
              <a:rPr lang="en-US" sz="2800" dirty="0"/>
              <a:t>" and "statement." Left-factored, this grammar becomes: </a:t>
            </a:r>
          </a:p>
          <a:p>
            <a:r>
              <a:rPr lang="en-US" sz="2800" dirty="0" smtClean="0"/>
              <a:t>S </a:t>
            </a:r>
            <a:r>
              <a:rPr lang="en-US" sz="2800" dirty="0" smtClean="0">
                <a:sym typeface="Wingdings" panose="05000000000000000000" pitchFamily="2" charset="2"/>
              </a:rPr>
              <a:t> </a:t>
            </a:r>
            <a:r>
              <a:rPr lang="en-US" sz="2800" dirty="0" err="1" smtClean="0">
                <a:sym typeface="Wingdings" panose="05000000000000000000" pitchFamily="2" charset="2"/>
              </a:rPr>
              <a:t>i</a:t>
            </a:r>
            <a:r>
              <a:rPr lang="en-US" sz="2800" dirty="0" smtClean="0">
                <a:sym typeface="Wingdings" panose="05000000000000000000" pitchFamily="2" charset="2"/>
              </a:rPr>
              <a:t> E t S </a:t>
            </a:r>
            <a:r>
              <a:rPr lang="en-US" sz="2800" dirty="0" err="1" smtClean="0">
                <a:sym typeface="Wingdings" panose="05000000000000000000" pitchFamily="2" charset="2"/>
              </a:rPr>
              <a:t>S</a:t>
            </a:r>
            <a:r>
              <a:rPr lang="en-US" sz="2800" dirty="0" smtClean="0">
                <a:sym typeface="Wingdings" panose="05000000000000000000" pitchFamily="2" charset="2"/>
              </a:rPr>
              <a:t>’ | a</a:t>
            </a:r>
          </a:p>
          <a:p>
            <a:r>
              <a:rPr lang="en-US" sz="2800" dirty="0" smtClean="0">
                <a:sym typeface="Wingdings" panose="05000000000000000000" pitchFamily="2" charset="2"/>
              </a:rPr>
              <a:t>S’  e S | </a:t>
            </a:r>
            <a:r>
              <a:rPr lang="en-US" sz="2800" dirty="0" smtClean="0"/>
              <a:t>∈</a:t>
            </a:r>
          </a:p>
          <a:p>
            <a:r>
              <a:rPr lang="en-US" sz="2800" dirty="0" smtClean="0"/>
              <a:t>Thus</a:t>
            </a:r>
            <a:r>
              <a:rPr lang="en-US" sz="2800" dirty="0"/>
              <a:t>, we may expand S to </a:t>
            </a:r>
            <a:r>
              <a:rPr lang="en-US" sz="2800" dirty="0" err="1"/>
              <a:t>iEtSS</a:t>
            </a:r>
            <a:r>
              <a:rPr lang="en-US" sz="2800" dirty="0"/>
              <a:t>' on input </a:t>
            </a:r>
            <a:r>
              <a:rPr lang="en-US" sz="2800" dirty="0" err="1"/>
              <a:t>i</a:t>
            </a:r>
            <a:r>
              <a:rPr lang="en-US" sz="2800" dirty="0"/>
              <a:t>, and wait until </a:t>
            </a:r>
            <a:r>
              <a:rPr lang="en-US" sz="2800" dirty="0" err="1" smtClean="0"/>
              <a:t>iEtS</a:t>
            </a:r>
            <a:r>
              <a:rPr lang="en-US" sz="2800" dirty="0" smtClean="0"/>
              <a:t> </a:t>
            </a:r>
            <a:r>
              <a:rPr lang="en-US" sz="2800" dirty="0"/>
              <a:t>has been </a:t>
            </a:r>
          </a:p>
          <a:p>
            <a:r>
              <a:rPr lang="en-US" sz="2800" dirty="0"/>
              <a:t>seen to decide whether to expand </a:t>
            </a:r>
            <a:r>
              <a:rPr lang="en-US" sz="2800" dirty="0" smtClean="0"/>
              <a:t>S' </a:t>
            </a:r>
            <a:r>
              <a:rPr lang="en-US" sz="2800" dirty="0"/>
              <a:t>to </a:t>
            </a:r>
            <a:r>
              <a:rPr lang="en-US" sz="2800" dirty="0" err="1" smtClean="0"/>
              <a:t>eS</a:t>
            </a:r>
            <a:r>
              <a:rPr lang="en-US" sz="2800" dirty="0" smtClean="0"/>
              <a:t> </a:t>
            </a:r>
            <a:r>
              <a:rPr lang="en-US" sz="2800" dirty="0"/>
              <a:t>or to </a:t>
            </a:r>
            <a:r>
              <a:rPr lang="en-US" sz="2800" dirty="0" smtClean="0"/>
              <a:t>∈. </a:t>
            </a:r>
            <a:r>
              <a:rPr lang="en-US" sz="2800" dirty="0"/>
              <a:t>Of course, these grammars </a:t>
            </a:r>
            <a:r>
              <a:rPr lang="en-US" sz="2800" dirty="0" smtClean="0"/>
              <a:t>are </a:t>
            </a:r>
            <a:r>
              <a:rPr lang="en-US" sz="2800" dirty="0"/>
              <a:t>both ambiguous, and on input e, it will not be clear which alternative for </a:t>
            </a:r>
            <a:r>
              <a:rPr lang="en-US" sz="2800" dirty="0" smtClean="0"/>
              <a:t>S' </a:t>
            </a:r>
            <a:r>
              <a:rPr lang="en-US" sz="2800" dirty="0"/>
              <a:t>should be chosen.</a:t>
            </a:r>
          </a:p>
        </p:txBody>
      </p:sp>
    </p:spTree>
    <p:extLst>
      <p:ext uri="{BB962C8B-B14F-4D97-AF65-F5344CB8AC3E}">
        <p14:creationId xmlns:p14="http://schemas.microsoft.com/office/powerpoint/2010/main" val="2574363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815974"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Left Factoring Example</a:t>
            </a:r>
            <a:endParaRPr lang="en-US" sz="4000" b="1" dirty="0">
              <a:latin typeface="+mj-lt"/>
              <a:ea typeface="Times New Roman" panose="02020603050405020304" pitchFamily="18" charset="0"/>
            </a:endParaRPr>
          </a:p>
        </p:txBody>
      </p:sp>
      <p:pic>
        <p:nvPicPr>
          <p:cNvPr id="51" name="Picture 50"/>
          <p:cNvPicPr>
            <a:picLocks noChangeAspect="1"/>
          </p:cNvPicPr>
          <p:nvPr/>
        </p:nvPicPr>
        <p:blipFill>
          <a:blip r:embed="rId6"/>
          <a:stretch>
            <a:fillRect/>
          </a:stretch>
        </p:blipFill>
        <p:spPr>
          <a:xfrm>
            <a:off x="190695" y="2423360"/>
            <a:ext cx="11712886" cy="3279608"/>
          </a:xfrm>
          <a:prstGeom prst="rect">
            <a:avLst/>
          </a:prstGeom>
        </p:spPr>
      </p:pic>
    </p:spTree>
    <p:extLst>
      <p:ext uri="{BB962C8B-B14F-4D97-AF65-F5344CB8AC3E}">
        <p14:creationId xmlns:p14="http://schemas.microsoft.com/office/powerpoint/2010/main" val="3315529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815974"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Left Factoring Example</a:t>
            </a:r>
            <a:endParaRPr lang="en-US" sz="4000" b="1" dirty="0">
              <a:latin typeface="+mj-lt"/>
              <a:ea typeface="Times New Roman" panose="02020603050405020304" pitchFamily="18" charset="0"/>
            </a:endParaRPr>
          </a:p>
        </p:txBody>
      </p:sp>
      <p:sp>
        <p:nvSpPr>
          <p:cNvPr id="50" name="TextBox 49"/>
          <p:cNvSpPr txBox="1"/>
          <p:nvPr/>
        </p:nvSpPr>
        <p:spPr>
          <a:xfrm>
            <a:off x="1058779" y="1876929"/>
            <a:ext cx="10212088" cy="4893647"/>
          </a:xfrm>
          <a:prstGeom prst="rect">
            <a:avLst/>
          </a:prstGeom>
          <a:noFill/>
        </p:spPr>
        <p:txBody>
          <a:bodyPr wrap="square" rtlCol="0">
            <a:spAutoFit/>
          </a:bodyPr>
          <a:lstStyle/>
          <a:p>
            <a:r>
              <a:rPr lang="en-US" sz="2600" dirty="0"/>
              <a:t>Do left factoring in the following grammar-</a:t>
            </a:r>
          </a:p>
          <a:p>
            <a:r>
              <a:rPr lang="en-US" sz="2600" dirty="0"/>
              <a:t>A → </a:t>
            </a:r>
            <a:r>
              <a:rPr lang="en-US" sz="2600" dirty="0" err="1"/>
              <a:t>aAB</a:t>
            </a:r>
            <a:r>
              <a:rPr lang="en-US" sz="2600" dirty="0"/>
              <a:t> / </a:t>
            </a:r>
            <a:r>
              <a:rPr lang="en-US" sz="2600" dirty="0" err="1"/>
              <a:t>aBc</a:t>
            </a:r>
            <a:r>
              <a:rPr lang="en-US" sz="2600" dirty="0"/>
              <a:t> / </a:t>
            </a:r>
            <a:r>
              <a:rPr lang="en-US" sz="2600" dirty="0" err="1"/>
              <a:t>aAc</a:t>
            </a:r>
            <a:endParaRPr lang="en-US" sz="2600" dirty="0"/>
          </a:p>
          <a:p>
            <a:r>
              <a:rPr lang="en-US" sz="2600" dirty="0" smtClean="0"/>
              <a:t>Solution-</a:t>
            </a:r>
            <a:endParaRPr lang="en-US" sz="2600" dirty="0"/>
          </a:p>
          <a:p>
            <a:r>
              <a:rPr lang="en-US" sz="2600" dirty="0"/>
              <a:t>Step-01:</a:t>
            </a:r>
          </a:p>
          <a:p>
            <a:r>
              <a:rPr lang="en-US" sz="2600" dirty="0"/>
              <a:t>A → </a:t>
            </a:r>
            <a:r>
              <a:rPr lang="en-US" sz="2600" dirty="0" err="1"/>
              <a:t>aA</a:t>
            </a:r>
            <a:r>
              <a:rPr lang="en-US" sz="2600" dirty="0"/>
              <a:t>’</a:t>
            </a:r>
          </a:p>
          <a:p>
            <a:r>
              <a:rPr lang="en-US" sz="2600" dirty="0"/>
              <a:t>A’ → AB / </a:t>
            </a:r>
            <a:r>
              <a:rPr lang="en-US" sz="2600" dirty="0" err="1"/>
              <a:t>Bc</a:t>
            </a:r>
            <a:r>
              <a:rPr lang="en-US" sz="2600" dirty="0"/>
              <a:t> / Ac</a:t>
            </a:r>
          </a:p>
          <a:p>
            <a:r>
              <a:rPr lang="en-US" sz="2600" dirty="0"/>
              <a:t>Again, this is a grammar with common prefixes</a:t>
            </a:r>
            <a:r>
              <a:rPr lang="en-US" sz="2600" dirty="0" smtClean="0"/>
              <a:t>.</a:t>
            </a:r>
            <a:endParaRPr lang="en-US" sz="2600" dirty="0"/>
          </a:p>
          <a:p>
            <a:r>
              <a:rPr lang="en-US" sz="2600" dirty="0"/>
              <a:t>Step-02:</a:t>
            </a:r>
          </a:p>
          <a:p>
            <a:r>
              <a:rPr lang="en-US" sz="2600" dirty="0"/>
              <a:t>A → </a:t>
            </a:r>
            <a:r>
              <a:rPr lang="en-US" sz="2600" dirty="0" err="1"/>
              <a:t>aA</a:t>
            </a:r>
            <a:r>
              <a:rPr lang="en-US" sz="2600" dirty="0"/>
              <a:t>’</a:t>
            </a:r>
          </a:p>
          <a:p>
            <a:r>
              <a:rPr lang="en-US" sz="2600" dirty="0"/>
              <a:t>A’ → AD / </a:t>
            </a:r>
            <a:r>
              <a:rPr lang="en-US" sz="2600" dirty="0" err="1"/>
              <a:t>Bc</a:t>
            </a:r>
            <a:endParaRPr lang="en-US" sz="2600" dirty="0"/>
          </a:p>
          <a:p>
            <a:r>
              <a:rPr lang="en-US" sz="2600" dirty="0"/>
              <a:t>D → B / </a:t>
            </a:r>
            <a:r>
              <a:rPr lang="en-US" sz="2600" dirty="0" smtClean="0"/>
              <a:t>c</a:t>
            </a:r>
            <a:endParaRPr lang="en-US" sz="2600" dirty="0"/>
          </a:p>
          <a:p>
            <a:r>
              <a:rPr lang="en-US" sz="2600" dirty="0"/>
              <a:t>This is a left factored grammar.</a:t>
            </a:r>
          </a:p>
        </p:txBody>
      </p:sp>
    </p:spTree>
    <p:extLst>
      <p:ext uri="{BB962C8B-B14F-4D97-AF65-F5344CB8AC3E}">
        <p14:creationId xmlns:p14="http://schemas.microsoft.com/office/powerpoint/2010/main" val="1519443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95658" y="710417"/>
            <a:ext cx="9103707"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Transition Diagrams for Predictive Parsers</a:t>
            </a:r>
            <a:endParaRPr lang="en-US" sz="4000" b="1" dirty="0">
              <a:latin typeface="+mj-lt"/>
              <a:ea typeface="Times New Roman" panose="02020603050405020304" pitchFamily="18" charset="0"/>
            </a:endParaRPr>
          </a:p>
        </p:txBody>
      </p:sp>
      <p:sp>
        <p:nvSpPr>
          <p:cNvPr id="50" name="TextBox 49"/>
          <p:cNvSpPr txBox="1"/>
          <p:nvPr/>
        </p:nvSpPr>
        <p:spPr>
          <a:xfrm>
            <a:off x="1303021" y="2045371"/>
            <a:ext cx="10172092" cy="4524315"/>
          </a:xfrm>
          <a:prstGeom prst="rect">
            <a:avLst/>
          </a:prstGeom>
          <a:noFill/>
        </p:spPr>
        <p:txBody>
          <a:bodyPr wrap="square" rtlCol="0">
            <a:spAutoFit/>
          </a:bodyPr>
          <a:lstStyle/>
          <a:p>
            <a:r>
              <a:rPr lang="en-US" sz="3200" dirty="0"/>
              <a:t>Transition diagrams are useful for visualizing predictive parsers.</a:t>
            </a:r>
          </a:p>
          <a:p>
            <a:r>
              <a:rPr lang="en-US" sz="3200" dirty="0"/>
              <a:t>Transition diagrams for predictive parsers differ from those for lexical analyzers. Parsers have one diagram for </a:t>
            </a:r>
            <a:r>
              <a:rPr lang="en-US" sz="3200" dirty="0" smtClean="0"/>
              <a:t>each nonterminal</a:t>
            </a:r>
            <a:r>
              <a:rPr lang="en-US" sz="3200" dirty="0"/>
              <a:t>. The labels of </a:t>
            </a:r>
            <a:r>
              <a:rPr lang="en-US" sz="3200" dirty="0" smtClean="0"/>
              <a:t>edges </a:t>
            </a:r>
            <a:r>
              <a:rPr lang="en-US" sz="3200" dirty="0"/>
              <a:t>can be tokens or </a:t>
            </a:r>
            <a:r>
              <a:rPr lang="en-US" sz="3200" dirty="0" err="1"/>
              <a:t>nonterminals</a:t>
            </a:r>
            <a:r>
              <a:rPr lang="en-US" sz="3200" dirty="0"/>
              <a:t>. A transition on a token (terminal) means that we take that transition if that token is the next input symbol. A transition on a nonterminal A is a call of the procedure for A. </a:t>
            </a:r>
          </a:p>
        </p:txBody>
      </p:sp>
    </p:spTree>
    <p:extLst>
      <p:ext uri="{BB962C8B-B14F-4D97-AF65-F5344CB8AC3E}">
        <p14:creationId xmlns:p14="http://schemas.microsoft.com/office/powerpoint/2010/main" val="2469523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901575" y="710417"/>
            <a:ext cx="8817551"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No recursive Predictive Parsing</a:t>
            </a:r>
            <a:endParaRPr lang="en-US" sz="4000" b="1" dirty="0">
              <a:latin typeface="+mj-lt"/>
              <a:ea typeface="Times New Roman" panose="02020603050405020304" pitchFamily="18" charset="0"/>
            </a:endParaRPr>
          </a:p>
        </p:txBody>
      </p:sp>
      <p:sp>
        <p:nvSpPr>
          <p:cNvPr id="50" name="TextBox 49"/>
          <p:cNvSpPr txBox="1"/>
          <p:nvPr/>
        </p:nvSpPr>
        <p:spPr>
          <a:xfrm>
            <a:off x="1471704" y="2069433"/>
            <a:ext cx="9268492" cy="2246769"/>
          </a:xfrm>
          <a:prstGeom prst="rect">
            <a:avLst/>
          </a:prstGeom>
          <a:noFill/>
        </p:spPr>
        <p:txBody>
          <a:bodyPr wrap="square" rtlCol="0">
            <a:spAutoFit/>
          </a:bodyPr>
          <a:lstStyle/>
          <a:p>
            <a:r>
              <a:rPr lang="en-US" sz="2800" dirty="0"/>
              <a:t>A non recursive predictive parser can be built by maintaining a stack explicitly, rather than implicitly via recursive calls. The parser mimics a leftmost </a:t>
            </a:r>
            <a:r>
              <a:rPr lang="en-US" sz="2800" dirty="0" smtClean="0"/>
              <a:t>derivation</a:t>
            </a:r>
            <a:r>
              <a:rPr lang="en-US" sz="2800" dirty="0"/>
              <a:t>. If w is the input that has been matched so far, then the stack holds a sequence of grammar symbols a such that </a:t>
            </a:r>
          </a:p>
        </p:txBody>
      </p:sp>
      <p:pic>
        <p:nvPicPr>
          <p:cNvPr id="51" name="Picture 50"/>
          <p:cNvPicPr>
            <a:picLocks noChangeAspect="1"/>
          </p:cNvPicPr>
          <p:nvPr/>
        </p:nvPicPr>
        <p:blipFill>
          <a:blip r:embed="rId6"/>
          <a:stretch>
            <a:fillRect/>
          </a:stretch>
        </p:blipFill>
        <p:spPr>
          <a:xfrm>
            <a:off x="4421611" y="4388340"/>
            <a:ext cx="2574032" cy="1049934"/>
          </a:xfrm>
          <a:prstGeom prst="rect">
            <a:avLst/>
          </a:prstGeom>
        </p:spPr>
      </p:pic>
    </p:spTree>
    <p:extLst>
      <p:ext uri="{BB962C8B-B14F-4D97-AF65-F5344CB8AC3E}">
        <p14:creationId xmlns:p14="http://schemas.microsoft.com/office/powerpoint/2010/main" val="2177034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499673"/>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616179" y="432895"/>
            <a:ext cx="10450443" cy="1118746"/>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Why use regular expressions to define the lexical syntax of a language?</a:t>
            </a:r>
            <a:endParaRPr lang="en-US" sz="4000" b="1" dirty="0">
              <a:latin typeface="+mj-lt"/>
              <a:ea typeface="Times New Roman" panose="02020603050405020304" pitchFamily="18" charset="0"/>
            </a:endParaRPr>
          </a:p>
        </p:txBody>
      </p:sp>
      <p:sp>
        <p:nvSpPr>
          <p:cNvPr id="50" name="TextBox 49"/>
          <p:cNvSpPr txBox="1"/>
          <p:nvPr/>
        </p:nvSpPr>
        <p:spPr>
          <a:xfrm>
            <a:off x="1082842" y="2310503"/>
            <a:ext cx="10269176" cy="4401205"/>
          </a:xfrm>
          <a:prstGeom prst="rect">
            <a:avLst/>
          </a:prstGeom>
          <a:noFill/>
        </p:spPr>
        <p:txBody>
          <a:bodyPr wrap="square" rtlCol="0">
            <a:spAutoFit/>
          </a:bodyPr>
          <a:lstStyle/>
          <a:p>
            <a:r>
              <a:rPr lang="en-US" sz="2800" dirty="0" smtClean="0"/>
              <a:t>There are several reasons:</a:t>
            </a:r>
          </a:p>
          <a:p>
            <a:r>
              <a:rPr lang="en-US" sz="2800" dirty="0"/>
              <a:t>1. Separating the syntactic structure of a language into lexical and </a:t>
            </a:r>
            <a:r>
              <a:rPr lang="en-US" sz="2800" dirty="0" smtClean="0"/>
              <a:t>non-lexical </a:t>
            </a:r>
            <a:r>
              <a:rPr lang="en-US" sz="2800" dirty="0"/>
              <a:t>parts provides a convenient way of modularizing the front end of a compiler into two manageable-sized components. </a:t>
            </a:r>
          </a:p>
          <a:p>
            <a:r>
              <a:rPr lang="en-US" sz="2800" dirty="0"/>
              <a:t>2. The lexical rules of a language are frequently quite simple, and to describe them we do not need a notation as powerful as grammars. </a:t>
            </a:r>
          </a:p>
          <a:p>
            <a:r>
              <a:rPr lang="en-US" sz="2800" dirty="0"/>
              <a:t>3. Regular expressions generally provide a more concise and </a:t>
            </a:r>
            <a:r>
              <a:rPr lang="en-US" sz="2800" dirty="0" smtClean="0"/>
              <a:t>easier-to-understand </a:t>
            </a:r>
            <a:r>
              <a:rPr lang="en-US" sz="2800" dirty="0"/>
              <a:t>notation for tokens than grammars. </a:t>
            </a:r>
          </a:p>
          <a:p>
            <a:r>
              <a:rPr lang="en-US" sz="2800" dirty="0"/>
              <a:t>4. More efficient lexical analyzers can be constructed automatically from regular expressions than from arbitrary grammars. </a:t>
            </a:r>
          </a:p>
        </p:txBody>
      </p:sp>
    </p:spTree>
    <p:extLst>
      <p:ext uri="{BB962C8B-B14F-4D97-AF65-F5344CB8AC3E}">
        <p14:creationId xmlns:p14="http://schemas.microsoft.com/office/powerpoint/2010/main" val="872308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901575" y="710417"/>
            <a:ext cx="8817551"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No recursive Predictive Parsing</a:t>
            </a:r>
            <a:endParaRPr lang="en-US" sz="4000" b="1" dirty="0">
              <a:latin typeface="+mj-lt"/>
              <a:ea typeface="Times New Roman" panose="02020603050405020304" pitchFamily="18" charset="0"/>
            </a:endParaRPr>
          </a:p>
        </p:txBody>
      </p:sp>
      <p:sp>
        <p:nvSpPr>
          <p:cNvPr id="50" name="TextBox 49"/>
          <p:cNvSpPr txBox="1"/>
          <p:nvPr/>
        </p:nvSpPr>
        <p:spPr>
          <a:xfrm>
            <a:off x="1303020" y="1949118"/>
            <a:ext cx="9763602" cy="4401205"/>
          </a:xfrm>
          <a:prstGeom prst="rect">
            <a:avLst/>
          </a:prstGeom>
          <a:noFill/>
        </p:spPr>
        <p:txBody>
          <a:bodyPr wrap="square" rtlCol="0">
            <a:spAutoFit/>
          </a:bodyPr>
          <a:lstStyle/>
          <a:p>
            <a:r>
              <a:rPr lang="en-US" sz="2800" dirty="0"/>
              <a:t>The parser is controlled by a program that considers X, the symbol on top of the stack, and a, the current input symbol. If X is a nonterminal, the parser chooses an X-production by consulting entry M[X, a] of the parsing table M. </a:t>
            </a:r>
          </a:p>
          <a:p>
            <a:r>
              <a:rPr lang="en-US" sz="2800" dirty="0"/>
              <a:t>(Additional code could be executed here, for example, code to construct a node in a parse tree.) Otherwise, it checks for a match between the terminal X and current input symbol a. </a:t>
            </a:r>
          </a:p>
          <a:p>
            <a:r>
              <a:rPr lang="en-US" sz="2800" dirty="0"/>
              <a:t>The behavior of the parser can be described in terms of its configurations, which give the stack contents and the remaining input.</a:t>
            </a:r>
          </a:p>
        </p:txBody>
      </p:sp>
    </p:spTree>
    <p:extLst>
      <p:ext uri="{BB962C8B-B14F-4D97-AF65-F5344CB8AC3E}">
        <p14:creationId xmlns:p14="http://schemas.microsoft.com/office/powerpoint/2010/main" val="362935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063214" y="3312914"/>
            <a:ext cx="9967847" cy="830997"/>
          </a:xfrm>
          <a:prstGeom prst="rect">
            <a:avLst/>
          </a:prstGeom>
        </p:spPr>
        <p:txBody>
          <a:bodyPr wrap="square">
            <a:spAutoFit/>
          </a:bodyPr>
          <a:lstStyle/>
          <a:p>
            <a:pPr algn="ctr"/>
            <a:r>
              <a:rPr lang="en-US" sz="4800" b="1" dirty="0" smtClean="0"/>
              <a:t>Thank You</a:t>
            </a:r>
            <a:endParaRPr lang="en-US" sz="1400" dirty="0"/>
          </a:p>
        </p:txBody>
      </p:sp>
    </p:spTree>
    <p:extLst>
      <p:ext uri="{BB962C8B-B14F-4D97-AF65-F5344CB8AC3E}">
        <p14:creationId xmlns:p14="http://schemas.microsoft.com/office/powerpoint/2010/main" val="1958142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901576" y="710417"/>
            <a:ext cx="8777278"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Lexical Versus Syntactic Analysis</a:t>
            </a:r>
            <a:endParaRPr lang="en-US" sz="4000" b="1" dirty="0">
              <a:latin typeface="+mj-lt"/>
              <a:ea typeface="Times New Roman" panose="02020603050405020304" pitchFamily="18" charset="0"/>
            </a:endParaRPr>
          </a:p>
        </p:txBody>
      </p:sp>
      <p:sp>
        <p:nvSpPr>
          <p:cNvPr id="50" name="TextBox 49"/>
          <p:cNvSpPr txBox="1"/>
          <p:nvPr/>
        </p:nvSpPr>
        <p:spPr>
          <a:xfrm>
            <a:off x="1338465" y="2310061"/>
            <a:ext cx="9769188" cy="3539430"/>
          </a:xfrm>
          <a:prstGeom prst="rect">
            <a:avLst/>
          </a:prstGeom>
          <a:noFill/>
        </p:spPr>
        <p:txBody>
          <a:bodyPr wrap="square" rtlCol="0">
            <a:spAutoFit/>
          </a:bodyPr>
          <a:lstStyle/>
          <a:p>
            <a:r>
              <a:rPr lang="en-US" sz="2800" dirty="0"/>
              <a:t>T</a:t>
            </a:r>
            <a:r>
              <a:rPr lang="en-US" sz="2800" dirty="0" smtClean="0"/>
              <a:t>here </a:t>
            </a:r>
            <a:r>
              <a:rPr lang="en-US" sz="2800" dirty="0"/>
              <a:t>are no firm guidelines as to what to put into the lexical rules, as </a:t>
            </a:r>
            <a:r>
              <a:rPr lang="en-US" sz="2800" dirty="0" smtClean="0"/>
              <a:t>opposed </a:t>
            </a:r>
            <a:r>
              <a:rPr lang="en-US" sz="2800" dirty="0"/>
              <a:t>to the syntactic rules. Regular expressions are most useful for describing the structure of constructs such as identifiers, constants, keywords, and white space. Grammars, on the other hand, are most useful for </a:t>
            </a:r>
            <a:r>
              <a:rPr lang="en-US" sz="2800" dirty="0" smtClean="0"/>
              <a:t>describing </a:t>
            </a:r>
            <a:r>
              <a:rPr lang="en-US" sz="2800" dirty="0"/>
              <a:t>nested structures such as </a:t>
            </a:r>
            <a:r>
              <a:rPr lang="en-US" sz="2800" dirty="0" smtClean="0"/>
              <a:t>balanced </a:t>
            </a:r>
            <a:r>
              <a:rPr lang="en-US" sz="2800" dirty="0"/>
              <a:t>parentheses, matching </a:t>
            </a:r>
            <a:r>
              <a:rPr lang="en-US" sz="2800" dirty="0" smtClean="0"/>
              <a:t>begin-end's, corresponding </a:t>
            </a:r>
            <a:r>
              <a:rPr lang="en-US" sz="2800" dirty="0"/>
              <a:t>if-then-else's, and so on. These nested structures cannot be described by regular expressions. </a:t>
            </a:r>
          </a:p>
        </p:txBody>
      </p:sp>
    </p:spTree>
    <p:extLst>
      <p:ext uri="{BB962C8B-B14F-4D97-AF65-F5344CB8AC3E}">
        <p14:creationId xmlns:p14="http://schemas.microsoft.com/office/powerpoint/2010/main" val="1583260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19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Eliminating Ambiguity</a:t>
            </a:r>
            <a:endParaRPr lang="en-US" sz="4000" b="1" dirty="0">
              <a:latin typeface="+mj-lt"/>
              <a:ea typeface="Times New Roman" panose="02020603050405020304" pitchFamily="18" charset="0"/>
            </a:endParaRPr>
          </a:p>
        </p:txBody>
      </p:sp>
      <p:sp>
        <p:nvSpPr>
          <p:cNvPr id="50" name="TextBox 49"/>
          <p:cNvSpPr txBox="1"/>
          <p:nvPr/>
        </p:nvSpPr>
        <p:spPr>
          <a:xfrm>
            <a:off x="988200" y="2045370"/>
            <a:ext cx="10486913" cy="4401205"/>
          </a:xfrm>
          <a:prstGeom prst="rect">
            <a:avLst/>
          </a:prstGeom>
          <a:noFill/>
        </p:spPr>
        <p:txBody>
          <a:bodyPr wrap="square" rtlCol="0">
            <a:spAutoFit/>
          </a:bodyPr>
          <a:lstStyle/>
          <a:p>
            <a:r>
              <a:rPr lang="en-US" sz="2800" dirty="0"/>
              <a:t>Sometimes an ambiguous grammar can be rewritten to eliminate the ambiguity. </a:t>
            </a:r>
          </a:p>
          <a:p>
            <a:r>
              <a:rPr lang="en-US" sz="2800" dirty="0"/>
              <a:t>As an example, we shall eliminate the ambiguity from the following "</a:t>
            </a:r>
            <a:r>
              <a:rPr lang="en-US" sz="2800" dirty="0" smtClean="0"/>
              <a:t>dangling else</a:t>
            </a:r>
            <a:r>
              <a:rPr lang="en-US" sz="2800" dirty="0"/>
              <a:t>" grammar</a:t>
            </a:r>
            <a:r>
              <a:rPr lang="en-US" sz="2800" dirty="0" smtClean="0"/>
              <a:t>:</a:t>
            </a:r>
          </a:p>
          <a:p>
            <a:endParaRPr lang="en-US" sz="2800" dirty="0"/>
          </a:p>
          <a:p>
            <a:endParaRPr lang="en-US" sz="2800" dirty="0"/>
          </a:p>
          <a:p>
            <a:endParaRPr lang="en-US" sz="2800" dirty="0" smtClean="0"/>
          </a:p>
          <a:p>
            <a:endParaRPr lang="en-US" sz="2800" dirty="0"/>
          </a:p>
          <a:p>
            <a:r>
              <a:rPr lang="en-US" sz="2800" dirty="0"/>
              <a:t>Here "other" stands for any other statement. According to this grammar, the compound conditional statement.</a:t>
            </a:r>
          </a:p>
        </p:txBody>
      </p:sp>
      <p:pic>
        <p:nvPicPr>
          <p:cNvPr id="51" name="Picture 50"/>
          <p:cNvPicPr>
            <a:picLocks noChangeAspect="1"/>
          </p:cNvPicPr>
          <p:nvPr/>
        </p:nvPicPr>
        <p:blipFill>
          <a:blip r:embed="rId6"/>
          <a:stretch>
            <a:fillRect/>
          </a:stretch>
        </p:blipFill>
        <p:spPr>
          <a:xfrm>
            <a:off x="2750161" y="3943528"/>
            <a:ext cx="5480475" cy="1307059"/>
          </a:xfrm>
          <a:prstGeom prst="rect">
            <a:avLst/>
          </a:prstGeom>
        </p:spPr>
      </p:pic>
    </p:spTree>
    <p:extLst>
      <p:ext uri="{BB962C8B-B14F-4D97-AF65-F5344CB8AC3E}">
        <p14:creationId xmlns:p14="http://schemas.microsoft.com/office/powerpoint/2010/main" val="444916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19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Eliminating Ambiguity</a:t>
            </a:r>
            <a:endParaRPr lang="en-US" sz="4000" b="1" dirty="0">
              <a:latin typeface="+mj-lt"/>
              <a:ea typeface="Times New Roman" panose="02020603050405020304" pitchFamily="18" charset="0"/>
            </a:endParaRPr>
          </a:p>
        </p:txBody>
      </p:sp>
      <p:sp>
        <p:nvSpPr>
          <p:cNvPr id="50" name="TextBox 49"/>
          <p:cNvSpPr txBox="1"/>
          <p:nvPr/>
        </p:nvSpPr>
        <p:spPr>
          <a:xfrm>
            <a:off x="988200" y="2045370"/>
            <a:ext cx="10486913" cy="523220"/>
          </a:xfrm>
          <a:prstGeom prst="rect">
            <a:avLst/>
          </a:prstGeom>
          <a:noFill/>
        </p:spPr>
        <p:txBody>
          <a:bodyPr wrap="square" rtlCol="0">
            <a:spAutoFit/>
          </a:bodyPr>
          <a:lstStyle/>
          <a:p>
            <a:endParaRPr lang="en-US" sz="2800" dirty="0"/>
          </a:p>
        </p:txBody>
      </p:sp>
      <p:pic>
        <p:nvPicPr>
          <p:cNvPr id="52" name="Picture 51"/>
          <p:cNvPicPr>
            <a:picLocks noChangeAspect="1"/>
          </p:cNvPicPr>
          <p:nvPr/>
        </p:nvPicPr>
        <p:blipFill>
          <a:blip r:embed="rId6"/>
          <a:stretch>
            <a:fillRect/>
          </a:stretch>
        </p:blipFill>
        <p:spPr>
          <a:xfrm>
            <a:off x="769472" y="2236526"/>
            <a:ext cx="10419864" cy="4072131"/>
          </a:xfrm>
          <a:prstGeom prst="rect">
            <a:avLst/>
          </a:prstGeom>
        </p:spPr>
      </p:pic>
    </p:spTree>
    <p:extLst>
      <p:ext uri="{BB962C8B-B14F-4D97-AF65-F5344CB8AC3E}">
        <p14:creationId xmlns:p14="http://schemas.microsoft.com/office/powerpoint/2010/main" val="1502280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1907" y="710417"/>
            <a:ext cx="780504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Elimination of Left Recursion</a:t>
            </a:r>
            <a:endParaRPr lang="en-US" sz="4000" b="1" dirty="0">
              <a:latin typeface="+mj-lt"/>
              <a:ea typeface="Times New Roman" panose="02020603050405020304" pitchFamily="18" charset="0"/>
            </a:endParaRPr>
          </a:p>
        </p:txBody>
      </p:sp>
      <p:sp>
        <p:nvSpPr>
          <p:cNvPr id="50" name="TextBox 49"/>
          <p:cNvSpPr txBox="1"/>
          <p:nvPr/>
        </p:nvSpPr>
        <p:spPr>
          <a:xfrm>
            <a:off x="867885" y="2069433"/>
            <a:ext cx="10778684" cy="4401205"/>
          </a:xfrm>
          <a:prstGeom prst="rect">
            <a:avLst/>
          </a:prstGeom>
          <a:noFill/>
        </p:spPr>
        <p:txBody>
          <a:bodyPr wrap="square" rtlCol="0">
            <a:spAutoFit/>
          </a:bodyPr>
          <a:lstStyle/>
          <a:p>
            <a:r>
              <a:rPr lang="en-US" sz="2800" dirty="0"/>
              <a:t>A grammar is left recursive if it has a nonterminal A such that there is a </a:t>
            </a:r>
          </a:p>
          <a:p>
            <a:r>
              <a:rPr lang="en-US" sz="2800" dirty="0"/>
              <a:t>derivation A </a:t>
            </a:r>
            <a:r>
              <a:rPr lang="en-US" sz="2800" dirty="0" smtClean="0">
                <a:sym typeface="Wingdings" panose="05000000000000000000" pitchFamily="2" charset="2"/>
              </a:rPr>
              <a:t></a:t>
            </a:r>
            <a:r>
              <a:rPr lang="en-US" sz="2800" dirty="0" smtClean="0"/>
              <a:t> </a:t>
            </a:r>
            <a:r>
              <a:rPr lang="en-US" sz="2800" dirty="0"/>
              <a:t>Aa for some string a. Top-down parsing methods cannot handle left-recursive grammars, so a transformation is needed to eliminate left recursion</a:t>
            </a:r>
            <a:r>
              <a:rPr lang="en-US" sz="2800" dirty="0" smtClean="0"/>
              <a:t>.</a:t>
            </a:r>
          </a:p>
          <a:p>
            <a:r>
              <a:rPr lang="en-US" sz="2800" dirty="0" smtClean="0"/>
              <a:t>We showed how the left-recursive pair of productions A </a:t>
            </a:r>
            <a:r>
              <a:rPr lang="en-US" sz="2800" dirty="0" smtClean="0">
                <a:sym typeface="Wingdings" panose="05000000000000000000" pitchFamily="2" charset="2"/>
              </a:rPr>
              <a:t> Aa | B could be replaced by the non-left-recursive productions:</a:t>
            </a:r>
          </a:p>
          <a:p>
            <a:r>
              <a:rPr lang="en-US" sz="2800" dirty="0" smtClean="0">
                <a:sym typeface="Wingdings" panose="05000000000000000000" pitchFamily="2" charset="2"/>
              </a:rPr>
              <a:t>A  B A’</a:t>
            </a:r>
          </a:p>
          <a:p>
            <a:r>
              <a:rPr lang="en-US" sz="2800" dirty="0" smtClean="0">
                <a:sym typeface="Wingdings" panose="05000000000000000000" pitchFamily="2" charset="2"/>
              </a:rPr>
              <a:t>A’  a </a:t>
            </a:r>
            <a:r>
              <a:rPr lang="en-US" sz="2800" dirty="0" err="1" smtClean="0">
                <a:sym typeface="Wingdings" panose="05000000000000000000" pitchFamily="2" charset="2"/>
              </a:rPr>
              <a:t>A</a:t>
            </a:r>
            <a:r>
              <a:rPr lang="en-US" sz="2800" dirty="0" smtClean="0">
                <a:sym typeface="Wingdings" panose="05000000000000000000" pitchFamily="2" charset="2"/>
              </a:rPr>
              <a:t>’ | E</a:t>
            </a:r>
          </a:p>
          <a:p>
            <a:r>
              <a:rPr lang="en-US" sz="2800" dirty="0" smtClean="0">
                <a:sym typeface="Wingdings" panose="05000000000000000000" pitchFamily="2" charset="2"/>
              </a:rPr>
              <a:t>Without changing the strings derivable from A. This rule by itself suffices for many grammars.</a:t>
            </a:r>
            <a:endParaRPr lang="en-US" sz="2800" dirty="0"/>
          </a:p>
        </p:txBody>
      </p:sp>
    </p:spTree>
    <p:extLst>
      <p:ext uri="{BB962C8B-B14F-4D97-AF65-F5344CB8AC3E}">
        <p14:creationId xmlns:p14="http://schemas.microsoft.com/office/powerpoint/2010/main" val="3221261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1907" y="710417"/>
            <a:ext cx="780504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Elimination of Left Recursion</a:t>
            </a:r>
            <a:endParaRPr lang="en-US" sz="4000" b="1" dirty="0">
              <a:latin typeface="+mj-lt"/>
              <a:ea typeface="Times New Roman" panose="02020603050405020304" pitchFamily="18" charset="0"/>
            </a:endParaRPr>
          </a:p>
        </p:txBody>
      </p:sp>
      <p:sp>
        <p:nvSpPr>
          <p:cNvPr id="50" name="TextBox 49"/>
          <p:cNvSpPr txBox="1"/>
          <p:nvPr/>
        </p:nvSpPr>
        <p:spPr>
          <a:xfrm>
            <a:off x="5003513" y="2813645"/>
            <a:ext cx="2504192" cy="2677656"/>
          </a:xfrm>
          <a:prstGeom prst="rect">
            <a:avLst/>
          </a:prstGeom>
          <a:noFill/>
        </p:spPr>
        <p:txBody>
          <a:bodyPr wrap="square" rtlCol="0">
            <a:spAutoFit/>
          </a:bodyPr>
          <a:lstStyle/>
          <a:p>
            <a:r>
              <a:rPr lang="en-US" sz="2800" dirty="0" smtClean="0"/>
              <a:t>After eliminating left recursion non-left-recursive expression grammar</a:t>
            </a:r>
            <a:endParaRPr lang="en-US" sz="2800" dirty="0"/>
          </a:p>
        </p:txBody>
      </p:sp>
      <p:pic>
        <p:nvPicPr>
          <p:cNvPr id="51" name="Picture 50"/>
          <p:cNvPicPr>
            <a:picLocks noChangeAspect="1"/>
          </p:cNvPicPr>
          <p:nvPr/>
        </p:nvPicPr>
        <p:blipFill>
          <a:blip r:embed="rId6"/>
          <a:stretch>
            <a:fillRect/>
          </a:stretch>
        </p:blipFill>
        <p:spPr>
          <a:xfrm>
            <a:off x="70993" y="2513490"/>
            <a:ext cx="4932520" cy="2996973"/>
          </a:xfrm>
          <a:prstGeom prst="rect">
            <a:avLst/>
          </a:prstGeom>
        </p:spPr>
      </p:pic>
      <p:pic>
        <p:nvPicPr>
          <p:cNvPr id="52" name="Picture 51"/>
          <p:cNvPicPr>
            <a:picLocks noChangeAspect="1"/>
          </p:cNvPicPr>
          <p:nvPr/>
        </p:nvPicPr>
        <p:blipFill>
          <a:blip r:embed="rId7"/>
          <a:stretch>
            <a:fillRect/>
          </a:stretch>
        </p:blipFill>
        <p:spPr>
          <a:xfrm>
            <a:off x="7828718" y="2441301"/>
            <a:ext cx="4098331" cy="3285731"/>
          </a:xfrm>
          <a:prstGeom prst="rect">
            <a:avLst/>
          </a:prstGeom>
        </p:spPr>
      </p:pic>
    </p:spTree>
    <p:extLst>
      <p:ext uri="{BB962C8B-B14F-4D97-AF65-F5344CB8AC3E}">
        <p14:creationId xmlns:p14="http://schemas.microsoft.com/office/powerpoint/2010/main" val="40302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1907" y="710417"/>
            <a:ext cx="780504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Elimination of Left Recursion</a:t>
            </a:r>
            <a:endParaRPr lang="en-US" sz="4000" b="1" dirty="0">
              <a:latin typeface="+mj-lt"/>
              <a:ea typeface="Times New Roman" panose="02020603050405020304" pitchFamily="18" charset="0"/>
            </a:endParaRPr>
          </a:p>
        </p:txBody>
      </p:sp>
      <p:sp>
        <p:nvSpPr>
          <p:cNvPr id="50" name="TextBox 49"/>
          <p:cNvSpPr txBox="1"/>
          <p:nvPr/>
        </p:nvSpPr>
        <p:spPr>
          <a:xfrm>
            <a:off x="1369660" y="2452697"/>
            <a:ext cx="9431705" cy="3108543"/>
          </a:xfrm>
          <a:prstGeom prst="rect">
            <a:avLst/>
          </a:prstGeom>
          <a:noFill/>
        </p:spPr>
        <p:txBody>
          <a:bodyPr wrap="square" rtlCol="0">
            <a:spAutoFit/>
          </a:bodyPr>
          <a:lstStyle/>
          <a:p>
            <a:r>
              <a:rPr lang="en-US" sz="2800" dirty="0" smtClean="0"/>
              <a:t>Description of above solved example:</a:t>
            </a:r>
          </a:p>
          <a:p>
            <a:r>
              <a:rPr lang="en-US" sz="2800" dirty="0" smtClean="0"/>
              <a:t>The </a:t>
            </a:r>
            <a:r>
              <a:rPr lang="en-US" sz="2800" dirty="0"/>
              <a:t>left-recursive pair of productions </a:t>
            </a:r>
            <a:endParaRPr lang="en-US" sz="2800" dirty="0" smtClean="0"/>
          </a:p>
          <a:p>
            <a:r>
              <a:rPr lang="en-US" sz="2800" b="1" dirty="0" smtClean="0"/>
              <a:t>E </a:t>
            </a:r>
            <a:r>
              <a:rPr lang="en-US" sz="2800" b="1" dirty="0" smtClean="0">
                <a:sym typeface="Wingdings" panose="05000000000000000000" pitchFamily="2" charset="2"/>
              </a:rPr>
              <a:t></a:t>
            </a:r>
            <a:r>
              <a:rPr lang="en-US" sz="2800" b="1" dirty="0" smtClean="0"/>
              <a:t> </a:t>
            </a:r>
            <a:r>
              <a:rPr lang="en-US" sz="2800" b="1" dirty="0"/>
              <a:t>E + T I T </a:t>
            </a:r>
            <a:r>
              <a:rPr lang="en-US" sz="2800" dirty="0"/>
              <a:t>are replaced </a:t>
            </a:r>
            <a:r>
              <a:rPr lang="en-US" sz="2800" dirty="0" smtClean="0"/>
              <a:t>by </a:t>
            </a:r>
          </a:p>
          <a:p>
            <a:r>
              <a:rPr lang="en-US" sz="2800" b="1" dirty="0" smtClean="0"/>
              <a:t>E </a:t>
            </a:r>
            <a:r>
              <a:rPr lang="en-US" sz="2800" b="1" dirty="0" smtClean="0">
                <a:sym typeface="Wingdings" panose="05000000000000000000" pitchFamily="2" charset="2"/>
              </a:rPr>
              <a:t> </a:t>
            </a:r>
            <a:r>
              <a:rPr lang="en-US" sz="2800" b="1" dirty="0" smtClean="0"/>
              <a:t>T </a:t>
            </a:r>
            <a:r>
              <a:rPr lang="en-US" sz="2800" b="1" dirty="0"/>
              <a:t>E' </a:t>
            </a:r>
            <a:endParaRPr lang="en-US" sz="2800" b="1" dirty="0" smtClean="0"/>
          </a:p>
          <a:p>
            <a:r>
              <a:rPr lang="en-US" sz="2800" dirty="0" smtClean="0"/>
              <a:t>and  </a:t>
            </a:r>
            <a:r>
              <a:rPr lang="en-US" sz="2800" b="1" dirty="0" smtClean="0"/>
              <a:t>E‘ </a:t>
            </a:r>
            <a:r>
              <a:rPr lang="en-US" sz="2800" b="1" dirty="0" smtClean="0">
                <a:sym typeface="Wingdings" panose="05000000000000000000" pitchFamily="2" charset="2"/>
              </a:rPr>
              <a:t></a:t>
            </a:r>
            <a:r>
              <a:rPr lang="en-US" sz="2800" b="1" dirty="0" smtClean="0"/>
              <a:t> </a:t>
            </a:r>
            <a:r>
              <a:rPr lang="en-US" sz="2800" b="1" dirty="0"/>
              <a:t>T E' I E</a:t>
            </a:r>
            <a:r>
              <a:rPr lang="en-US" sz="2800" dirty="0"/>
              <a:t>. </a:t>
            </a:r>
            <a:endParaRPr lang="en-US" sz="2800" dirty="0" smtClean="0"/>
          </a:p>
          <a:p>
            <a:r>
              <a:rPr lang="en-US" sz="2800" dirty="0" smtClean="0"/>
              <a:t>The </a:t>
            </a:r>
            <a:r>
              <a:rPr lang="en-US" sz="2800" dirty="0"/>
              <a:t>new productions for T and T' are </a:t>
            </a:r>
            <a:r>
              <a:rPr lang="en-US" sz="2800" dirty="0" smtClean="0"/>
              <a:t>obtained </a:t>
            </a:r>
            <a:r>
              <a:rPr lang="en-US" sz="2800" dirty="0"/>
              <a:t>similarly by eliminating immediate left recursion. </a:t>
            </a:r>
          </a:p>
        </p:txBody>
      </p:sp>
    </p:spTree>
    <p:extLst>
      <p:ext uri="{BB962C8B-B14F-4D97-AF65-F5344CB8AC3E}">
        <p14:creationId xmlns:p14="http://schemas.microsoft.com/office/powerpoint/2010/main" val="1177692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1907" y="710417"/>
            <a:ext cx="780504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Rules of Elimination of Left Recursion</a:t>
            </a:r>
            <a:endParaRPr lang="en-US" sz="4000" b="1" dirty="0">
              <a:latin typeface="+mj-lt"/>
              <a:ea typeface="Times New Roman" panose="02020603050405020304" pitchFamily="18" charset="0"/>
            </a:endParaRPr>
          </a:p>
        </p:txBody>
      </p:sp>
      <p:sp>
        <p:nvSpPr>
          <p:cNvPr id="50" name="TextBox 49"/>
          <p:cNvSpPr txBox="1"/>
          <p:nvPr/>
        </p:nvSpPr>
        <p:spPr>
          <a:xfrm>
            <a:off x="1010654" y="2067689"/>
            <a:ext cx="10341366" cy="4401205"/>
          </a:xfrm>
          <a:prstGeom prst="rect">
            <a:avLst/>
          </a:prstGeom>
          <a:noFill/>
        </p:spPr>
        <p:txBody>
          <a:bodyPr wrap="square" rtlCol="0">
            <a:spAutoFit/>
          </a:bodyPr>
          <a:lstStyle/>
          <a:p>
            <a:r>
              <a:rPr lang="en-US" sz="2800" dirty="0"/>
              <a:t>If we have the left-recursive pair of </a:t>
            </a:r>
            <a:r>
              <a:rPr lang="en-US" sz="2800" dirty="0" smtClean="0"/>
              <a:t>productions:</a:t>
            </a:r>
            <a:endParaRPr lang="en-US" sz="2800" dirty="0"/>
          </a:p>
          <a:p>
            <a:r>
              <a:rPr lang="en-US" sz="2800" dirty="0"/>
              <a:t>A → Aα / </a:t>
            </a:r>
            <a:r>
              <a:rPr lang="en-US" sz="2800" dirty="0" smtClean="0"/>
              <a:t>β</a:t>
            </a:r>
            <a:endParaRPr lang="en-US" sz="2800" dirty="0"/>
          </a:p>
          <a:p>
            <a:r>
              <a:rPr lang="en-US" sz="2800" dirty="0"/>
              <a:t>(Left Recursive Grammar)</a:t>
            </a:r>
          </a:p>
          <a:p>
            <a:endParaRPr lang="en-US" sz="2800" dirty="0"/>
          </a:p>
          <a:p>
            <a:r>
              <a:rPr lang="en-US" sz="2800" dirty="0"/>
              <a:t>where β does not begin with an A.</a:t>
            </a:r>
          </a:p>
          <a:p>
            <a:endParaRPr lang="en-US" sz="2800" dirty="0"/>
          </a:p>
          <a:p>
            <a:r>
              <a:rPr lang="en-US" sz="2800" dirty="0"/>
              <a:t>Then, we can eliminate left recursion by replacing the pair of productions </a:t>
            </a:r>
            <a:r>
              <a:rPr lang="en-US" sz="2800" dirty="0" smtClean="0"/>
              <a:t>with</a:t>
            </a:r>
            <a:endParaRPr lang="en-US" sz="2800" dirty="0"/>
          </a:p>
          <a:p>
            <a:r>
              <a:rPr lang="en-US" sz="2800" dirty="0"/>
              <a:t>A → βA</a:t>
            </a:r>
            <a:r>
              <a:rPr lang="en-US" sz="2800" dirty="0" smtClean="0"/>
              <a:t>’</a:t>
            </a:r>
            <a:endParaRPr lang="en-US" sz="2800" dirty="0"/>
          </a:p>
          <a:p>
            <a:r>
              <a:rPr lang="en-US" sz="2800" dirty="0"/>
              <a:t>A’ → αA’ / ∈</a:t>
            </a:r>
          </a:p>
        </p:txBody>
      </p:sp>
    </p:spTree>
    <p:extLst>
      <p:ext uri="{BB962C8B-B14F-4D97-AF65-F5344CB8AC3E}">
        <p14:creationId xmlns:p14="http://schemas.microsoft.com/office/powerpoint/2010/main" val="1996600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4903</TotalTime>
  <Words>1194</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Left Recursion And Left Factoring</vt:lpstr>
      <vt:lpstr>Why use regular expressions to define the lexical syntax of a language?</vt:lpstr>
      <vt:lpstr>Lexical Versus Syntactic Analysis</vt:lpstr>
      <vt:lpstr>Eliminating Ambiguity</vt:lpstr>
      <vt:lpstr>Eliminating Ambiguity</vt:lpstr>
      <vt:lpstr>Elimination of Left Recursion</vt:lpstr>
      <vt:lpstr>Elimination of Left Recursion</vt:lpstr>
      <vt:lpstr>Elimination of Left Recursion</vt:lpstr>
      <vt:lpstr>Rules of Elimination of Left Recursion</vt:lpstr>
      <vt:lpstr>Elimination of Left Recursion</vt:lpstr>
      <vt:lpstr>Elimination of Left Recursion</vt:lpstr>
      <vt:lpstr>Elimination of Left Recursion Example</vt:lpstr>
      <vt:lpstr>Elimination of Left Recursion Example</vt:lpstr>
      <vt:lpstr>Left Factoring</vt:lpstr>
      <vt:lpstr>Example</vt:lpstr>
      <vt:lpstr>Left Factoring Example</vt:lpstr>
      <vt:lpstr>Left Factoring Example</vt:lpstr>
      <vt:lpstr>Transition Diagrams for Predictive Parsers</vt:lpstr>
      <vt:lpstr>No recursive Predictive Parsing</vt:lpstr>
      <vt:lpstr>No recursive Predictive Parsing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Compiler</dc:title>
  <dc:creator>Itrat Jassani</dc:creator>
  <cp:lastModifiedBy>Itrat Jassani</cp:lastModifiedBy>
  <cp:revision>72</cp:revision>
  <dcterms:created xsi:type="dcterms:W3CDTF">2021-02-19T12:42:14Z</dcterms:created>
  <dcterms:modified xsi:type="dcterms:W3CDTF">2021-04-12T05:35:12Z</dcterms:modified>
</cp:coreProperties>
</file>